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828" r:id="rId1"/>
  </p:sldMasterIdLst>
  <p:notesMasterIdLst>
    <p:notesMasterId r:id="rId67"/>
  </p:notesMasterIdLst>
  <p:handoutMasterIdLst>
    <p:handoutMasterId r:id="rId68"/>
  </p:handoutMasterIdLst>
  <p:sldIdLst>
    <p:sldId id="258" r:id="rId2"/>
    <p:sldId id="811" r:id="rId3"/>
    <p:sldId id="813" r:id="rId4"/>
    <p:sldId id="814" r:id="rId5"/>
    <p:sldId id="817" r:id="rId6"/>
    <p:sldId id="751" r:id="rId7"/>
    <p:sldId id="801" r:id="rId8"/>
    <p:sldId id="684" r:id="rId9"/>
    <p:sldId id="824" r:id="rId10"/>
    <p:sldId id="819" r:id="rId11"/>
    <p:sldId id="820" r:id="rId12"/>
    <p:sldId id="690" r:id="rId13"/>
    <p:sldId id="800" r:id="rId14"/>
    <p:sldId id="799" r:id="rId15"/>
    <p:sldId id="783" r:id="rId16"/>
    <p:sldId id="784" r:id="rId17"/>
    <p:sldId id="785" r:id="rId18"/>
    <p:sldId id="795" r:id="rId19"/>
    <p:sldId id="796" r:id="rId20"/>
    <p:sldId id="797" r:id="rId21"/>
    <p:sldId id="766" r:id="rId22"/>
    <p:sldId id="791" r:id="rId23"/>
    <p:sldId id="792" r:id="rId24"/>
    <p:sldId id="793" r:id="rId25"/>
    <p:sldId id="818" r:id="rId26"/>
    <p:sldId id="798" r:id="rId27"/>
    <p:sldId id="758" r:id="rId28"/>
    <p:sldId id="762" r:id="rId29"/>
    <p:sldId id="774" r:id="rId30"/>
    <p:sldId id="803" r:id="rId31"/>
    <p:sldId id="775" r:id="rId32"/>
    <p:sldId id="776" r:id="rId33"/>
    <p:sldId id="777" r:id="rId34"/>
    <p:sldId id="778" r:id="rId35"/>
    <p:sldId id="779" r:id="rId36"/>
    <p:sldId id="780" r:id="rId37"/>
    <p:sldId id="781" r:id="rId38"/>
    <p:sldId id="804" r:id="rId39"/>
    <p:sldId id="805" r:id="rId40"/>
    <p:sldId id="808" r:id="rId41"/>
    <p:sldId id="809" r:id="rId42"/>
    <p:sldId id="807" r:id="rId43"/>
    <p:sldId id="806" r:id="rId44"/>
    <p:sldId id="812" r:id="rId45"/>
    <p:sldId id="821" r:id="rId46"/>
    <p:sldId id="685" r:id="rId47"/>
    <p:sldId id="691" r:id="rId48"/>
    <p:sldId id="692" r:id="rId49"/>
    <p:sldId id="822" r:id="rId50"/>
    <p:sldId id="686" r:id="rId51"/>
    <p:sldId id="687" r:id="rId52"/>
    <p:sldId id="688" r:id="rId53"/>
    <p:sldId id="823" r:id="rId54"/>
    <p:sldId id="689" r:id="rId55"/>
    <p:sldId id="696" r:id="rId56"/>
    <p:sldId id="695" r:id="rId57"/>
    <p:sldId id="697" r:id="rId58"/>
    <p:sldId id="698" r:id="rId59"/>
    <p:sldId id="702" r:id="rId60"/>
    <p:sldId id="703" r:id="rId61"/>
    <p:sldId id="704" r:id="rId62"/>
    <p:sldId id="705" r:id="rId63"/>
    <p:sldId id="706" r:id="rId64"/>
    <p:sldId id="699" r:id="rId65"/>
    <p:sldId id="707" r:id="rId66"/>
  </p:sldIdLst>
  <p:sldSz cx="12192000" cy="6858000"/>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606B85A-CD02-4DD9-9CBC-1D02C99CCBCD}">
          <p14:sldIdLst>
            <p14:sldId id="258"/>
            <p14:sldId id="811"/>
            <p14:sldId id="813"/>
            <p14:sldId id="814"/>
            <p14:sldId id="817"/>
            <p14:sldId id="751"/>
            <p14:sldId id="801"/>
            <p14:sldId id="684"/>
            <p14:sldId id="824"/>
            <p14:sldId id="819"/>
            <p14:sldId id="820"/>
            <p14:sldId id="690"/>
            <p14:sldId id="800"/>
            <p14:sldId id="799"/>
            <p14:sldId id="783"/>
            <p14:sldId id="784"/>
            <p14:sldId id="785"/>
            <p14:sldId id="795"/>
            <p14:sldId id="796"/>
            <p14:sldId id="797"/>
            <p14:sldId id="766"/>
            <p14:sldId id="791"/>
            <p14:sldId id="792"/>
            <p14:sldId id="793"/>
            <p14:sldId id="818"/>
            <p14:sldId id="798"/>
            <p14:sldId id="758"/>
            <p14:sldId id="762"/>
            <p14:sldId id="774"/>
            <p14:sldId id="803"/>
            <p14:sldId id="775"/>
            <p14:sldId id="776"/>
            <p14:sldId id="777"/>
            <p14:sldId id="778"/>
            <p14:sldId id="779"/>
            <p14:sldId id="780"/>
            <p14:sldId id="781"/>
            <p14:sldId id="804"/>
            <p14:sldId id="805"/>
            <p14:sldId id="808"/>
            <p14:sldId id="809"/>
            <p14:sldId id="807"/>
            <p14:sldId id="806"/>
            <p14:sldId id="812"/>
            <p14:sldId id="821"/>
            <p14:sldId id="685"/>
            <p14:sldId id="691"/>
            <p14:sldId id="692"/>
            <p14:sldId id="822"/>
            <p14:sldId id="686"/>
            <p14:sldId id="687"/>
            <p14:sldId id="688"/>
            <p14:sldId id="823"/>
            <p14:sldId id="689"/>
            <p14:sldId id="696"/>
            <p14:sldId id="695"/>
            <p14:sldId id="697"/>
            <p14:sldId id="698"/>
            <p14:sldId id="702"/>
            <p14:sldId id="703"/>
            <p14:sldId id="704"/>
            <p14:sldId id="705"/>
            <p14:sldId id="706"/>
            <p14:sldId id="699"/>
            <p14:sldId id="7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gieri" initials="m" lastIdx="3" clrIdx="0"/>
  <p:cmAuthor id="1" name="Sofia Pechin" initials="SP" lastIdx="5" clrIdx="1"/>
  <p:cmAuthor id="2" name="Patrizia Malgieri" initials="PM" lastIdx="3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E32"/>
    <a:srgbClr val="008A3E"/>
    <a:srgbClr val="FEE166"/>
    <a:srgbClr val="FFD03B"/>
    <a:srgbClr val="F6E719"/>
    <a:srgbClr val="3BEE32"/>
    <a:srgbClr val="0BAED7"/>
    <a:srgbClr val="D0D8E8"/>
    <a:srgbClr val="E9EDF4"/>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3" autoAdjust="0"/>
  </p:normalViewPr>
  <p:slideViewPr>
    <p:cSldViewPr>
      <p:cViewPr varScale="1">
        <p:scale>
          <a:sx n="103" d="100"/>
          <a:sy n="103" d="100"/>
        </p:scale>
        <p:origin x="85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8"/>
    </p:cViewPr>
  </p:sorterViewPr>
  <p:notesViewPr>
    <p:cSldViewPr>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AE6CC-9711-4AD2-9464-881456C61DF5}" type="doc">
      <dgm:prSet loTypeId="urn:microsoft.com/office/officeart/2005/8/layout/hProcess9" loCatId="process" qsTypeId="urn:microsoft.com/office/officeart/2005/8/quickstyle/simple1" qsCatId="simple" csTypeId="urn:microsoft.com/office/officeart/2005/8/colors/accent0_1" csCatId="mainScheme" phldr="1"/>
      <dgm:spPr/>
    </dgm:pt>
    <dgm:pt modelId="{189B9F48-76E3-4D55-A1CE-E7B3BA8DED5B}">
      <dgm:prSet phldrT="[Testo]"/>
      <dgm:spPr>
        <a:ln>
          <a:solidFill>
            <a:srgbClr val="0BAED7"/>
          </a:solidFill>
        </a:ln>
      </dgm:spPr>
      <dgm:t>
        <a:bodyPr/>
        <a:lstStyle/>
        <a:p>
          <a:r>
            <a:rPr lang="it-IT" dirty="0"/>
            <a:t>Avvio del processo partecipativo            (luglio 2021)</a:t>
          </a:r>
        </a:p>
      </dgm:t>
    </dgm:pt>
    <dgm:pt modelId="{D7147E3F-114F-45F1-B963-7FA0A48D6059}" type="parTrans" cxnId="{714AF8AB-A5BD-4607-ACBD-1D63E382A372}">
      <dgm:prSet/>
      <dgm:spPr/>
      <dgm:t>
        <a:bodyPr/>
        <a:lstStyle/>
        <a:p>
          <a:endParaRPr lang="it-IT"/>
        </a:p>
      </dgm:t>
    </dgm:pt>
    <dgm:pt modelId="{E2461961-AD87-44B0-933A-487D08EA078D}" type="sibTrans" cxnId="{714AF8AB-A5BD-4607-ACBD-1D63E382A372}">
      <dgm:prSet/>
      <dgm:spPr/>
      <dgm:t>
        <a:bodyPr/>
        <a:lstStyle/>
        <a:p>
          <a:endParaRPr lang="it-IT"/>
        </a:p>
      </dgm:t>
    </dgm:pt>
    <dgm:pt modelId="{B2A79CB4-09D3-4D55-8B17-1BC8818B6A5B}">
      <dgm:prSet phldrT="[Testo]"/>
      <dgm:spPr>
        <a:ln>
          <a:solidFill>
            <a:srgbClr val="CCD32A"/>
          </a:solidFill>
        </a:ln>
      </dgm:spPr>
      <dgm:t>
        <a:bodyPr/>
        <a:lstStyle/>
        <a:p>
          <a:r>
            <a:rPr lang="it-IT" dirty="0"/>
            <a:t>Ascolto del territorio</a:t>
          </a:r>
        </a:p>
        <a:p>
          <a:r>
            <a:rPr lang="it-IT" dirty="0"/>
            <a:t>(da </a:t>
          </a:r>
          <a:r>
            <a:rPr lang="it-IT" dirty="0" err="1"/>
            <a:t>sett</a:t>
          </a:r>
          <a:r>
            <a:rPr lang="it-IT" dirty="0"/>
            <a:t> 2021 a </a:t>
          </a:r>
          <a:r>
            <a:rPr lang="it-IT" dirty="0" err="1"/>
            <a:t>feb</a:t>
          </a:r>
          <a:r>
            <a:rPr lang="it-IT" dirty="0"/>
            <a:t> 2022)</a:t>
          </a:r>
        </a:p>
      </dgm:t>
    </dgm:pt>
    <dgm:pt modelId="{405852F6-3AA7-45C0-9F9C-16F7BF103AEF}" type="parTrans" cxnId="{C6DC7DCE-3FAA-480A-86BA-3868E71E2AA5}">
      <dgm:prSet/>
      <dgm:spPr/>
      <dgm:t>
        <a:bodyPr/>
        <a:lstStyle/>
        <a:p>
          <a:endParaRPr lang="it-IT"/>
        </a:p>
      </dgm:t>
    </dgm:pt>
    <dgm:pt modelId="{0C2D1716-B3EB-4E60-B6F3-9351AF86D0BF}" type="sibTrans" cxnId="{C6DC7DCE-3FAA-480A-86BA-3868E71E2AA5}">
      <dgm:prSet/>
      <dgm:spPr/>
      <dgm:t>
        <a:bodyPr/>
        <a:lstStyle/>
        <a:p>
          <a:endParaRPr lang="it-IT"/>
        </a:p>
      </dgm:t>
    </dgm:pt>
    <dgm:pt modelId="{DD311238-1874-4DA8-BFD5-C2A19022EB70}">
      <dgm:prSet phldrT="[Testo]"/>
      <dgm:spPr>
        <a:ln>
          <a:solidFill>
            <a:srgbClr val="FFFF00"/>
          </a:solidFill>
        </a:ln>
      </dgm:spPr>
      <dgm:t>
        <a:bodyPr/>
        <a:lstStyle/>
        <a:p>
          <a:r>
            <a:rPr lang="it-IT" dirty="0"/>
            <a:t>Orienteering strategico</a:t>
          </a:r>
        </a:p>
        <a:p>
          <a:r>
            <a:rPr lang="it-IT" dirty="0"/>
            <a:t>(</a:t>
          </a:r>
          <a:r>
            <a:rPr lang="it-IT" dirty="0" err="1"/>
            <a:t>feb-apr</a:t>
          </a:r>
          <a:r>
            <a:rPr lang="it-IT" dirty="0"/>
            <a:t> 2022)</a:t>
          </a:r>
        </a:p>
      </dgm:t>
    </dgm:pt>
    <dgm:pt modelId="{F6B6E823-578D-4D2F-962A-1D42A8FEEA9A}" type="parTrans" cxnId="{14BE3251-DF53-4443-A741-CB33700FB661}">
      <dgm:prSet/>
      <dgm:spPr/>
      <dgm:t>
        <a:bodyPr/>
        <a:lstStyle/>
        <a:p>
          <a:endParaRPr lang="it-IT"/>
        </a:p>
      </dgm:t>
    </dgm:pt>
    <dgm:pt modelId="{3919EEA5-0DB0-4C8D-BC79-850229E02259}" type="sibTrans" cxnId="{14BE3251-DF53-4443-A741-CB33700FB661}">
      <dgm:prSet/>
      <dgm:spPr/>
      <dgm:t>
        <a:bodyPr/>
        <a:lstStyle/>
        <a:p>
          <a:endParaRPr lang="it-IT"/>
        </a:p>
      </dgm:t>
    </dgm:pt>
    <dgm:pt modelId="{5EE361CF-9A2A-4E46-B993-2EBB108D05C6}">
      <dgm:prSet phldrT="[Testo]"/>
      <dgm:spPr>
        <a:ln>
          <a:solidFill>
            <a:srgbClr val="DCB6D4"/>
          </a:solidFill>
        </a:ln>
      </dgm:spPr>
      <dgm:t>
        <a:bodyPr/>
        <a:lstStyle/>
        <a:p>
          <a:r>
            <a:rPr lang="it-IT" dirty="0"/>
            <a:t>Elaborazione delle sintesi finali</a:t>
          </a:r>
        </a:p>
        <a:p>
          <a:r>
            <a:rPr lang="it-IT" dirty="0"/>
            <a:t>(maggio 2022)</a:t>
          </a:r>
        </a:p>
      </dgm:t>
    </dgm:pt>
    <dgm:pt modelId="{85F880F4-3C03-4C66-AC4B-3685433802DF}" type="parTrans" cxnId="{078F3098-D213-4723-B389-2E4035065C5F}">
      <dgm:prSet/>
      <dgm:spPr/>
      <dgm:t>
        <a:bodyPr/>
        <a:lstStyle/>
        <a:p>
          <a:endParaRPr lang="it-IT"/>
        </a:p>
      </dgm:t>
    </dgm:pt>
    <dgm:pt modelId="{AA92B6D4-4795-4C67-9982-43256A6DDEF4}" type="sibTrans" cxnId="{078F3098-D213-4723-B389-2E4035065C5F}">
      <dgm:prSet/>
      <dgm:spPr/>
      <dgm:t>
        <a:bodyPr/>
        <a:lstStyle/>
        <a:p>
          <a:endParaRPr lang="it-IT"/>
        </a:p>
      </dgm:t>
    </dgm:pt>
    <dgm:pt modelId="{2CCBE499-D379-4EE7-A8E6-301DD3D41DBD}">
      <dgm:prSet phldrT="[Testo]"/>
      <dgm:spPr>
        <a:ln>
          <a:solidFill>
            <a:srgbClr val="F28E32"/>
          </a:solidFill>
        </a:ln>
      </dgm:spPr>
      <dgm:t>
        <a:bodyPr/>
        <a:lstStyle/>
        <a:p>
          <a:r>
            <a:rPr lang="it-IT" dirty="0"/>
            <a:t>Presentazione pubblica dei risultati (fase conclusiva)</a:t>
          </a:r>
        </a:p>
      </dgm:t>
    </dgm:pt>
    <dgm:pt modelId="{14C41A94-C6C9-44F8-AD05-2523B958D98E}" type="parTrans" cxnId="{6EF7AF71-6B38-41F9-9A8F-6E6317F68D23}">
      <dgm:prSet/>
      <dgm:spPr/>
      <dgm:t>
        <a:bodyPr/>
        <a:lstStyle/>
        <a:p>
          <a:endParaRPr lang="it-IT"/>
        </a:p>
      </dgm:t>
    </dgm:pt>
    <dgm:pt modelId="{9B529A48-69AC-426A-B0F8-03C2876A1219}" type="sibTrans" cxnId="{6EF7AF71-6B38-41F9-9A8F-6E6317F68D23}">
      <dgm:prSet/>
      <dgm:spPr/>
      <dgm:t>
        <a:bodyPr/>
        <a:lstStyle/>
        <a:p>
          <a:endParaRPr lang="it-IT"/>
        </a:p>
      </dgm:t>
    </dgm:pt>
    <dgm:pt modelId="{2C5F2BB1-E835-4037-8BB6-5ACA85626621}" type="pres">
      <dgm:prSet presAssocID="{71AAE6CC-9711-4AD2-9464-881456C61DF5}" presName="CompostProcess" presStyleCnt="0">
        <dgm:presLayoutVars>
          <dgm:dir/>
          <dgm:resizeHandles val="exact"/>
        </dgm:presLayoutVars>
      </dgm:prSet>
      <dgm:spPr/>
    </dgm:pt>
    <dgm:pt modelId="{F764956F-5F0F-48DF-9632-F8EB56CA6733}" type="pres">
      <dgm:prSet presAssocID="{71AAE6CC-9711-4AD2-9464-881456C61DF5}" presName="arrow" presStyleLbl="bgShp" presStyleIdx="0" presStyleCnt="1"/>
      <dgm:spPr/>
    </dgm:pt>
    <dgm:pt modelId="{B93ACFFB-2636-4938-9600-37CDC373CE6A}" type="pres">
      <dgm:prSet presAssocID="{71AAE6CC-9711-4AD2-9464-881456C61DF5}" presName="linearProcess" presStyleCnt="0"/>
      <dgm:spPr/>
    </dgm:pt>
    <dgm:pt modelId="{1C5543CF-3F45-4E07-A519-17EE74FEF479}" type="pres">
      <dgm:prSet presAssocID="{189B9F48-76E3-4D55-A1CE-E7B3BA8DED5B}" presName="textNode" presStyleLbl="node1" presStyleIdx="0" presStyleCnt="5">
        <dgm:presLayoutVars>
          <dgm:bulletEnabled val="1"/>
        </dgm:presLayoutVars>
      </dgm:prSet>
      <dgm:spPr/>
    </dgm:pt>
    <dgm:pt modelId="{CA546BAD-4D54-4D7A-AFF4-F56048151014}" type="pres">
      <dgm:prSet presAssocID="{E2461961-AD87-44B0-933A-487D08EA078D}" presName="sibTrans" presStyleCnt="0"/>
      <dgm:spPr/>
    </dgm:pt>
    <dgm:pt modelId="{7C6F3BFC-963F-4B6F-ACD9-AED0C56D8776}" type="pres">
      <dgm:prSet presAssocID="{B2A79CB4-09D3-4D55-8B17-1BC8818B6A5B}" presName="textNode" presStyleLbl="node1" presStyleIdx="1" presStyleCnt="5">
        <dgm:presLayoutVars>
          <dgm:bulletEnabled val="1"/>
        </dgm:presLayoutVars>
      </dgm:prSet>
      <dgm:spPr/>
    </dgm:pt>
    <dgm:pt modelId="{1A2F2132-2E2D-4539-ABA9-0AA36DB1CB48}" type="pres">
      <dgm:prSet presAssocID="{0C2D1716-B3EB-4E60-B6F3-9351AF86D0BF}" presName="sibTrans" presStyleCnt="0"/>
      <dgm:spPr/>
    </dgm:pt>
    <dgm:pt modelId="{59AD479E-FE74-4542-BFEE-D67CB1AA129D}" type="pres">
      <dgm:prSet presAssocID="{DD311238-1874-4DA8-BFD5-C2A19022EB70}" presName="textNode" presStyleLbl="node1" presStyleIdx="2" presStyleCnt="5" custLinFactNeighborX="21169" custLinFactNeighborY="442">
        <dgm:presLayoutVars>
          <dgm:bulletEnabled val="1"/>
        </dgm:presLayoutVars>
      </dgm:prSet>
      <dgm:spPr/>
    </dgm:pt>
    <dgm:pt modelId="{D596D19A-CC93-4270-91D6-8D12E11A784A}" type="pres">
      <dgm:prSet presAssocID="{3919EEA5-0DB0-4C8D-BC79-850229E02259}" presName="sibTrans" presStyleCnt="0"/>
      <dgm:spPr/>
    </dgm:pt>
    <dgm:pt modelId="{42C43B99-FC3E-4FCA-882C-41BC841C34FF}" type="pres">
      <dgm:prSet presAssocID="{5EE361CF-9A2A-4E46-B993-2EBB108D05C6}" presName="textNode" presStyleLbl="node1" presStyleIdx="3" presStyleCnt="5">
        <dgm:presLayoutVars>
          <dgm:bulletEnabled val="1"/>
        </dgm:presLayoutVars>
      </dgm:prSet>
      <dgm:spPr/>
    </dgm:pt>
    <dgm:pt modelId="{5EDA5E7F-7847-406C-92C0-86BB26E5BFB6}" type="pres">
      <dgm:prSet presAssocID="{AA92B6D4-4795-4C67-9982-43256A6DDEF4}" presName="sibTrans" presStyleCnt="0"/>
      <dgm:spPr/>
    </dgm:pt>
    <dgm:pt modelId="{13393052-CB15-4E42-8A5E-92A8A542C381}" type="pres">
      <dgm:prSet presAssocID="{2CCBE499-D379-4EE7-A8E6-301DD3D41DBD}" presName="textNode" presStyleLbl="node1" presStyleIdx="4" presStyleCnt="5" custLinFactNeighborX="4574" custLinFactNeighborY="316">
        <dgm:presLayoutVars>
          <dgm:bulletEnabled val="1"/>
        </dgm:presLayoutVars>
      </dgm:prSet>
      <dgm:spPr/>
    </dgm:pt>
  </dgm:ptLst>
  <dgm:cxnLst>
    <dgm:cxn modelId="{81DFF70C-9437-4FFF-BA2B-3548A5E86F3D}" type="presOf" srcId="{2CCBE499-D379-4EE7-A8E6-301DD3D41DBD}" destId="{13393052-CB15-4E42-8A5E-92A8A542C381}" srcOrd="0" destOrd="0" presId="urn:microsoft.com/office/officeart/2005/8/layout/hProcess9"/>
    <dgm:cxn modelId="{38F6A846-62C2-443D-8F2F-4C4211BCFDE3}" type="presOf" srcId="{5EE361CF-9A2A-4E46-B993-2EBB108D05C6}" destId="{42C43B99-FC3E-4FCA-882C-41BC841C34FF}" srcOrd="0" destOrd="0" presId="urn:microsoft.com/office/officeart/2005/8/layout/hProcess9"/>
    <dgm:cxn modelId="{14BE3251-DF53-4443-A741-CB33700FB661}" srcId="{71AAE6CC-9711-4AD2-9464-881456C61DF5}" destId="{DD311238-1874-4DA8-BFD5-C2A19022EB70}" srcOrd="2" destOrd="0" parTransId="{F6B6E823-578D-4D2F-962A-1D42A8FEEA9A}" sibTransId="{3919EEA5-0DB0-4C8D-BC79-850229E02259}"/>
    <dgm:cxn modelId="{6EF7AF71-6B38-41F9-9A8F-6E6317F68D23}" srcId="{71AAE6CC-9711-4AD2-9464-881456C61DF5}" destId="{2CCBE499-D379-4EE7-A8E6-301DD3D41DBD}" srcOrd="4" destOrd="0" parTransId="{14C41A94-C6C9-44F8-AD05-2523B958D98E}" sibTransId="{9B529A48-69AC-426A-B0F8-03C2876A1219}"/>
    <dgm:cxn modelId="{A981B188-7F51-49AB-BDE1-7AC580B2C73F}" type="presOf" srcId="{B2A79CB4-09D3-4D55-8B17-1BC8818B6A5B}" destId="{7C6F3BFC-963F-4B6F-ACD9-AED0C56D8776}" srcOrd="0" destOrd="0" presId="urn:microsoft.com/office/officeart/2005/8/layout/hProcess9"/>
    <dgm:cxn modelId="{078F3098-D213-4723-B389-2E4035065C5F}" srcId="{71AAE6CC-9711-4AD2-9464-881456C61DF5}" destId="{5EE361CF-9A2A-4E46-B993-2EBB108D05C6}" srcOrd="3" destOrd="0" parTransId="{85F880F4-3C03-4C66-AC4B-3685433802DF}" sibTransId="{AA92B6D4-4795-4C67-9982-43256A6DDEF4}"/>
    <dgm:cxn modelId="{714AF8AB-A5BD-4607-ACBD-1D63E382A372}" srcId="{71AAE6CC-9711-4AD2-9464-881456C61DF5}" destId="{189B9F48-76E3-4D55-A1CE-E7B3BA8DED5B}" srcOrd="0" destOrd="0" parTransId="{D7147E3F-114F-45F1-B963-7FA0A48D6059}" sibTransId="{E2461961-AD87-44B0-933A-487D08EA078D}"/>
    <dgm:cxn modelId="{C6DC7DCE-3FAA-480A-86BA-3868E71E2AA5}" srcId="{71AAE6CC-9711-4AD2-9464-881456C61DF5}" destId="{B2A79CB4-09D3-4D55-8B17-1BC8818B6A5B}" srcOrd="1" destOrd="0" parTransId="{405852F6-3AA7-45C0-9F9C-16F7BF103AEF}" sibTransId="{0C2D1716-B3EB-4E60-B6F3-9351AF86D0BF}"/>
    <dgm:cxn modelId="{ED9D73D0-C41E-4190-9398-D3BE70B6463D}" type="presOf" srcId="{189B9F48-76E3-4D55-A1CE-E7B3BA8DED5B}" destId="{1C5543CF-3F45-4E07-A519-17EE74FEF479}" srcOrd="0" destOrd="0" presId="urn:microsoft.com/office/officeart/2005/8/layout/hProcess9"/>
    <dgm:cxn modelId="{8BC90BDF-51B8-4CFF-8CAB-89B3FDE99E6F}" type="presOf" srcId="{71AAE6CC-9711-4AD2-9464-881456C61DF5}" destId="{2C5F2BB1-E835-4037-8BB6-5ACA85626621}" srcOrd="0" destOrd="0" presId="urn:microsoft.com/office/officeart/2005/8/layout/hProcess9"/>
    <dgm:cxn modelId="{5530C2F0-8549-4AB8-ADA3-B2ED04FF4CE4}" type="presOf" srcId="{DD311238-1874-4DA8-BFD5-C2A19022EB70}" destId="{59AD479E-FE74-4542-BFEE-D67CB1AA129D}" srcOrd="0" destOrd="0" presId="urn:microsoft.com/office/officeart/2005/8/layout/hProcess9"/>
    <dgm:cxn modelId="{FDD54781-D0B8-4254-B95A-A10875A7523A}" type="presParOf" srcId="{2C5F2BB1-E835-4037-8BB6-5ACA85626621}" destId="{F764956F-5F0F-48DF-9632-F8EB56CA6733}" srcOrd="0" destOrd="0" presId="urn:microsoft.com/office/officeart/2005/8/layout/hProcess9"/>
    <dgm:cxn modelId="{FBB48EC5-ED50-4182-B855-8A814CCFC4FC}" type="presParOf" srcId="{2C5F2BB1-E835-4037-8BB6-5ACA85626621}" destId="{B93ACFFB-2636-4938-9600-37CDC373CE6A}" srcOrd="1" destOrd="0" presId="urn:microsoft.com/office/officeart/2005/8/layout/hProcess9"/>
    <dgm:cxn modelId="{88D8253D-E612-4977-82AD-D8C1454FDECA}" type="presParOf" srcId="{B93ACFFB-2636-4938-9600-37CDC373CE6A}" destId="{1C5543CF-3F45-4E07-A519-17EE74FEF479}" srcOrd="0" destOrd="0" presId="urn:microsoft.com/office/officeart/2005/8/layout/hProcess9"/>
    <dgm:cxn modelId="{32D30FDF-97EA-4C70-BB63-B39E77AAC288}" type="presParOf" srcId="{B93ACFFB-2636-4938-9600-37CDC373CE6A}" destId="{CA546BAD-4D54-4D7A-AFF4-F56048151014}" srcOrd="1" destOrd="0" presId="urn:microsoft.com/office/officeart/2005/8/layout/hProcess9"/>
    <dgm:cxn modelId="{5097FBBE-B9F4-43CE-AB25-33036656627B}" type="presParOf" srcId="{B93ACFFB-2636-4938-9600-37CDC373CE6A}" destId="{7C6F3BFC-963F-4B6F-ACD9-AED0C56D8776}" srcOrd="2" destOrd="0" presId="urn:microsoft.com/office/officeart/2005/8/layout/hProcess9"/>
    <dgm:cxn modelId="{08F789B3-1C11-4745-9168-71D001206D63}" type="presParOf" srcId="{B93ACFFB-2636-4938-9600-37CDC373CE6A}" destId="{1A2F2132-2E2D-4539-ABA9-0AA36DB1CB48}" srcOrd="3" destOrd="0" presId="urn:microsoft.com/office/officeart/2005/8/layout/hProcess9"/>
    <dgm:cxn modelId="{3F96012E-0E9A-4084-839B-005642E710BA}" type="presParOf" srcId="{B93ACFFB-2636-4938-9600-37CDC373CE6A}" destId="{59AD479E-FE74-4542-BFEE-D67CB1AA129D}" srcOrd="4" destOrd="0" presId="urn:microsoft.com/office/officeart/2005/8/layout/hProcess9"/>
    <dgm:cxn modelId="{6C5B7C56-0DC1-4B39-A174-23E83F837616}" type="presParOf" srcId="{B93ACFFB-2636-4938-9600-37CDC373CE6A}" destId="{D596D19A-CC93-4270-91D6-8D12E11A784A}" srcOrd="5" destOrd="0" presId="urn:microsoft.com/office/officeart/2005/8/layout/hProcess9"/>
    <dgm:cxn modelId="{92823E73-F109-4C3D-A9D0-25201DFB8F9E}" type="presParOf" srcId="{B93ACFFB-2636-4938-9600-37CDC373CE6A}" destId="{42C43B99-FC3E-4FCA-882C-41BC841C34FF}" srcOrd="6" destOrd="0" presId="urn:microsoft.com/office/officeart/2005/8/layout/hProcess9"/>
    <dgm:cxn modelId="{FCAF0B1E-A75E-413A-985B-FACD0C5F5009}" type="presParOf" srcId="{B93ACFFB-2636-4938-9600-37CDC373CE6A}" destId="{5EDA5E7F-7847-406C-92C0-86BB26E5BFB6}" srcOrd="7" destOrd="0" presId="urn:microsoft.com/office/officeart/2005/8/layout/hProcess9"/>
    <dgm:cxn modelId="{3CCE9A72-533A-4A49-A17A-B8C19C2419A7}" type="presParOf" srcId="{B93ACFFB-2636-4938-9600-37CDC373CE6A}" destId="{13393052-CB15-4E42-8A5E-92A8A542C381}" srcOrd="8"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6C0AE-D789-4006-81B4-8812774582DA}"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it-IT"/>
        </a:p>
      </dgm:t>
    </dgm:pt>
    <dgm:pt modelId="{6001AFBB-EF04-4BC5-A3C6-70927DCEC3E4}">
      <dgm:prSet phldrT="[Testo]"/>
      <dgm:spPr/>
      <dgm:t>
        <a:bodyPr/>
        <a:lstStyle/>
        <a:p>
          <a:r>
            <a:rPr lang="it-IT" dirty="0"/>
            <a:t>9 Focus group</a:t>
          </a:r>
        </a:p>
      </dgm:t>
    </dgm:pt>
    <dgm:pt modelId="{2B81F363-0826-44B3-8558-F28CDC65424E}" type="parTrans" cxnId="{B2102DA4-018C-4EEC-8983-2F4893719EA8}">
      <dgm:prSet/>
      <dgm:spPr/>
      <dgm:t>
        <a:bodyPr/>
        <a:lstStyle/>
        <a:p>
          <a:endParaRPr lang="it-IT"/>
        </a:p>
      </dgm:t>
    </dgm:pt>
    <dgm:pt modelId="{253E78BF-77DA-456C-AEAC-7F4784856BF0}" type="sibTrans" cxnId="{B2102DA4-018C-4EEC-8983-2F4893719EA8}">
      <dgm:prSet/>
      <dgm:spPr/>
      <dgm:t>
        <a:bodyPr/>
        <a:lstStyle/>
        <a:p>
          <a:endParaRPr lang="it-IT"/>
        </a:p>
      </dgm:t>
    </dgm:pt>
    <dgm:pt modelId="{A4B332F1-8728-4A89-9C46-86A854B86CD2}">
      <dgm:prSet phldrT="[Testo]"/>
      <dgm:spPr/>
      <dgm:t>
        <a:bodyPr/>
        <a:lstStyle/>
        <a:p>
          <a:r>
            <a:rPr lang="it-IT" dirty="0"/>
            <a:t>15 tavoli tecnici</a:t>
          </a:r>
        </a:p>
      </dgm:t>
    </dgm:pt>
    <dgm:pt modelId="{7D50E337-36F5-4FCA-9B91-921501514DF1}" type="parTrans" cxnId="{616541F6-314D-4EC4-A271-4B60191430E8}">
      <dgm:prSet/>
      <dgm:spPr/>
      <dgm:t>
        <a:bodyPr/>
        <a:lstStyle/>
        <a:p>
          <a:endParaRPr lang="it-IT"/>
        </a:p>
      </dgm:t>
    </dgm:pt>
    <dgm:pt modelId="{C88B42A6-8BC5-4A63-8356-A978DCD225C4}" type="sibTrans" cxnId="{616541F6-314D-4EC4-A271-4B60191430E8}">
      <dgm:prSet/>
      <dgm:spPr/>
      <dgm:t>
        <a:bodyPr/>
        <a:lstStyle/>
        <a:p>
          <a:endParaRPr lang="it-IT"/>
        </a:p>
      </dgm:t>
    </dgm:pt>
    <dgm:pt modelId="{DDC8D6C9-D6CD-4DD3-8B7C-9107CEDABBD0}">
      <dgm:prSet phldrT="[Testo]"/>
      <dgm:spPr/>
      <dgm:t>
        <a:bodyPr/>
        <a:lstStyle/>
        <a:p>
          <a:r>
            <a:rPr lang="it-IT" dirty="0"/>
            <a:t>40 stakeholder</a:t>
          </a:r>
        </a:p>
      </dgm:t>
    </dgm:pt>
    <dgm:pt modelId="{0FE7681D-DF5B-4649-B4C1-BA6C6E2D171A}" type="parTrans" cxnId="{F7826B07-4FBF-49DF-AE80-F138B8D43CDB}">
      <dgm:prSet/>
      <dgm:spPr/>
      <dgm:t>
        <a:bodyPr/>
        <a:lstStyle/>
        <a:p>
          <a:endParaRPr lang="it-IT"/>
        </a:p>
      </dgm:t>
    </dgm:pt>
    <dgm:pt modelId="{35598DB4-AB43-4860-BF8A-06AE6627BB50}" type="sibTrans" cxnId="{F7826B07-4FBF-49DF-AE80-F138B8D43CDB}">
      <dgm:prSet/>
      <dgm:spPr/>
      <dgm:t>
        <a:bodyPr/>
        <a:lstStyle/>
        <a:p>
          <a:endParaRPr lang="it-IT"/>
        </a:p>
      </dgm:t>
    </dgm:pt>
    <dgm:pt modelId="{3AADF6F0-563C-4EB6-B69A-5D4900BE0297}">
      <dgm:prSet phldrT="[Testo]"/>
      <dgm:spPr/>
      <dgm:t>
        <a:bodyPr/>
        <a:lstStyle/>
        <a:p>
          <a:r>
            <a:rPr lang="it-IT" dirty="0"/>
            <a:t>+ 90 persone coinvolte</a:t>
          </a:r>
        </a:p>
      </dgm:t>
    </dgm:pt>
    <dgm:pt modelId="{9A072B99-5681-49D2-8CC4-B64DC6150C51}" type="parTrans" cxnId="{12086FC3-1859-4F67-873B-306E1067F6BF}">
      <dgm:prSet/>
      <dgm:spPr/>
      <dgm:t>
        <a:bodyPr/>
        <a:lstStyle/>
        <a:p>
          <a:endParaRPr lang="it-IT"/>
        </a:p>
      </dgm:t>
    </dgm:pt>
    <dgm:pt modelId="{BB760782-5FD7-4786-B155-34CFCE82872B}" type="sibTrans" cxnId="{12086FC3-1859-4F67-873B-306E1067F6BF}">
      <dgm:prSet/>
      <dgm:spPr/>
      <dgm:t>
        <a:bodyPr/>
        <a:lstStyle/>
        <a:p>
          <a:endParaRPr lang="it-IT"/>
        </a:p>
      </dgm:t>
    </dgm:pt>
    <dgm:pt modelId="{AD44DDAC-64FB-4B31-A4BD-3158E3DAFBB9}" type="pres">
      <dgm:prSet presAssocID="{06C6C0AE-D789-4006-81B4-8812774582DA}" presName="diagram" presStyleCnt="0">
        <dgm:presLayoutVars>
          <dgm:dir/>
          <dgm:resizeHandles val="exact"/>
        </dgm:presLayoutVars>
      </dgm:prSet>
      <dgm:spPr/>
    </dgm:pt>
    <dgm:pt modelId="{28015E88-09D0-4DD7-8C94-C0968D7D8D35}" type="pres">
      <dgm:prSet presAssocID="{6001AFBB-EF04-4BC5-A3C6-70927DCEC3E4}" presName="node" presStyleLbl="node1" presStyleIdx="0" presStyleCnt="4" custScaleX="107074" custScaleY="101029" custLinFactNeighborX="5142" custLinFactNeighborY="2729">
        <dgm:presLayoutVars>
          <dgm:bulletEnabled val="1"/>
        </dgm:presLayoutVars>
      </dgm:prSet>
      <dgm:spPr/>
    </dgm:pt>
    <dgm:pt modelId="{B1B5F0B1-91FE-4606-801E-95BC6E863C7E}" type="pres">
      <dgm:prSet presAssocID="{253E78BF-77DA-456C-AEAC-7F4784856BF0}" presName="sibTrans" presStyleCnt="0"/>
      <dgm:spPr/>
    </dgm:pt>
    <dgm:pt modelId="{64907765-FA1F-4FF0-8C31-B2E5A7AC5F17}" type="pres">
      <dgm:prSet presAssocID="{A4B332F1-8728-4A89-9C46-86A854B86CD2}" presName="node" presStyleLbl="node1" presStyleIdx="1" presStyleCnt="4" custLinFactNeighborX="763" custLinFactNeighborY="-415">
        <dgm:presLayoutVars>
          <dgm:bulletEnabled val="1"/>
        </dgm:presLayoutVars>
      </dgm:prSet>
      <dgm:spPr/>
    </dgm:pt>
    <dgm:pt modelId="{279C2FAB-BA54-404D-8A53-FB4FD0288AAD}" type="pres">
      <dgm:prSet presAssocID="{C88B42A6-8BC5-4A63-8356-A978DCD225C4}" presName="sibTrans" presStyleCnt="0"/>
      <dgm:spPr/>
    </dgm:pt>
    <dgm:pt modelId="{ED7A53D4-5418-40B0-92D8-3959A55E47D9}" type="pres">
      <dgm:prSet presAssocID="{DDC8D6C9-D6CD-4DD3-8B7C-9107CEDABBD0}" presName="node" presStyleLbl="node1" presStyleIdx="2" presStyleCnt="4" custScaleX="107006" custLinFactNeighborX="3416" custLinFactNeighborY="-842">
        <dgm:presLayoutVars>
          <dgm:bulletEnabled val="1"/>
        </dgm:presLayoutVars>
      </dgm:prSet>
      <dgm:spPr/>
    </dgm:pt>
    <dgm:pt modelId="{5F891A07-F857-4CD5-91E7-4D6BABC9D8BE}" type="pres">
      <dgm:prSet presAssocID="{35598DB4-AB43-4860-BF8A-06AE6627BB50}" presName="sibTrans" presStyleCnt="0"/>
      <dgm:spPr/>
    </dgm:pt>
    <dgm:pt modelId="{7423FE5D-4788-4508-B366-BCB430E1E45E}" type="pres">
      <dgm:prSet presAssocID="{3AADF6F0-563C-4EB6-B69A-5D4900BE0297}" presName="node" presStyleLbl="node1" presStyleIdx="3" presStyleCnt="4" custLinFactNeighborX="5509" custLinFactNeighborY="-842">
        <dgm:presLayoutVars>
          <dgm:bulletEnabled val="1"/>
        </dgm:presLayoutVars>
      </dgm:prSet>
      <dgm:spPr/>
    </dgm:pt>
  </dgm:ptLst>
  <dgm:cxnLst>
    <dgm:cxn modelId="{F7826B07-4FBF-49DF-AE80-F138B8D43CDB}" srcId="{06C6C0AE-D789-4006-81B4-8812774582DA}" destId="{DDC8D6C9-D6CD-4DD3-8B7C-9107CEDABBD0}" srcOrd="2" destOrd="0" parTransId="{0FE7681D-DF5B-4649-B4C1-BA6C6E2D171A}" sibTransId="{35598DB4-AB43-4860-BF8A-06AE6627BB50}"/>
    <dgm:cxn modelId="{36C50D28-6DB6-45A7-9AE5-DC28E5644694}" type="presOf" srcId="{DDC8D6C9-D6CD-4DD3-8B7C-9107CEDABBD0}" destId="{ED7A53D4-5418-40B0-92D8-3959A55E47D9}" srcOrd="0" destOrd="0" presId="urn:microsoft.com/office/officeart/2005/8/layout/default"/>
    <dgm:cxn modelId="{41A33F2B-D478-4708-B9E2-330748D10A23}" type="presOf" srcId="{6001AFBB-EF04-4BC5-A3C6-70927DCEC3E4}" destId="{28015E88-09D0-4DD7-8C94-C0968D7D8D35}" srcOrd="0" destOrd="0" presId="urn:microsoft.com/office/officeart/2005/8/layout/default"/>
    <dgm:cxn modelId="{CB259544-F344-48DD-BE13-E2F74B2F6EC8}" type="presOf" srcId="{A4B332F1-8728-4A89-9C46-86A854B86CD2}" destId="{64907765-FA1F-4FF0-8C31-B2E5A7AC5F17}" srcOrd="0" destOrd="0" presId="urn:microsoft.com/office/officeart/2005/8/layout/default"/>
    <dgm:cxn modelId="{B2102DA4-018C-4EEC-8983-2F4893719EA8}" srcId="{06C6C0AE-D789-4006-81B4-8812774582DA}" destId="{6001AFBB-EF04-4BC5-A3C6-70927DCEC3E4}" srcOrd="0" destOrd="0" parTransId="{2B81F363-0826-44B3-8558-F28CDC65424E}" sibTransId="{253E78BF-77DA-456C-AEAC-7F4784856BF0}"/>
    <dgm:cxn modelId="{891943BA-31CA-4E19-972C-8BE5DAFF51DD}" type="presOf" srcId="{06C6C0AE-D789-4006-81B4-8812774582DA}" destId="{AD44DDAC-64FB-4B31-A4BD-3158E3DAFBB9}" srcOrd="0" destOrd="0" presId="urn:microsoft.com/office/officeart/2005/8/layout/default"/>
    <dgm:cxn modelId="{12086FC3-1859-4F67-873B-306E1067F6BF}" srcId="{06C6C0AE-D789-4006-81B4-8812774582DA}" destId="{3AADF6F0-563C-4EB6-B69A-5D4900BE0297}" srcOrd="3" destOrd="0" parTransId="{9A072B99-5681-49D2-8CC4-B64DC6150C51}" sibTransId="{BB760782-5FD7-4786-B155-34CFCE82872B}"/>
    <dgm:cxn modelId="{666B80F4-333E-430C-9F91-B6A6807E0F21}" type="presOf" srcId="{3AADF6F0-563C-4EB6-B69A-5D4900BE0297}" destId="{7423FE5D-4788-4508-B366-BCB430E1E45E}" srcOrd="0" destOrd="0" presId="urn:microsoft.com/office/officeart/2005/8/layout/default"/>
    <dgm:cxn modelId="{616541F6-314D-4EC4-A271-4B60191430E8}" srcId="{06C6C0AE-D789-4006-81B4-8812774582DA}" destId="{A4B332F1-8728-4A89-9C46-86A854B86CD2}" srcOrd="1" destOrd="0" parTransId="{7D50E337-36F5-4FCA-9B91-921501514DF1}" sibTransId="{C88B42A6-8BC5-4A63-8356-A978DCD225C4}"/>
    <dgm:cxn modelId="{C4B199E3-951D-4B67-9CA4-B9CA876982F3}" type="presParOf" srcId="{AD44DDAC-64FB-4B31-A4BD-3158E3DAFBB9}" destId="{28015E88-09D0-4DD7-8C94-C0968D7D8D35}" srcOrd="0" destOrd="0" presId="urn:microsoft.com/office/officeart/2005/8/layout/default"/>
    <dgm:cxn modelId="{9E4023A0-2463-4005-BE1C-5574BF13C33D}" type="presParOf" srcId="{AD44DDAC-64FB-4B31-A4BD-3158E3DAFBB9}" destId="{B1B5F0B1-91FE-4606-801E-95BC6E863C7E}" srcOrd="1" destOrd="0" presId="urn:microsoft.com/office/officeart/2005/8/layout/default"/>
    <dgm:cxn modelId="{47D88739-1A8E-44DE-8335-6D436E4E3F31}" type="presParOf" srcId="{AD44DDAC-64FB-4B31-A4BD-3158E3DAFBB9}" destId="{64907765-FA1F-4FF0-8C31-B2E5A7AC5F17}" srcOrd="2" destOrd="0" presId="urn:microsoft.com/office/officeart/2005/8/layout/default"/>
    <dgm:cxn modelId="{312F07E4-7C43-41DB-BC44-F85183A8FB83}" type="presParOf" srcId="{AD44DDAC-64FB-4B31-A4BD-3158E3DAFBB9}" destId="{279C2FAB-BA54-404D-8A53-FB4FD0288AAD}" srcOrd="3" destOrd="0" presId="urn:microsoft.com/office/officeart/2005/8/layout/default"/>
    <dgm:cxn modelId="{F71C7DE2-2DDB-46B8-9C1E-FE2BFA93596F}" type="presParOf" srcId="{AD44DDAC-64FB-4B31-A4BD-3158E3DAFBB9}" destId="{ED7A53D4-5418-40B0-92D8-3959A55E47D9}" srcOrd="4" destOrd="0" presId="urn:microsoft.com/office/officeart/2005/8/layout/default"/>
    <dgm:cxn modelId="{DF30D892-33B1-45E4-8402-56E646AA4976}" type="presParOf" srcId="{AD44DDAC-64FB-4B31-A4BD-3158E3DAFBB9}" destId="{5F891A07-F857-4CD5-91E7-4D6BABC9D8BE}" srcOrd="5" destOrd="0" presId="urn:microsoft.com/office/officeart/2005/8/layout/default"/>
    <dgm:cxn modelId="{37645386-93AE-4B5B-87D4-024260F9BA55}" type="presParOf" srcId="{AD44DDAC-64FB-4B31-A4BD-3158E3DAFBB9}" destId="{7423FE5D-4788-4508-B366-BCB430E1E45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4956F-5F0F-48DF-9632-F8EB56CA6733}">
      <dsp:nvSpPr>
        <dsp:cNvPr id="0" name=""/>
        <dsp:cNvSpPr/>
      </dsp:nvSpPr>
      <dsp:spPr>
        <a:xfrm>
          <a:off x="756083" y="0"/>
          <a:ext cx="8568951" cy="215446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543CF-3F45-4E07-A519-17EE74FEF479}">
      <dsp:nvSpPr>
        <dsp:cNvPr id="0" name=""/>
        <dsp:cNvSpPr/>
      </dsp:nvSpPr>
      <dsp:spPr>
        <a:xfrm>
          <a:off x="4430" y="646339"/>
          <a:ext cx="1936972" cy="861786"/>
        </a:xfrm>
        <a:prstGeom prst="roundRect">
          <a:avLst/>
        </a:prstGeom>
        <a:solidFill>
          <a:schemeClr val="lt1">
            <a:hueOff val="0"/>
            <a:satOff val="0"/>
            <a:lumOff val="0"/>
            <a:alphaOff val="0"/>
          </a:schemeClr>
        </a:solidFill>
        <a:ln w="25400" cap="flat" cmpd="sng" algn="ctr">
          <a:solidFill>
            <a:srgbClr val="0BAED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Avvio del processo partecipativo            (luglio 2021)</a:t>
          </a:r>
        </a:p>
      </dsp:txBody>
      <dsp:txXfrm>
        <a:off x="46499" y="688408"/>
        <a:ext cx="1852834" cy="777648"/>
      </dsp:txXfrm>
    </dsp:sp>
    <dsp:sp modelId="{7C6F3BFC-963F-4B6F-ACD9-AED0C56D8776}">
      <dsp:nvSpPr>
        <dsp:cNvPr id="0" name=""/>
        <dsp:cNvSpPr/>
      </dsp:nvSpPr>
      <dsp:spPr>
        <a:xfrm>
          <a:off x="2038251" y="646339"/>
          <a:ext cx="1936972" cy="861786"/>
        </a:xfrm>
        <a:prstGeom prst="roundRect">
          <a:avLst/>
        </a:prstGeom>
        <a:solidFill>
          <a:schemeClr val="lt1">
            <a:hueOff val="0"/>
            <a:satOff val="0"/>
            <a:lumOff val="0"/>
            <a:alphaOff val="0"/>
          </a:schemeClr>
        </a:solidFill>
        <a:ln w="25400" cap="flat" cmpd="sng" algn="ctr">
          <a:solidFill>
            <a:srgbClr val="CCD32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Ascolto del territorio</a:t>
          </a:r>
        </a:p>
        <a:p>
          <a:pPr marL="0" lvl="0" indent="0" algn="ctr" defTabSz="622300">
            <a:lnSpc>
              <a:spcPct val="90000"/>
            </a:lnSpc>
            <a:spcBef>
              <a:spcPct val="0"/>
            </a:spcBef>
            <a:spcAft>
              <a:spcPct val="35000"/>
            </a:spcAft>
            <a:buNone/>
          </a:pPr>
          <a:r>
            <a:rPr lang="it-IT" sz="1400" kern="1200" dirty="0"/>
            <a:t>(da </a:t>
          </a:r>
          <a:r>
            <a:rPr lang="it-IT" sz="1400" kern="1200" dirty="0" err="1"/>
            <a:t>sett</a:t>
          </a:r>
          <a:r>
            <a:rPr lang="it-IT" sz="1400" kern="1200" dirty="0"/>
            <a:t> 2021 a </a:t>
          </a:r>
          <a:r>
            <a:rPr lang="it-IT" sz="1400" kern="1200" dirty="0" err="1"/>
            <a:t>feb</a:t>
          </a:r>
          <a:r>
            <a:rPr lang="it-IT" sz="1400" kern="1200" dirty="0"/>
            <a:t> 2022)</a:t>
          </a:r>
        </a:p>
      </dsp:txBody>
      <dsp:txXfrm>
        <a:off x="2080320" y="688408"/>
        <a:ext cx="1852834" cy="777648"/>
      </dsp:txXfrm>
    </dsp:sp>
    <dsp:sp modelId="{59AD479E-FE74-4542-BFEE-D67CB1AA129D}">
      <dsp:nvSpPr>
        <dsp:cNvPr id="0" name=""/>
        <dsp:cNvSpPr/>
      </dsp:nvSpPr>
      <dsp:spPr>
        <a:xfrm>
          <a:off x="4092574" y="650148"/>
          <a:ext cx="1936972" cy="861786"/>
        </a:xfrm>
        <a:prstGeom prst="roundRect">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Orienteering strategico</a:t>
          </a:r>
        </a:p>
        <a:p>
          <a:pPr marL="0" lvl="0" indent="0" algn="ctr" defTabSz="622300">
            <a:lnSpc>
              <a:spcPct val="90000"/>
            </a:lnSpc>
            <a:spcBef>
              <a:spcPct val="0"/>
            </a:spcBef>
            <a:spcAft>
              <a:spcPct val="35000"/>
            </a:spcAft>
            <a:buNone/>
          </a:pPr>
          <a:r>
            <a:rPr lang="it-IT" sz="1400" kern="1200" dirty="0"/>
            <a:t>(</a:t>
          </a:r>
          <a:r>
            <a:rPr lang="it-IT" sz="1400" kern="1200" dirty="0" err="1"/>
            <a:t>feb-apr</a:t>
          </a:r>
          <a:r>
            <a:rPr lang="it-IT" sz="1400" kern="1200" dirty="0"/>
            <a:t> 2022)</a:t>
          </a:r>
        </a:p>
      </dsp:txBody>
      <dsp:txXfrm>
        <a:off x="4134643" y="692217"/>
        <a:ext cx="1852834" cy="777648"/>
      </dsp:txXfrm>
    </dsp:sp>
    <dsp:sp modelId="{42C43B99-FC3E-4FCA-882C-41BC841C34FF}">
      <dsp:nvSpPr>
        <dsp:cNvPr id="0" name=""/>
        <dsp:cNvSpPr/>
      </dsp:nvSpPr>
      <dsp:spPr>
        <a:xfrm>
          <a:off x="6105894" y="646339"/>
          <a:ext cx="1936972" cy="861786"/>
        </a:xfrm>
        <a:prstGeom prst="roundRect">
          <a:avLst/>
        </a:prstGeom>
        <a:solidFill>
          <a:schemeClr val="lt1">
            <a:hueOff val="0"/>
            <a:satOff val="0"/>
            <a:lumOff val="0"/>
            <a:alphaOff val="0"/>
          </a:schemeClr>
        </a:solidFill>
        <a:ln w="25400" cap="flat" cmpd="sng" algn="ctr">
          <a:solidFill>
            <a:srgbClr val="DCB6D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Elaborazione delle sintesi finali</a:t>
          </a:r>
        </a:p>
        <a:p>
          <a:pPr marL="0" lvl="0" indent="0" algn="ctr" defTabSz="622300">
            <a:lnSpc>
              <a:spcPct val="90000"/>
            </a:lnSpc>
            <a:spcBef>
              <a:spcPct val="0"/>
            </a:spcBef>
            <a:spcAft>
              <a:spcPct val="35000"/>
            </a:spcAft>
            <a:buNone/>
          </a:pPr>
          <a:r>
            <a:rPr lang="it-IT" sz="1400" kern="1200" dirty="0"/>
            <a:t>(maggio 2022)</a:t>
          </a:r>
        </a:p>
      </dsp:txBody>
      <dsp:txXfrm>
        <a:off x="6147963" y="688408"/>
        <a:ext cx="1852834" cy="777648"/>
      </dsp:txXfrm>
    </dsp:sp>
    <dsp:sp modelId="{13393052-CB15-4E42-8A5E-92A8A542C381}">
      <dsp:nvSpPr>
        <dsp:cNvPr id="0" name=""/>
        <dsp:cNvSpPr/>
      </dsp:nvSpPr>
      <dsp:spPr>
        <a:xfrm>
          <a:off x="8144145" y="649062"/>
          <a:ext cx="1936972" cy="861786"/>
        </a:xfrm>
        <a:prstGeom prst="roundRect">
          <a:avLst/>
        </a:prstGeom>
        <a:solidFill>
          <a:schemeClr val="lt1">
            <a:hueOff val="0"/>
            <a:satOff val="0"/>
            <a:lumOff val="0"/>
            <a:alphaOff val="0"/>
          </a:schemeClr>
        </a:solidFill>
        <a:ln w="25400" cap="flat" cmpd="sng" algn="ctr">
          <a:solidFill>
            <a:srgbClr val="F28E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t>Presentazione pubblica dei risultati (fase conclusiva)</a:t>
          </a:r>
        </a:p>
      </dsp:txBody>
      <dsp:txXfrm>
        <a:off x="8186214" y="691131"/>
        <a:ext cx="1852834" cy="777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15E88-09D0-4DD7-8C94-C0968D7D8D35}">
      <dsp:nvSpPr>
        <dsp:cNvPr id="0" name=""/>
        <dsp:cNvSpPr/>
      </dsp:nvSpPr>
      <dsp:spPr>
        <a:xfrm>
          <a:off x="106784" y="239297"/>
          <a:ext cx="2201092" cy="124609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9 Focus group</a:t>
          </a:r>
        </a:p>
      </dsp:txBody>
      <dsp:txXfrm>
        <a:off x="106784" y="239297"/>
        <a:ext cx="2201092" cy="1246095"/>
      </dsp:txXfrm>
    </dsp:sp>
    <dsp:sp modelId="{64907765-FA1F-4FF0-8C31-B2E5A7AC5F17}">
      <dsp:nvSpPr>
        <dsp:cNvPr id="0" name=""/>
        <dsp:cNvSpPr/>
      </dsp:nvSpPr>
      <dsp:spPr>
        <a:xfrm>
          <a:off x="2408822" y="206865"/>
          <a:ext cx="2055673" cy="12334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15 tavoli tecnici</a:t>
          </a:r>
        </a:p>
      </dsp:txBody>
      <dsp:txXfrm>
        <a:off x="2408822" y="206865"/>
        <a:ext cx="2055673" cy="1233404"/>
      </dsp:txXfrm>
    </dsp:sp>
    <dsp:sp modelId="{ED7A53D4-5418-40B0-92D8-3959A55E47D9}">
      <dsp:nvSpPr>
        <dsp:cNvPr id="0" name=""/>
        <dsp:cNvSpPr/>
      </dsp:nvSpPr>
      <dsp:spPr>
        <a:xfrm>
          <a:off x="72002" y="1646916"/>
          <a:ext cx="2199694" cy="123340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40 stakeholder</a:t>
          </a:r>
        </a:p>
      </dsp:txBody>
      <dsp:txXfrm>
        <a:off x="72002" y="1646916"/>
        <a:ext cx="2199694" cy="1233404"/>
      </dsp:txXfrm>
    </dsp:sp>
    <dsp:sp modelId="{7423FE5D-4788-4508-B366-BCB430E1E45E}">
      <dsp:nvSpPr>
        <dsp:cNvPr id="0" name=""/>
        <dsp:cNvSpPr/>
      </dsp:nvSpPr>
      <dsp:spPr>
        <a:xfrm>
          <a:off x="2408822" y="1646916"/>
          <a:ext cx="2055673" cy="123340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t-IT" sz="2700" kern="1200" dirty="0"/>
            <a:t>+ 90 persone coinvolte</a:t>
          </a:r>
        </a:p>
      </dsp:txBody>
      <dsp:txXfrm>
        <a:off x="2408822" y="1646916"/>
        <a:ext cx="2055673" cy="12334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Segnaposto data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604C8AB-09FF-47B6-BE95-7DD287907C72}" type="datetimeFigureOut">
              <a:rPr lang="en-US"/>
              <a:pPr>
                <a:defRPr/>
              </a:pPr>
              <a:t>2/2/2024</a:t>
            </a:fld>
            <a:endParaRPr lang="en-US"/>
          </a:p>
        </p:txBody>
      </p:sp>
      <p:sp>
        <p:nvSpPr>
          <p:cNvPr id="4" name="Segnaposto piè di pagina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egnaposto numero diapositiva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0C02AC6-8D11-458A-BE71-F99F3B63D19E}" type="slidenum">
              <a:rPr lang="en-US"/>
              <a:pPr>
                <a:defRPr/>
              </a:pPr>
              <a:t>‹N›</a:t>
            </a:fld>
            <a:endParaRPr lang="en-US"/>
          </a:p>
        </p:txBody>
      </p:sp>
    </p:spTree>
    <p:extLst>
      <p:ext uri="{BB962C8B-B14F-4D97-AF65-F5344CB8AC3E}">
        <p14:creationId xmlns:p14="http://schemas.microsoft.com/office/powerpoint/2010/main" val="407359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Segnaposto data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CC91C9-B0D3-4623-B5B2-8070EF485D09}" type="datetimeFigureOut">
              <a:rPr lang="en-US"/>
              <a:pPr>
                <a:defRPr/>
              </a:pPr>
              <a:t>2/2/2024</a:t>
            </a:fld>
            <a:endParaRPr lang="en-US"/>
          </a:p>
        </p:txBody>
      </p:sp>
      <p:sp>
        <p:nvSpPr>
          <p:cNvPr id="4" name="Segnaposto immagine diapositiva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Segnaposto note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US" noProof="0"/>
          </a:p>
        </p:txBody>
      </p:sp>
      <p:sp>
        <p:nvSpPr>
          <p:cNvPr id="6" name="Segnaposto piè di pagina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egnaposto numero diapositiva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A164DE-FEC5-4717-9EC9-46587EF0E5A9}" type="slidenum">
              <a:rPr lang="en-US"/>
              <a:pPr>
                <a:defRPr/>
              </a:pPr>
              <a:t>‹N›</a:t>
            </a:fld>
            <a:endParaRPr lang="en-US"/>
          </a:p>
        </p:txBody>
      </p:sp>
    </p:spTree>
    <p:extLst>
      <p:ext uri="{BB962C8B-B14F-4D97-AF65-F5344CB8AC3E}">
        <p14:creationId xmlns:p14="http://schemas.microsoft.com/office/powerpoint/2010/main" val="5627615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a:t>
            </a:fld>
            <a:endParaRPr lang="en-US"/>
          </a:p>
        </p:txBody>
      </p:sp>
    </p:spTree>
    <p:extLst>
      <p:ext uri="{BB962C8B-B14F-4D97-AF65-F5344CB8AC3E}">
        <p14:creationId xmlns:p14="http://schemas.microsoft.com/office/powerpoint/2010/main" val="6130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11</a:t>
            </a:fld>
            <a:endParaRPr lang="en-US"/>
          </a:p>
        </p:txBody>
      </p:sp>
    </p:spTree>
    <p:extLst>
      <p:ext uri="{BB962C8B-B14F-4D97-AF65-F5344CB8AC3E}">
        <p14:creationId xmlns:p14="http://schemas.microsoft.com/office/powerpoint/2010/main" val="66797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12</a:t>
            </a:fld>
            <a:endParaRPr lang="en-US"/>
          </a:p>
        </p:txBody>
      </p:sp>
    </p:spTree>
    <p:extLst>
      <p:ext uri="{BB962C8B-B14F-4D97-AF65-F5344CB8AC3E}">
        <p14:creationId xmlns:p14="http://schemas.microsoft.com/office/powerpoint/2010/main" val="2770978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13</a:t>
            </a:fld>
            <a:endParaRPr lang="en-US"/>
          </a:p>
        </p:txBody>
      </p:sp>
    </p:spTree>
    <p:extLst>
      <p:ext uri="{BB962C8B-B14F-4D97-AF65-F5344CB8AC3E}">
        <p14:creationId xmlns:p14="http://schemas.microsoft.com/office/powerpoint/2010/main" val="23911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14</a:t>
            </a:fld>
            <a:endParaRPr lang="en-US"/>
          </a:p>
        </p:txBody>
      </p:sp>
    </p:spTree>
    <p:extLst>
      <p:ext uri="{BB962C8B-B14F-4D97-AF65-F5344CB8AC3E}">
        <p14:creationId xmlns:p14="http://schemas.microsoft.com/office/powerpoint/2010/main" val="152307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15</a:t>
            </a:fld>
            <a:endParaRPr lang="en-US"/>
          </a:p>
        </p:txBody>
      </p:sp>
    </p:spTree>
    <p:extLst>
      <p:ext uri="{BB962C8B-B14F-4D97-AF65-F5344CB8AC3E}">
        <p14:creationId xmlns:p14="http://schemas.microsoft.com/office/powerpoint/2010/main" val="337653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16</a:t>
            </a:fld>
            <a:endParaRPr lang="en-US"/>
          </a:p>
        </p:txBody>
      </p:sp>
    </p:spTree>
    <p:extLst>
      <p:ext uri="{BB962C8B-B14F-4D97-AF65-F5344CB8AC3E}">
        <p14:creationId xmlns:p14="http://schemas.microsoft.com/office/powerpoint/2010/main" val="260150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17</a:t>
            </a:fld>
            <a:endParaRPr lang="en-US"/>
          </a:p>
        </p:txBody>
      </p:sp>
    </p:spTree>
    <p:extLst>
      <p:ext uri="{BB962C8B-B14F-4D97-AF65-F5344CB8AC3E}">
        <p14:creationId xmlns:p14="http://schemas.microsoft.com/office/powerpoint/2010/main" val="257769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18</a:t>
            </a:fld>
            <a:endParaRPr lang="en-US"/>
          </a:p>
        </p:txBody>
      </p:sp>
    </p:spTree>
    <p:extLst>
      <p:ext uri="{BB962C8B-B14F-4D97-AF65-F5344CB8AC3E}">
        <p14:creationId xmlns:p14="http://schemas.microsoft.com/office/powerpoint/2010/main" val="60170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19</a:t>
            </a:fld>
            <a:endParaRPr lang="en-US"/>
          </a:p>
        </p:txBody>
      </p:sp>
    </p:spTree>
    <p:extLst>
      <p:ext uri="{BB962C8B-B14F-4D97-AF65-F5344CB8AC3E}">
        <p14:creationId xmlns:p14="http://schemas.microsoft.com/office/powerpoint/2010/main" val="299870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20</a:t>
            </a:fld>
            <a:endParaRPr lang="en-US"/>
          </a:p>
        </p:txBody>
      </p:sp>
    </p:spTree>
    <p:extLst>
      <p:ext uri="{BB962C8B-B14F-4D97-AF65-F5344CB8AC3E}">
        <p14:creationId xmlns:p14="http://schemas.microsoft.com/office/powerpoint/2010/main" val="125205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a:t>
            </a:fld>
            <a:endParaRPr lang="en-US"/>
          </a:p>
        </p:txBody>
      </p:sp>
    </p:spTree>
    <p:extLst>
      <p:ext uri="{BB962C8B-B14F-4D97-AF65-F5344CB8AC3E}">
        <p14:creationId xmlns:p14="http://schemas.microsoft.com/office/powerpoint/2010/main" val="267187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21</a:t>
            </a:fld>
            <a:endParaRPr lang="en-US"/>
          </a:p>
        </p:txBody>
      </p:sp>
    </p:spTree>
    <p:extLst>
      <p:ext uri="{BB962C8B-B14F-4D97-AF65-F5344CB8AC3E}">
        <p14:creationId xmlns:p14="http://schemas.microsoft.com/office/powerpoint/2010/main" val="321157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22</a:t>
            </a:fld>
            <a:endParaRPr lang="en-US"/>
          </a:p>
        </p:txBody>
      </p:sp>
    </p:spTree>
    <p:extLst>
      <p:ext uri="{BB962C8B-B14F-4D97-AF65-F5344CB8AC3E}">
        <p14:creationId xmlns:p14="http://schemas.microsoft.com/office/powerpoint/2010/main" val="125954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23</a:t>
            </a:fld>
            <a:endParaRPr lang="en-US"/>
          </a:p>
        </p:txBody>
      </p:sp>
    </p:spTree>
    <p:extLst>
      <p:ext uri="{BB962C8B-B14F-4D97-AF65-F5344CB8AC3E}">
        <p14:creationId xmlns:p14="http://schemas.microsoft.com/office/powerpoint/2010/main" val="578616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24</a:t>
            </a:fld>
            <a:endParaRPr lang="en-US"/>
          </a:p>
        </p:txBody>
      </p:sp>
    </p:spTree>
    <p:extLst>
      <p:ext uri="{BB962C8B-B14F-4D97-AF65-F5344CB8AC3E}">
        <p14:creationId xmlns:p14="http://schemas.microsoft.com/office/powerpoint/2010/main" val="1625924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25</a:t>
            </a:fld>
            <a:endParaRPr lang="en-US"/>
          </a:p>
        </p:txBody>
      </p:sp>
    </p:spTree>
    <p:extLst>
      <p:ext uri="{BB962C8B-B14F-4D97-AF65-F5344CB8AC3E}">
        <p14:creationId xmlns:p14="http://schemas.microsoft.com/office/powerpoint/2010/main" val="738691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latin typeface="Arial" panose="020B0604020202020204" pitchFamily="34" charset="0"/>
                <a:cs typeface="Arial" panose="020B0604020202020204" pitchFamily="34" charset="0"/>
              </a:rPr>
              <a:t>quindi per quanto riguarda lo STREND possiamo pensare di fare un ipotesi di trend con e senza i 2 interventi in forse (canale </a:t>
            </a:r>
            <a:r>
              <a:rPr lang="it-IT" dirty="0" err="1">
                <a:latin typeface="Arial" panose="020B0604020202020204" pitchFamily="34" charset="0"/>
                <a:cs typeface="Arial" panose="020B0604020202020204" pitchFamily="34" charset="0"/>
              </a:rPr>
              <a:t>candiano</a:t>
            </a:r>
            <a:r>
              <a:rPr lang="it-IT" dirty="0">
                <a:latin typeface="Arial" panose="020B0604020202020204" pitchFamily="34" charset="0"/>
                <a:cs typeface="Arial" panose="020B0604020202020204" pitchFamily="34" charset="0"/>
              </a:rPr>
              <a:t> e ponte nuovo)</a:t>
            </a:r>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26</a:t>
            </a:fld>
            <a:endParaRPr lang="en-US"/>
          </a:p>
        </p:txBody>
      </p:sp>
    </p:spTree>
    <p:extLst>
      <p:ext uri="{BB962C8B-B14F-4D97-AF65-F5344CB8AC3E}">
        <p14:creationId xmlns:p14="http://schemas.microsoft.com/office/powerpoint/2010/main" val="3248608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27</a:t>
            </a:fld>
            <a:endParaRPr lang="en-US"/>
          </a:p>
        </p:txBody>
      </p:sp>
    </p:spTree>
    <p:extLst>
      <p:ext uri="{BB962C8B-B14F-4D97-AF65-F5344CB8AC3E}">
        <p14:creationId xmlns:p14="http://schemas.microsoft.com/office/powerpoint/2010/main" val="195319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28</a:t>
            </a:fld>
            <a:endParaRPr lang="en-US"/>
          </a:p>
        </p:txBody>
      </p:sp>
    </p:spTree>
    <p:extLst>
      <p:ext uri="{BB962C8B-B14F-4D97-AF65-F5344CB8AC3E}">
        <p14:creationId xmlns:p14="http://schemas.microsoft.com/office/powerpoint/2010/main" val="3196268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29</a:t>
            </a:fld>
            <a:endParaRPr lang="en-US"/>
          </a:p>
        </p:txBody>
      </p:sp>
    </p:spTree>
    <p:extLst>
      <p:ext uri="{BB962C8B-B14F-4D97-AF65-F5344CB8AC3E}">
        <p14:creationId xmlns:p14="http://schemas.microsoft.com/office/powerpoint/2010/main" val="3771009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30</a:t>
            </a:fld>
            <a:endParaRPr lang="en-US"/>
          </a:p>
        </p:txBody>
      </p:sp>
    </p:spTree>
    <p:extLst>
      <p:ext uri="{BB962C8B-B14F-4D97-AF65-F5344CB8AC3E}">
        <p14:creationId xmlns:p14="http://schemas.microsoft.com/office/powerpoint/2010/main" val="286236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a:t>
            </a:fld>
            <a:endParaRPr lang="en-US"/>
          </a:p>
        </p:txBody>
      </p:sp>
    </p:spTree>
    <p:extLst>
      <p:ext uri="{BB962C8B-B14F-4D97-AF65-F5344CB8AC3E}">
        <p14:creationId xmlns:p14="http://schemas.microsoft.com/office/powerpoint/2010/main" val="383602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31</a:t>
            </a:fld>
            <a:endParaRPr lang="en-US"/>
          </a:p>
        </p:txBody>
      </p:sp>
    </p:spTree>
    <p:extLst>
      <p:ext uri="{BB962C8B-B14F-4D97-AF65-F5344CB8AC3E}">
        <p14:creationId xmlns:p14="http://schemas.microsoft.com/office/powerpoint/2010/main" val="295486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32</a:t>
            </a:fld>
            <a:endParaRPr lang="en-US"/>
          </a:p>
        </p:txBody>
      </p:sp>
    </p:spTree>
    <p:extLst>
      <p:ext uri="{BB962C8B-B14F-4D97-AF65-F5344CB8AC3E}">
        <p14:creationId xmlns:p14="http://schemas.microsoft.com/office/powerpoint/2010/main" val="3853762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33</a:t>
            </a:fld>
            <a:endParaRPr lang="en-US"/>
          </a:p>
        </p:txBody>
      </p:sp>
    </p:spTree>
    <p:extLst>
      <p:ext uri="{BB962C8B-B14F-4D97-AF65-F5344CB8AC3E}">
        <p14:creationId xmlns:p14="http://schemas.microsoft.com/office/powerpoint/2010/main" val="221692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34</a:t>
            </a:fld>
            <a:endParaRPr lang="en-US"/>
          </a:p>
        </p:txBody>
      </p:sp>
    </p:spTree>
    <p:extLst>
      <p:ext uri="{BB962C8B-B14F-4D97-AF65-F5344CB8AC3E}">
        <p14:creationId xmlns:p14="http://schemas.microsoft.com/office/powerpoint/2010/main" val="3489107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35</a:t>
            </a:fld>
            <a:endParaRPr lang="en-US"/>
          </a:p>
        </p:txBody>
      </p:sp>
    </p:spTree>
    <p:extLst>
      <p:ext uri="{BB962C8B-B14F-4D97-AF65-F5344CB8AC3E}">
        <p14:creationId xmlns:p14="http://schemas.microsoft.com/office/powerpoint/2010/main" val="204138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36</a:t>
            </a:fld>
            <a:endParaRPr lang="en-US"/>
          </a:p>
        </p:txBody>
      </p:sp>
    </p:spTree>
    <p:extLst>
      <p:ext uri="{BB962C8B-B14F-4D97-AF65-F5344CB8AC3E}">
        <p14:creationId xmlns:p14="http://schemas.microsoft.com/office/powerpoint/2010/main" val="3423652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37</a:t>
            </a:fld>
            <a:endParaRPr lang="en-US"/>
          </a:p>
        </p:txBody>
      </p:sp>
    </p:spTree>
    <p:extLst>
      <p:ext uri="{BB962C8B-B14F-4D97-AF65-F5344CB8AC3E}">
        <p14:creationId xmlns:p14="http://schemas.microsoft.com/office/powerpoint/2010/main" val="4162312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38</a:t>
            </a:fld>
            <a:endParaRPr lang="en-US"/>
          </a:p>
        </p:txBody>
      </p:sp>
    </p:spTree>
    <p:extLst>
      <p:ext uri="{BB962C8B-B14F-4D97-AF65-F5344CB8AC3E}">
        <p14:creationId xmlns:p14="http://schemas.microsoft.com/office/powerpoint/2010/main" val="20930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39</a:t>
            </a:fld>
            <a:endParaRPr lang="en-US"/>
          </a:p>
        </p:txBody>
      </p:sp>
    </p:spTree>
    <p:extLst>
      <p:ext uri="{BB962C8B-B14F-4D97-AF65-F5344CB8AC3E}">
        <p14:creationId xmlns:p14="http://schemas.microsoft.com/office/powerpoint/2010/main" val="2474189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40</a:t>
            </a:fld>
            <a:endParaRPr lang="en-US"/>
          </a:p>
        </p:txBody>
      </p:sp>
    </p:spTree>
    <p:extLst>
      <p:ext uri="{BB962C8B-B14F-4D97-AF65-F5344CB8AC3E}">
        <p14:creationId xmlns:p14="http://schemas.microsoft.com/office/powerpoint/2010/main" val="418259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5</a:t>
            </a:fld>
            <a:endParaRPr lang="en-US"/>
          </a:p>
        </p:txBody>
      </p:sp>
    </p:spTree>
    <p:extLst>
      <p:ext uri="{BB962C8B-B14F-4D97-AF65-F5344CB8AC3E}">
        <p14:creationId xmlns:p14="http://schemas.microsoft.com/office/powerpoint/2010/main" val="1138617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41</a:t>
            </a:fld>
            <a:endParaRPr lang="en-US"/>
          </a:p>
        </p:txBody>
      </p:sp>
    </p:spTree>
    <p:extLst>
      <p:ext uri="{BB962C8B-B14F-4D97-AF65-F5344CB8AC3E}">
        <p14:creationId xmlns:p14="http://schemas.microsoft.com/office/powerpoint/2010/main" val="4060467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42</a:t>
            </a:fld>
            <a:endParaRPr lang="en-US"/>
          </a:p>
        </p:txBody>
      </p:sp>
    </p:spTree>
    <p:extLst>
      <p:ext uri="{BB962C8B-B14F-4D97-AF65-F5344CB8AC3E}">
        <p14:creationId xmlns:p14="http://schemas.microsoft.com/office/powerpoint/2010/main" val="3633216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43</a:t>
            </a:fld>
            <a:endParaRPr lang="en-US"/>
          </a:p>
        </p:txBody>
      </p:sp>
    </p:spTree>
    <p:extLst>
      <p:ext uri="{BB962C8B-B14F-4D97-AF65-F5344CB8AC3E}">
        <p14:creationId xmlns:p14="http://schemas.microsoft.com/office/powerpoint/2010/main" val="4026462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44</a:t>
            </a:fld>
            <a:endParaRPr lang="en-US"/>
          </a:p>
        </p:txBody>
      </p:sp>
    </p:spTree>
    <p:extLst>
      <p:ext uri="{BB962C8B-B14F-4D97-AF65-F5344CB8AC3E}">
        <p14:creationId xmlns:p14="http://schemas.microsoft.com/office/powerpoint/2010/main" val="126140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6</a:t>
            </a:fld>
            <a:endParaRPr lang="en-US"/>
          </a:p>
        </p:txBody>
      </p:sp>
    </p:spTree>
    <p:extLst>
      <p:ext uri="{BB962C8B-B14F-4D97-AF65-F5344CB8AC3E}">
        <p14:creationId xmlns:p14="http://schemas.microsoft.com/office/powerpoint/2010/main" val="224783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7</a:t>
            </a:fld>
            <a:endParaRPr lang="en-US"/>
          </a:p>
        </p:txBody>
      </p:sp>
    </p:spTree>
    <p:extLst>
      <p:ext uri="{BB962C8B-B14F-4D97-AF65-F5344CB8AC3E}">
        <p14:creationId xmlns:p14="http://schemas.microsoft.com/office/powerpoint/2010/main" val="181656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8</a:t>
            </a:fld>
            <a:endParaRPr lang="en-US"/>
          </a:p>
        </p:txBody>
      </p:sp>
    </p:spTree>
    <p:extLst>
      <p:ext uri="{BB962C8B-B14F-4D97-AF65-F5344CB8AC3E}">
        <p14:creationId xmlns:p14="http://schemas.microsoft.com/office/powerpoint/2010/main" val="315211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9</a:t>
            </a:fld>
            <a:endParaRPr lang="en-US"/>
          </a:p>
        </p:txBody>
      </p:sp>
    </p:spTree>
    <p:extLst>
      <p:ext uri="{BB962C8B-B14F-4D97-AF65-F5344CB8AC3E}">
        <p14:creationId xmlns:p14="http://schemas.microsoft.com/office/powerpoint/2010/main" val="364491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419" dirty="0"/>
          </a:p>
        </p:txBody>
      </p:sp>
      <p:sp>
        <p:nvSpPr>
          <p:cNvPr id="4" name="Segnaposto numero diapositiva 3"/>
          <p:cNvSpPr>
            <a:spLocks noGrp="1"/>
          </p:cNvSpPr>
          <p:nvPr>
            <p:ph type="sldNum" sz="quarter" idx="5"/>
          </p:nvPr>
        </p:nvSpPr>
        <p:spPr/>
        <p:txBody>
          <a:bodyPr/>
          <a:lstStyle/>
          <a:p>
            <a:pPr>
              <a:defRPr/>
            </a:pPr>
            <a:fld id="{CEA164DE-FEC5-4717-9EC9-46587EF0E5A9}" type="slidenum">
              <a:rPr lang="en-US" smtClean="0"/>
              <a:pPr>
                <a:defRPr/>
              </a:pPr>
              <a:t>10</a:t>
            </a:fld>
            <a:endParaRPr lang="en-US"/>
          </a:p>
        </p:txBody>
      </p:sp>
    </p:spTree>
    <p:extLst>
      <p:ext uri="{BB962C8B-B14F-4D97-AF65-F5344CB8AC3E}">
        <p14:creationId xmlns:p14="http://schemas.microsoft.com/office/powerpoint/2010/main" val="3130711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BB04B0A-964F-4527-9E26-8CCADE478A0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206666" y="5129781"/>
            <a:ext cx="1208814" cy="1611587"/>
          </a:xfrm>
          <a:prstGeom prst="rect">
            <a:avLst/>
          </a:prstGeom>
        </p:spPr>
      </p:pic>
      <p:sp>
        <p:nvSpPr>
          <p:cNvPr id="8" name="CasellaDiTesto 11">
            <a:extLst>
              <a:ext uri="{FF2B5EF4-FFF2-40B4-BE49-F238E27FC236}">
                <a16:creationId xmlns:a16="http://schemas.microsoft.com/office/drawing/2014/main" id="{A68D853D-8304-44C8-857D-101E2E557376}"/>
              </a:ext>
            </a:extLst>
          </p:cNvPr>
          <p:cNvSpPr txBox="1"/>
          <p:nvPr userDrawn="1"/>
        </p:nvSpPr>
        <p:spPr>
          <a:xfrm>
            <a:off x="10992544" y="6525344"/>
            <a:ext cx="1080120"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A7FC5CC4-800B-4731-9ABC-B34DE5BAD09A}" type="slidenum">
              <a:rPr lang="it-IT" sz="1100" i="1"/>
              <a:pPr algn="r"/>
              <a:t>‹N›</a:t>
            </a:fld>
            <a:endParaRPr lang="it-IT" sz="1100" i="1" dirty="0"/>
          </a:p>
        </p:txBody>
      </p:sp>
      <p:pic>
        <p:nvPicPr>
          <p:cNvPr id="9" name="Immagine 48">
            <a:extLst>
              <a:ext uri="{FF2B5EF4-FFF2-40B4-BE49-F238E27FC236}">
                <a16:creationId xmlns:a16="http://schemas.microsoft.com/office/drawing/2014/main" id="{EE9FFB44-298C-4AFC-A1E2-E925A9C63DD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532604" y="188640"/>
            <a:ext cx="473968" cy="66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9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sp>
        <p:nvSpPr>
          <p:cNvPr id="8" name="CasellaDiTesto 11">
            <a:extLst>
              <a:ext uri="{FF2B5EF4-FFF2-40B4-BE49-F238E27FC236}">
                <a16:creationId xmlns:a16="http://schemas.microsoft.com/office/drawing/2014/main" id="{A68D853D-8304-44C8-857D-101E2E557376}"/>
              </a:ext>
            </a:extLst>
          </p:cNvPr>
          <p:cNvSpPr txBox="1"/>
          <p:nvPr userDrawn="1"/>
        </p:nvSpPr>
        <p:spPr>
          <a:xfrm>
            <a:off x="10992544" y="6525344"/>
            <a:ext cx="1080120"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A7FC5CC4-800B-4731-9ABC-B34DE5BAD09A}" type="slidenum">
              <a:rPr lang="it-IT" sz="1100" i="1"/>
              <a:pPr algn="r"/>
              <a:t>‹N›</a:t>
            </a:fld>
            <a:endParaRPr lang="it-IT" sz="1100" i="1" dirty="0"/>
          </a:p>
        </p:txBody>
      </p:sp>
      <p:pic>
        <p:nvPicPr>
          <p:cNvPr id="9" name="Immagine 48">
            <a:extLst>
              <a:ext uri="{FF2B5EF4-FFF2-40B4-BE49-F238E27FC236}">
                <a16:creationId xmlns:a16="http://schemas.microsoft.com/office/drawing/2014/main" id="{EE9FFB44-298C-4AFC-A1E2-E925A9C63DD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2604" y="188640"/>
            <a:ext cx="473968" cy="66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1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6350"/>
            <a:ext cx="2844800" cy="365125"/>
          </a:xfrm>
          <a:prstGeom prst="rect">
            <a:avLst/>
          </a:prstGeom>
        </p:spPr>
        <p:txBody>
          <a:bodyPr/>
          <a:lstStyle/>
          <a:p>
            <a:fld id="{94D2B9DA-D662-4F6D-ACDF-7D3FCABE194E}" type="datetimeFigureOut">
              <a:rPr lang="it-IT" smtClean="0"/>
              <a:t>02/02/2024</a:t>
            </a:fld>
            <a:endParaRPr lang="it-IT"/>
          </a:p>
        </p:txBody>
      </p:sp>
      <p:sp>
        <p:nvSpPr>
          <p:cNvPr id="3" name="Segnaposto piè di pagina 2"/>
          <p:cNvSpPr>
            <a:spLocks noGrp="1"/>
          </p:cNvSpPr>
          <p:nvPr>
            <p:ph type="ftr" sz="quarter" idx="11"/>
          </p:nvPr>
        </p:nvSpPr>
        <p:spPr>
          <a:xfrm>
            <a:off x="4165600" y="6356350"/>
            <a:ext cx="38608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8737600" y="6356350"/>
            <a:ext cx="2844800" cy="365125"/>
          </a:xfrm>
          <a:prstGeom prst="rect">
            <a:avLst/>
          </a:prstGeom>
        </p:spPr>
        <p:txBody>
          <a:bodyPr/>
          <a:lstStyle/>
          <a:p>
            <a:fld id="{999D9CB3-AC57-4D28-9A25-ECC39CBC7C2B}" type="slidenum">
              <a:rPr lang="it-IT" smtClean="0"/>
              <a:t>‹N›</a:t>
            </a:fld>
            <a:endParaRPr lang="it-IT"/>
          </a:p>
        </p:txBody>
      </p:sp>
    </p:spTree>
    <p:extLst>
      <p:ext uri="{BB962C8B-B14F-4D97-AF65-F5344CB8AC3E}">
        <p14:creationId xmlns:p14="http://schemas.microsoft.com/office/powerpoint/2010/main" val="37560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1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4577" r="3017"/>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ttore 1 4"/>
          <p:cNvCxnSpPr/>
          <p:nvPr userDrawn="1"/>
        </p:nvCxnSpPr>
        <p:spPr>
          <a:xfrm>
            <a:off x="1011717" y="6309320"/>
            <a:ext cx="11180283" cy="0"/>
          </a:xfrm>
          <a:prstGeom prst="line">
            <a:avLst/>
          </a:prstGeom>
          <a:ln w="22225">
            <a:solidFill>
              <a:srgbClr val="96B9A6"/>
            </a:solidFill>
          </a:ln>
        </p:spPr>
        <p:style>
          <a:lnRef idx="1">
            <a:schemeClr val="accent1"/>
          </a:lnRef>
          <a:fillRef idx="0">
            <a:schemeClr val="accent1"/>
          </a:fillRef>
          <a:effectRef idx="0">
            <a:schemeClr val="accent1"/>
          </a:effectRef>
          <a:fontRef idx="minor">
            <a:schemeClr val="tx1"/>
          </a:fontRef>
        </p:style>
      </p:cxnSp>
      <p:pic>
        <p:nvPicPr>
          <p:cNvPr id="23" name="Immagin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717" y="6395688"/>
            <a:ext cx="936104" cy="381991"/>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34146" y="6312343"/>
            <a:ext cx="978478" cy="548680"/>
          </a:xfrm>
          <a:prstGeom prst="rect">
            <a:avLst/>
          </a:prstGeom>
        </p:spPr>
      </p:pic>
      <p:sp>
        <p:nvSpPr>
          <p:cNvPr id="8" name="CasellaDiTesto 11">
            <a:extLst>
              <a:ext uri="{FF2B5EF4-FFF2-40B4-BE49-F238E27FC236}">
                <a16:creationId xmlns:a16="http://schemas.microsoft.com/office/drawing/2014/main" id="{97FD0EC9-4C4A-4488-AEA3-EC26C96E61B1}"/>
              </a:ext>
            </a:extLst>
          </p:cNvPr>
          <p:cNvSpPr txBox="1"/>
          <p:nvPr userDrawn="1"/>
        </p:nvSpPr>
        <p:spPr>
          <a:xfrm>
            <a:off x="10992544" y="6525344"/>
            <a:ext cx="1080120" cy="2616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A7FC5CC4-800B-4731-9ABC-B34DE5BAD09A}" type="slidenum">
              <a:rPr lang="it-IT" sz="1100" i="1"/>
              <a:pPr algn="r"/>
              <a:t>‹N›</a:t>
            </a:fld>
            <a:endParaRPr lang="it-IT" sz="1100" i="1" dirty="0"/>
          </a:p>
        </p:txBody>
      </p:sp>
      <p:sp>
        <p:nvSpPr>
          <p:cNvPr id="13" name="Rettangolo 12">
            <a:extLst>
              <a:ext uri="{FF2B5EF4-FFF2-40B4-BE49-F238E27FC236}">
                <a16:creationId xmlns:a16="http://schemas.microsoft.com/office/drawing/2014/main" id="{F2C1948F-1A10-4890-9B63-D671FD9E4697}"/>
              </a:ext>
            </a:extLst>
          </p:cNvPr>
          <p:cNvSpPr/>
          <p:nvPr userDrawn="1"/>
        </p:nvSpPr>
        <p:spPr>
          <a:xfrm>
            <a:off x="2053464" y="6466013"/>
            <a:ext cx="3381054" cy="338554"/>
          </a:xfrm>
          <a:prstGeom prst="rect">
            <a:avLst/>
          </a:prstGeom>
        </p:spPr>
        <p:txBody>
          <a:bodyPr wrap="none">
            <a:spAutoFit/>
          </a:bodyPr>
          <a:lstStyle/>
          <a:p>
            <a:r>
              <a:rPr lang="it-IT" sz="1600" b="0" dirty="0">
                <a:solidFill>
                  <a:srgbClr val="95AD9A"/>
                </a:solidFill>
                <a:latin typeface="Arial" panose="020B0604020202020204" pitchFamily="34" charset="0"/>
                <a:cs typeface="Arial" panose="020B0604020202020204" pitchFamily="34" charset="0"/>
              </a:rPr>
              <a:t>Redazione del Biciplan di Piacenza</a:t>
            </a:r>
          </a:p>
        </p:txBody>
      </p:sp>
    </p:spTree>
    <p:extLst>
      <p:ext uri="{BB962C8B-B14F-4D97-AF65-F5344CB8AC3E}">
        <p14:creationId xmlns:p14="http://schemas.microsoft.com/office/powerpoint/2010/main" val="3128426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7666E3C-5068-46E9-886D-AB1BFBCCE2A2}"/>
              </a:ext>
            </a:extLst>
          </p:cNvPr>
          <p:cNvSpPr/>
          <p:nvPr userDrawn="1"/>
        </p:nvSpPr>
        <p:spPr>
          <a:xfrm>
            <a:off x="59135" y="44625"/>
            <a:ext cx="144016" cy="592256"/>
          </a:xfrm>
          <a:prstGeom prst="rect">
            <a:avLst/>
          </a:prstGeom>
          <a:solidFill>
            <a:srgbClr val="104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3771B9B-B4E8-49A4-95A4-2253AC370262}"/>
              </a:ext>
            </a:extLst>
          </p:cNvPr>
          <p:cNvSpPr/>
          <p:nvPr userDrawn="1"/>
        </p:nvSpPr>
        <p:spPr>
          <a:xfrm>
            <a:off x="59135" y="692697"/>
            <a:ext cx="144016" cy="592256"/>
          </a:xfrm>
          <a:prstGeom prst="rect">
            <a:avLst/>
          </a:prstGeom>
          <a:solidFill>
            <a:srgbClr val="0BA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30552C2D-A923-4B3F-85AB-EA1584F342B4}"/>
              </a:ext>
            </a:extLst>
          </p:cNvPr>
          <p:cNvSpPr/>
          <p:nvPr userDrawn="1"/>
        </p:nvSpPr>
        <p:spPr>
          <a:xfrm>
            <a:off x="59135" y="1340769"/>
            <a:ext cx="144016" cy="592256"/>
          </a:xfrm>
          <a:prstGeom prst="rect">
            <a:avLst/>
          </a:prstGeom>
          <a:solidFill>
            <a:srgbClr val="CCD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D4D57437-2D8F-47A8-9124-A6EC0D3CD6CB}"/>
              </a:ext>
            </a:extLst>
          </p:cNvPr>
          <p:cNvSpPr/>
          <p:nvPr userDrawn="1"/>
        </p:nvSpPr>
        <p:spPr>
          <a:xfrm>
            <a:off x="59135" y="1992652"/>
            <a:ext cx="144016" cy="592256"/>
          </a:xfrm>
          <a:prstGeom prst="rect">
            <a:avLst/>
          </a:prstGeom>
          <a:solidFill>
            <a:srgbClr val="F6E7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74F7B727-73BA-4E6F-BE48-7691974E193A}"/>
              </a:ext>
            </a:extLst>
          </p:cNvPr>
          <p:cNvSpPr/>
          <p:nvPr userDrawn="1"/>
        </p:nvSpPr>
        <p:spPr>
          <a:xfrm>
            <a:off x="59135" y="2644535"/>
            <a:ext cx="144016" cy="592256"/>
          </a:xfrm>
          <a:prstGeom prst="rect">
            <a:avLst/>
          </a:prstGeom>
          <a:solidFill>
            <a:srgbClr val="F28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4F09CC6-5F43-441D-A4C6-B4A9CA5F8660}"/>
              </a:ext>
            </a:extLst>
          </p:cNvPr>
          <p:cNvSpPr/>
          <p:nvPr userDrawn="1"/>
        </p:nvSpPr>
        <p:spPr>
          <a:xfrm>
            <a:off x="59135" y="3296418"/>
            <a:ext cx="144016" cy="592256"/>
          </a:xfrm>
          <a:prstGeom prst="rect">
            <a:avLst/>
          </a:prstGeom>
          <a:solidFill>
            <a:srgbClr val="EB5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2886FEA8-1446-4043-9FEC-96B188E38638}"/>
              </a:ext>
            </a:extLst>
          </p:cNvPr>
          <p:cNvSpPr/>
          <p:nvPr userDrawn="1"/>
        </p:nvSpPr>
        <p:spPr>
          <a:xfrm>
            <a:off x="59135" y="3948301"/>
            <a:ext cx="144016" cy="592256"/>
          </a:xfrm>
          <a:prstGeom prst="rect">
            <a:avLst/>
          </a:prstGeom>
          <a:solidFill>
            <a:srgbClr val="E23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AF927F8F-FF0C-482D-8A6B-57C89DE798AE}"/>
              </a:ext>
            </a:extLst>
          </p:cNvPr>
          <p:cNvSpPr/>
          <p:nvPr userDrawn="1"/>
        </p:nvSpPr>
        <p:spPr>
          <a:xfrm>
            <a:off x="59135" y="4589345"/>
            <a:ext cx="144016" cy="592256"/>
          </a:xfrm>
          <a:prstGeom prst="rect">
            <a:avLst/>
          </a:prstGeom>
          <a:solidFill>
            <a:srgbClr val="DC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00A12760-7F59-4EE3-9C6C-3D86AD241AB1}"/>
              </a:ext>
            </a:extLst>
          </p:cNvPr>
          <p:cNvSpPr/>
          <p:nvPr userDrawn="1"/>
        </p:nvSpPr>
        <p:spPr>
          <a:xfrm>
            <a:off x="59135" y="5230388"/>
            <a:ext cx="144016" cy="1510979"/>
          </a:xfrm>
          <a:prstGeom prst="rect">
            <a:avLst/>
          </a:prstGeom>
          <a:solidFill>
            <a:srgbClr val="90C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1379761"/>
      </p:ext>
    </p:extLst>
  </p:cSld>
  <p:clrMap bg1="lt1" tx1="dk1" bg2="lt2" tx2="dk2" accent1="accent1" accent2="accent2" accent3="accent3" accent4="accent4" accent5="accent5" accent6="accent6" hlink="hlink" folHlink="folHlink"/>
  <p:sldLayoutIdLst>
    <p:sldLayoutId id="2147483820" r:id="rId1"/>
    <p:sldLayoutId id="2147483829" r:id="rId2"/>
    <p:sldLayoutId id="2147483821" r:id="rId3"/>
    <p:sldLayoutId id="214748382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package" Target="../embeddings/Microsoft_Word_Document.docx"/><Relationship Id="rId1" Type="http://schemas.openxmlformats.org/officeDocument/2006/relationships/slideLayout" Target="../slideLayouts/slideLayout1.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magine 48">
            <a:extLst>
              <a:ext uri="{FF2B5EF4-FFF2-40B4-BE49-F238E27FC236}">
                <a16:creationId xmlns:a16="http://schemas.microsoft.com/office/drawing/2014/main" id="{80E43B79-596A-4E3F-92D5-93357F8F9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0597" y="204136"/>
            <a:ext cx="762000" cy="1076325"/>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38F7CD74-6F72-4FEB-814C-3C8C5D78C0B1}"/>
              </a:ext>
            </a:extLst>
          </p:cNvPr>
          <p:cNvSpPr txBox="1"/>
          <p:nvPr/>
        </p:nvSpPr>
        <p:spPr>
          <a:xfrm>
            <a:off x="8544272" y="412096"/>
            <a:ext cx="2473793" cy="813043"/>
          </a:xfrm>
          <a:prstGeom prst="rect">
            <a:avLst/>
          </a:prstGeom>
          <a:noFill/>
        </p:spPr>
        <p:txBody>
          <a:bodyPr wrap="square">
            <a:spAutoFit/>
          </a:bodyPr>
          <a:lstStyle/>
          <a:p>
            <a:pPr algn="ctr">
              <a:spcBef>
                <a:spcPts val="60"/>
              </a:spcBef>
              <a:spcAft>
                <a:spcPts val="600"/>
              </a:spcAft>
              <a:tabLst>
                <a:tab pos="3060700" algn="l"/>
              </a:tabLst>
            </a:pPr>
            <a:r>
              <a:rPr lang="it-IT" sz="1500" dirty="0">
                <a:solidFill>
                  <a:srgbClr val="002060"/>
                </a:solidFill>
                <a:effectLst/>
              </a:rPr>
              <a:t>COMUNE DI RAVENNA</a:t>
            </a:r>
            <a:br>
              <a:rPr lang="it-IT" sz="1500" dirty="0">
                <a:solidFill>
                  <a:srgbClr val="002060"/>
                </a:solidFill>
                <a:effectLst/>
              </a:rPr>
            </a:br>
            <a:r>
              <a:rPr lang="it-IT" sz="1300" dirty="0">
                <a:solidFill>
                  <a:srgbClr val="002060"/>
                </a:solidFill>
                <a:effectLst/>
              </a:rPr>
              <a:t>Servizi Mobilità e Viabilità</a:t>
            </a:r>
          </a:p>
          <a:p>
            <a:pPr algn="ctr">
              <a:spcBef>
                <a:spcPts val="60"/>
              </a:spcBef>
              <a:spcAft>
                <a:spcPts val="600"/>
              </a:spcAft>
              <a:tabLst>
                <a:tab pos="3060700" algn="l"/>
              </a:tabLst>
            </a:pPr>
            <a:r>
              <a:rPr lang="it-IT" sz="1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Ufficio Pianificazione Mobilità</a:t>
            </a:r>
            <a:endParaRPr lang="it-IT"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a:extLst>
              <a:ext uri="{FF2B5EF4-FFF2-40B4-BE49-F238E27FC236}">
                <a16:creationId xmlns:a16="http://schemas.microsoft.com/office/drawing/2014/main" id="{9958105A-9982-4E1C-8848-E400A48D5088}"/>
              </a:ext>
            </a:extLst>
          </p:cNvPr>
          <p:cNvPicPr/>
          <p:nvPr/>
        </p:nvPicPr>
        <p:blipFill rotWithShape="1">
          <a:blip r:embed="rId3" cstate="print">
            <a:extLst>
              <a:ext uri="{28A0092B-C50C-407E-A947-70E740481C1C}">
                <a14:useLocalDpi xmlns:a14="http://schemas.microsoft.com/office/drawing/2010/main" val="0"/>
              </a:ext>
            </a:extLst>
          </a:blip>
          <a:srcRect/>
          <a:stretch/>
        </p:blipFill>
        <p:spPr>
          <a:xfrm>
            <a:off x="299403" y="3955010"/>
            <a:ext cx="1922145" cy="1565368"/>
          </a:xfrm>
          <a:prstGeom prst="rect">
            <a:avLst/>
          </a:prstGeom>
        </p:spPr>
      </p:pic>
      <p:pic>
        <p:nvPicPr>
          <p:cNvPr id="17" name="Immagine 16">
            <a:extLst>
              <a:ext uri="{FF2B5EF4-FFF2-40B4-BE49-F238E27FC236}">
                <a16:creationId xmlns:a16="http://schemas.microsoft.com/office/drawing/2014/main" id="{3B5D6B53-D6C4-41C9-8CBB-DA0A53A20532}"/>
              </a:ext>
            </a:extLst>
          </p:cNvPr>
          <p:cNvPicPr/>
          <p:nvPr/>
        </p:nvPicPr>
        <p:blipFill rotWithShape="1">
          <a:blip r:embed="rId4" cstate="print">
            <a:extLst>
              <a:ext uri="{28A0092B-C50C-407E-A947-70E740481C1C}">
                <a14:useLocalDpi xmlns:a14="http://schemas.microsoft.com/office/drawing/2010/main" val="0"/>
              </a:ext>
            </a:extLst>
          </a:blip>
          <a:srcRect b="-3728"/>
          <a:stretch/>
        </p:blipFill>
        <p:spPr>
          <a:xfrm>
            <a:off x="194454" y="5470320"/>
            <a:ext cx="1718202" cy="1218583"/>
          </a:xfrm>
          <a:prstGeom prst="rect">
            <a:avLst/>
          </a:prstGeom>
        </p:spPr>
      </p:pic>
      <p:pic>
        <p:nvPicPr>
          <p:cNvPr id="4" name="Immagine 3">
            <a:extLst>
              <a:ext uri="{FF2B5EF4-FFF2-40B4-BE49-F238E27FC236}">
                <a16:creationId xmlns:a16="http://schemas.microsoft.com/office/drawing/2014/main" id="{1D8843DA-425F-09F8-AEDB-5777E0FE7D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8128" y="5282412"/>
            <a:ext cx="1611167" cy="657459"/>
          </a:xfrm>
          <a:prstGeom prst="rect">
            <a:avLst/>
          </a:prstGeom>
        </p:spPr>
      </p:pic>
      <p:pic>
        <p:nvPicPr>
          <p:cNvPr id="5" name="Immagine 4">
            <a:extLst>
              <a:ext uri="{FF2B5EF4-FFF2-40B4-BE49-F238E27FC236}">
                <a16:creationId xmlns:a16="http://schemas.microsoft.com/office/drawing/2014/main" id="{D90A56BA-0D81-5466-3DBC-AFEE9AAF1AF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8941" y="5287780"/>
            <a:ext cx="657459" cy="657459"/>
          </a:xfrm>
          <a:prstGeom prst="rect">
            <a:avLst/>
          </a:prstGeom>
          <a:noFill/>
          <a:ln>
            <a:noFill/>
          </a:ln>
        </p:spPr>
      </p:pic>
      <p:pic>
        <p:nvPicPr>
          <p:cNvPr id="6" name="Immagine 5">
            <a:extLst>
              <a:ext uri="{FF2B5EF4-FFF2-40B4-BE49-F238E27FC236}">
                <a16:creationId xmlns:a16="http://schemas.microsoft.com/office/drawing/2014/main" id="{E27266BA-224D-9C15-341C-38E961A81B0E}"/>
              </a:ext>
            </a:extLst>
          </p:cNvPr>
          <p:cNvPicPr/>
          <p:nvPr/>
        </p:nvPicPr>
        <p:blipFill rotWithShape="1">
          <a:blip r:embed="rId7">
            <a:extLst>
              <a:ext uri="{28A0092B-C50C-407E-A947-70E740481C1C}">
                <a14:useLocalDpi xmlns:a14="http://schemas.microsoft.com/office/drawing/2010/main" val="0"/>
              </a:ext>
            </a:extLst>
          </a:blip>
          <a:srcRect t="-1" b="-15220"/>
          <a:stretch/>
        </p:blipFill>
        <p:spPr bwMode="auto">
          <a:xfrm>
            <a:off x="9867053" y="5301208"/>
            <a:ext cx="2025544" cy="731629"/>
          </a:xfrm>
          <a:prstGeom prst="rect">
            <a:avLst/>
          </a:prstGeom>
          <a:noFill/>
          <a:ln>
            <a:noFill/>
          </a:ln>
          <a:extLst>
            <a:ext uri="{53640926-AAD7-44D8-BBD7-CCE9431645EC}">
              <a14:shadowObscured xmlns:a14="http://schemas.microsoft.com/office/drawing/2010/main"/>
            </a:ext>
          </a:extLst>
        </p:spPr>
      </p:pic>
      <p:pic>
        <p:nvPicPr>
          <p:cNvPr id="7" name="Immagine 6" descr="Immagine che contiene Carattere, Elementi grafici, testo, grafica&#10;&#10;Descrizione generata automaticamente">
            <a:extLst>
              <a:ext uri="{FF2B5EF4-FFF2-40B4-BE49-F238E27FC236}">
                <a16:creationId xmlns:a16="http://schemas.microsoft.com/office/drawing/2014/main" id="{4C8D8D11-1015-308F-ED77-50ED658F4C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575" y="6077941"/>
            <a:ext cx="1334272" cy="550215"/>
          </a:xfrm>
          <a:prstGeom prst="rect">
            <a:avLst/>
          </a:prstGeom>
        </p:spPr>
      </p:pic>
      <p:sp>
        <p:nvSpPr>
          <p:cNvPr id="8" name="CasellaDiTesto 7">
            <a:extLst>
              <a:ext uri="{FF2B5EF4-FFF2-40B4-BE49-F238E27FC236}">
                <a16:creationId xmlns:a16="http://schemas.microsoft.com/office/drawing/2014/main" id="{0E3DCF21-B89E-6F96-67B8-84496821C4E9}"/>
              </a:ext>
            </a:extLst>
          </p:cNvPr>
          <p:cNvSpPr txBox="1"/>
          <p:nvPr/>
        </p:nvSpPr>
        <p:spPr>
          <a:xfrm>
            <a:off x="2221548" y="1899989"/>
            <a:ext cx="9671048" cy="954107"/>
          </a:xfrm>
          <a:prstGeom prst="rect">
            <a:avLst/>
          </a:prstGeom>
          <a:noFill/>
        </p:spPr>
        <p:txBody>
          <a:bodyPr wrap="square" rtlCol="0">
            <a:spAutoFit/>
          </a:bodyPr>
          <a:lstStyle/>
          <a:p>
            <a:pPr algn="ctr"/>
            <a:r>
              <a:rPr lang="it-IT" sz="2800" dirty="0">
                <a:solidFill>
                  <a:schemeClr val="tx2">
                    <a:lumMod val="75000"/>
                  </a:schemeClr>
                </a:solidFill>
                <a:latin typeface="Arial Black" pitchFamily="34" charset="0"/>
              </a:rPr>
              <a:t>Piano Urbano della Mobilità Sostenibile</a:t>
            </a:r>
          </a:p>
          <a:p>
            <a:pPr algn="ctr"/>
            <a:r>
              <a:rPr lang="it-IT" sz="2800" dirty="0">
                <a:solidFill>
                  <a:schemeClr val="tx2">
                    <a:lumMod val="75000"/>
                  </a:schemeClr>
                </a:solidFill>
                <a:latin typeface="Arial Black" pitchFamily="34" charset="0"/>
              </a:rPr>
              <a:t> (PUMS)</a:t>
            </a:r>
          </a:p>
        </p:txBody>
      </p:sp>
      <p:sp>
        <p:nvSpPr>
          <p:cNvPr id="12" name="TextBox 7">
            <a:extLst>
              <a:ext uri="{FF2B5EF4-FFF2-40B4-BE49-F238E27FC236}">
                <a16:creationId xmlns:a16="http://schemas.microsoft.com/office/drawing/2014/main" id="{8C0EE944-F53E-A248-0916-2ACC217088C1}"/>
              </a:ext>
            </a:extLst>
          </p:cNvPr>
          <p:cNvSpPr txBox="1">
            <a:spLocks noChangeArrowheads="1"/>
          </p:cNvSpPr>
          <p:nvPr/>
        </p:nvSpPr>
        <p:spPr bwMode="auto">
          <a:xfrm>
            <a:off x="2221548" y="4210815"/>
            <a:ext cx="9671048" cy="3231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it-IT" sz="1500" b="1" u="sng" dirty="0">
                <a:solidFill>
                  <a:schemeClr val="tx2">
                    <a:lumMod val="50000"/>
                  </a:schemeClr>
                </a:solidFill>
                <a:latin typeface="Arial" pitchFamily="34" charset="0"/>
                <a:cs typeface="Arial" pitchFamily="34" charset="0"/>
              </a:rPr>
              <a:t>6 febbraio 2024</a:t>
            </a:r>
            <a:endParaRPr lang="it-IT" sz="900" u="sng" dirty="0">
              <a:solidFill>
                <a:schemeClr val="tx2">
                  <a:lumMod val="50000"/>
                </a:schemeClr>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5FB6F95B-D544-F188-6B7C-D11D834A7E08}"/>
              </a:ext>
            </a:extLst>
          </p:cNvPr>
          <p:cNvSpPr txBox="1"/>
          <p:nvPr/>
        </p:nvSpPr>
        <p:spPr>
          <a:xfrm>
            <a:off x="2221548" y="3344280"/>
            <a:ext cx="9671047" cy="369332"/>
          </a:xfrm>
          <a:prstGeom prst="rect">
            <a:avLst/>
          </a:prstGeom>
          <a:noFill/>
        </p:spPr>
        <p:txBody>
          <a:bodyPr wrap="square">
            <a:spAutoFit/>
          </a:bodyPr>
          <a:lstStyle/>
          <a:p>
            <a:pPr algn="ctr"/>
            <a:r>
              <a:rPr lang="it-IT" dirty="0">
                <a:solidFill>
                  <a:schemeClr val="tx2">
                    <a:lumMod val="75000"/>
                  </a:schemeClr>
                </a:solidFill>
                <a:latin typeface="Arial" panose="020B0604020202020204" pitchFamily="34" charset="0"/>
                <a:cs typeface="Arial" panose="020B0604020202020204" pitchFamily="34" charset="0"/>
              </a:rPr>
              <a:t>Sintesi dei contenuti </a:t>
            </a:r>
            <a:endParaRPr lang="it-IT" sz="180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26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405FDF6-02C1-01C8-358E-40303091C7A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Strategie</a:t>
            </a:r>
          </a:p>
        </p:txBody>
      </p:sp>
      <p:sp>
        <p:nvSpPr>
          <p:cNvPr id="2" name="CasellaDiTesto 1">
            <a:extLst>
              <a:ext uri="{FF2B5EF4-FFF2-40B4-BE49-F238E27FC236}">
                <a16:creationId xmlns:a16="http://schemas.microsoft.com/office/drawing/2014/main" id="{864FA296-14B8-81C9-A95E-3BFA528AC78B}"/>
              </a:ext>
            </a:extLst>
          </p:cNvPr>
          <p:cNvSpPr txBox="1"/>
          <p:nvPr/>
        </p:nvSpPr>
        <p:spPr>
          <a:xfrm>
            <a:off x="767408" y="1077608"/>
            <a:ext cx="10607288" cy="5539978"/>
          </a:xfrm>
          <a:prstGeom prst="rect">
            <a:avLst/>
          </a:prstGeom>
          <a:noFill/>
        </p:spPr>
        <p:txBody>
          <a:bodyPr wrap="square">
            <a:spAutoFit/>
          </a:bodyPr>
          <a:lstStyle/>
          <a:p>
            <a:r>
              <a:rPr lang="it-IT" sz="1600" b="1" dirty="0">
                <a:solidFill>
                  <a:srgbClr val="FF0000"/>
                </a:solidFill>
                <a:latin typeface="Arial" panose="020B0604020202020204" pitchFamily="34" charset="0"/>
                <a:cs typeface="Arial" panose="020B0604020202020204" pitchFamily="34" charset="0"/>
              </a:rPr>
              <a:t>0</a:t>
            </a:r>
            <a:r>
              <a:rPr lang="it-IT" sz="1600" dirty="0">
                <a:latin typeface="Arial" panose="020B0604020202020204" pitchFamily="34" charset="0"/>
                <a:cs typeface="Arial" panose="020B0604020202020204" pitchFamily="34" charset="0"/>
              </a:rPr>
              <a:t>  </a:t>
            </a:r>
            <a:r>
              <a:rPr lang="it-IT" sz="1600" b="1" dirty="0">
                <a:latin typeface="Arial" panose="020B0604020202020204" pitchFamily="34" charset="0"/>
                <a:cs typeface="Arial" panose="020B0604020202020204" pitchFamily="34" charset="0"/>
              </a:rPr>
              <a:t>Valorizzazione degli aspetti positivi legati ai cambiamenti eccezionali </a:t>
            </a:r>
            <a:r>
              <a:rPr lang="it-IT" sz="1600" dirty="0">
                <a:latin typeface="Arial" panose="020B0604020202020204" pitchFamily="34" charset="0"/>
                <a:cs typeface="Arial" panose="020B0604020202020204" pitchFamily="34" charset="0"/>
              </a:rPr>
              <a:t>occorsi negli ultimi due anni di pandemia da SARS-CoV-2 e loro trasformazione in opportunità.</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1 </a:t>
            </a:r>
            <a:r>
              <a:rPr lang="it-IT" sz="1600" dirty="0">
                <a:latin typeface="Arial" panose="020B0604020202020204" pitchFamily="34" charset="0"/>
                <a:cs typeface="Arial" panose="020B0604020202020204" pitchFamily="34" charset="0"/>
              </a:rPr>
              <a:t> </a:t>
            </a:r>
            <a:r>
              <a:rPr lang="it-IT" sz="1600" b="1" dirty="0">
                <a:latin typeface="Arial" panose="020B0604020202020204" pitchFamily="34" charset="0"/>
                <a:cs typeface="Arial" panose="020B0604020202020204" pitchFamily="34" charset="0"/>
              </a:rPr>
              <a:t>Integrazione tra politiche di mobilità, territoriali e ambientali</a:t>
            </a:r>
            <a:r>
              <a:rPr lang="it-IT" sz="1600" dirty="0">
                <a:latin typeface="Arial" panose="020B0604020202020204" pitchFamily="34" charset="0"/>
                <a:cs typeface="Arial" panose="020B0604020202020204" pitchFamily="34" charset="0"/>
              </a:rPr>
              <a:t>. Lo scenario di mobilità deve tenere in conto le scelte e le dinamiche territoriali, contribuendo allo stesso tempo a risolvere, con interventi infrastrutturali mirati, alcune puntuali e acclarate criticità della rete viaria principale.</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2  </a:t>
            </a:r>
            <a:r>
              <a:rPr lang="it-IT" sz="1600" b="1" dirty="0">
                <a:latin typeface="Arial" panose="020B0604020202020204" pitchFamily="34" charset="0"/>
                <a:cs typeface="Arial" panose="020B0604020202020204" pitchFamily="34" charset="0"/>
              </a:rPr>
              <a:t>Potenziamento delle infrastrutture ma soprattutto dei servizi dedicati alla mobilità collettiva</a:t>
            </a:r>
            <a:r>
              <a:rPr lang="it-IT" sz="1600" dirty="0">
                <a:latin typeface="Arial" panose="020B0604020202020204" pitchFamily="34" charset="0"/>
                <a:cs typeface="Arial" panose="020B0604020202020204" pitchFamily="34" charset="0"/>
              </a:rPr>
              <a:t>, ciò al fine di incrementare l’offerta dei servizi di TPL con l’obiettivo di assicurare connessioni stabili, efficaci e funzionali per tutti gli utilizzi e gli utenti.</a:t>
            </a:r>
            <a:br>
              <a:rPr lang="it-IT" sz="1600" dirty="0">
                <a:latin typeface="Arial" panose="020B0604020202020204" pitchFamily="34" charset="0"/>
                <a:cs typeface="Arial" panose="020B0604020202020204" pitchFamily="34" charset="0"/>
              </a:rPr>
            </a:br>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3  </a:t>
            </a:r>
            <a:r>
              <a:rPr lang="it-IT" sz="1600" b="1" dirty="0">
                <a:latin typeface="Arial" panose="020B0604020202020204" pitchFamily="34" charset="0"/>
                <a:cs typeface="Arial" panose="020B0604020202020204" pitchFamily="34" charset="0"/>
              </a:rPr>
              <a:t>Perseguimento dello shift modale verso i modi di trasporto a minor impatto ambientale e sociale</a:t>
            </a:r>
            <a:r>
              <a:rPr lang="it-IT" sz="1600" dirty="0">
                <a:latin typeface="Arial" panose="020B0604020202020204" pitchFamily="34" charset="0"/>
                <a:cs typeface="Arial" panose="020B0604020202020204" pitchFamily="34" charset="0"/>
              </a:rPr>
              <a:t>, mettendo in campo azioni mirate a favore della mobilità collettiva, ciclabile e pedonale, ma anche mediante il rafforzamento delle misure di regolazione del traffico veicolare.</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4  </a:t>
            </a:r>
            <a:r>
              <a:rPr lang="it-IT" sz="1600" b="1" dirty="0">
                <a:latin typeface="Arial" panose="020B0604020202020204" pitchFamily="34" charset="0"/>
                <a:cs typeface="Arial" panose="020B0604020202020204" pitchFamily="34" charset="0"/>
              </a:rPr>
              <a:t>Superamento graduale del modello tradizionale prevalentemente basato sulla sosta diffusa </a:t>
            </a:r>
            <a:r>
              <a:rPr lang="it-IT" sz="1600" dirty="0">
                <a:latin typeface="Arial" panose="020B0604020202020204" pitchFamily="34" charset="0"/>
                <a:cs typeface="Arial" panose="020B0604020202020204" pitchFamily="34" charset="0"/>
              </a:rPr>
              <a:t>in tutto lo spazio pubblico, perseguendo politiche di regolamentazione e tariffazione nonché di rimodulazione della sosta nelle aree di maggior pregio e realizzazione di parcheggi attrezzati fuori strada.</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5  </a:t>
            </a:r>
            <a:r>
              <a:rPr lang="it-IT" sz="1600" b="1" dirty="0">
                <a:latin typeface="Arial" panose="020B0604020202020204" pitchFamily="34" charset="0"/>
                <a:cs typeface="Arial" panose="020B0604020202020204" pitchFamily="34" charset="0"/>
              </a:rPr>
              <a:t>Incremento della qualità dello spazio pubblico </a:t>
            </a:r>
            <a:r>
              <a:rPr lang="it-IT" sz="1600" dirty="0">
                <a:latin typeface="Arial" panose="020B0604020202020204" pitchFamily="34" charset="0"/>
                <a:cs typeface="Arial" panose="020B0604020202020204" pitchFamily="34" charset="0"/>
              </a:rPr>
              <a:t>come fattore per orientare le politiche di mobilità:</a:t>
            </a:r>
          </a:p>
          <a:p>
            <a:r>
              <a:rPr lang="it-IT" sz="1600" dirty="0">
                <a:latin typeface="Arial" panose="020B0604020202020204" pitchFamily="34" charset="0"/>
                <a:cs typeface="Arial" panose="020B0604020202020204" pitchFamily="34" charset="0"/>
              </a:rPr>
              <a:t>• città accessibile a tutti – adottando un nuovo fattore guida nella pianificazione e progettazione dello spazio pubblico e dell’accesso ai servizi di mobilità (</a:t>
            </a:r>
            <a:r>
              <a:rPr lang="it-IT" sz="1600" dirty="0" err="1">
                <a:latin typeface="Arial" panose="020B0604020202020204" pitchFamily="34" charset="0"/>
                <a:cs typeface="Arial" panose="020B0604020202020204" pitchFamily="34" charset="0"/>
              </a:rPr>
              <a:t>universal</a:t>
            </a:r>
            <a:r>
              <a:rPr lang="it-IT" sz="1600" dirty="0">
                <a:latin typeface="Arial" panose="020B0604020202020204" pitchFamily="34" charset="0"/>
                <a:cs typeface="Arial" panose="020B0604020202020204" pitchFamily="34" charset="0"/>
              </a:rPr>
              <a:t> design), in particolare il TPL;</a:t>
            </a:r>
          </a:p>
          <a:p>
            <a:r>
              <a:rPr lang="it-IT" sz="1600" dirty="0">
                <a:latin typeface="Arial" panose="020B0604020202020204" pitchFamily="34" charset="0"/>
                <a:cs typeface="Arial" panose="020B0604020202020204" pitchFamily="34" charset="0"/>
              </a:rPr>
              <a:t>• città a rischio zero – assumendo come priorità nella definizione delle scelte del Piano l’azzeramento del numero degli incidenti stradali con vittime e feriti gravi.</a:t>
            </a:r>
          </a:p>
        </p:txBody>
      </p:sp>
    </p:spTree>
    <p:extLst>
      <p:ext uri="{BB962C8B-B14F-4D97-AF65-F5344CB8AC3E}">
        <p14:creationId xmlns:p14="http://schemas.microsoft.com/office/powerpoint/2010/main" val="15996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405FDF6-02C1-01C8-358E-40303091C7A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Strategie</a:t>
            </a:r>
          </a:p>
        </p:txBody>
      </p:sp>
      <p:sp>
        <p:nvSpPr>
          <p:cNvPr id="3" name="CasellaDiTesto 2">
            <a:extLst>
              <a:ext uri="{FF2B5EF4-FFF2-40B4-BE49-F238E27FC236}">
                <a16:creationId xmlns:a16="http://schemas.microsoft.com/office/drawing/2014/main" id="{6BA8AD58-FA47-94D5-7A82-35CAC838ED9D}"/>
              </a:ext>
            </a:extLst>
          </p:cNvPr>
          <p:cNvSpPr txBox="1"/>
          <p:nvPr/>
        </p:nvSpPr>
        <p:spPr>
          <a:xfrm>
            <a:off x="767408" y="1077608"/>
            <a:ext cx="10607288" cy="4401205"/>
          </a:xfrm>
          <a:prstGeom prst="rect">
            <a:avLst/>
          </a:prstGeom>
          <a:noFill/>
        </p:spPr>
        <p:txBody>
          <a:bodyPr wrap="square">
            <a:spAutoFit/>
          </a:bodyPr>
          <a:lstStyle/>
          <a:p>
            <a:r>
              <a:rPr lang="it-IT" sz="1600" b="1" dirty="0">
                <a:solidFill>
                  <a:srgbClr val="FF0000"/>
                </a:solidFill>
                <a:latin typeface="Arial" panose="020B0604020202020204" pitchFamily="34" charset="0"/>
                <a:cs typeface="Arial" panose="020B0604020202020204" pitchFamily="34" charset="0"/>
              </a:rPr>
              <a:t>6  </a:t>
            </a:r>
            <a:r>
              <a:rPr lang="it-IT" sz="1600" b="1" dirty="0">
                <a:latin typeface="Arial" panose="020B0604020202020204" pitchFamily="34" charset="0"/>
                <a:cs typeface="Arial" panose="020B0604020202020204" pitchFamily="34" charset="0"/>
              </a:rPr>
              <a:t>Riduzione della dipendenza dell’uso dell’auto</a:t>
            </a:r>
            <a:r>
              <a:rPr lang="it-IT" sz="1600" dirty="0">
                <a:latin typeface="Arial" panose="020B0604020202020204" pitchFamily="34" charset="0"/>
                <a:cs typeface="Arial" panose="020B0604020202020204" pitchFamily="34" charset="0"/>
              </a:rPr>
              <a:t>, in particolare negli spostamenti di breve/media distanza, attraverso misure di riduzione del tasso di motorizzazione e azioni di disaccoppiamento tra possesso dei veicoli e uso indiscriminato degli stessi.</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7  </a:t>
            </a:r>
            <a:r>
              <a:rPr lang="it-IT" sz="1600" b="1" dirty="0">
                <a:latin typeface="Arial" panose="020B0604020202020204" pitchFamily="34" charset="0"/>
                <a:cs typeface="Arial" panose="020B0604020202020204" pitchFamily="34" charset="0"/>
              </a:rPr>
              <a:t>Contributo al processo di decarbonizzazione </a:t>
            </a:r>
            <a:r>
              <a:rPr lang="it-IT" sz="1600" dirty="0">
                <a:latin typeface="Arial" panose="020B0604020202020204" pitchFamily="34" charset="0"/>
                <a:cs typeface="Arial" panose="020B0604020202020204" pitchFamily="34" charset="0"/>
              </a:rPr>
              <a:t>del settore privato (es. auto elettriche) e pubblico/ aziendale (es. mezzi del trasporto pubblico alimentati a CNG/idrogeno).</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8  </a:t>
            </a:r>
            <a:r>
              <a:rPr lang="it-IT" sz="1600" b="1" dirty="0">
                <a:latin typeface="Arial" panose="020B0604020202020204" pitchFamily="34" charset="0"/>
                <a:cs typeface="Arial" panose="020B0604020202020204" pitchFamily="34" charset="0"/>
              </a:rPr>
              <a:t>Digitalizzazione del settore dei trasporti</a:t>
            </a:r>
            <a:r>
              <a:rPr lang="it-IT" sz="1600" dirty="0">
                <a:latin typeface="Arial" panose="020B0604020202020204" pitchFamily="34" charset="0"/>
                <a:cs typeface="Arial" panose="020B0604020202020204" pitchFamily="34" charset="0"/>
              </a:rPr>
              <a:t> tramite l’attuazione e lo sviluppo di una “centrale” a supporto del governo della mobilità e che si interfacci con i sistemi di navigazione e mappatura digitale (informazioni in tempo reale, itinerari, disponibilità parcheggi, </a:t>
            </a:r>
            <a:r>
              <a:rPr lang="it-IT" sz="1600" dirty="0" err="1">
                <a:latin typeface="Arial" panose="020B0604020202020204" pitchFamily="34" charset="0"/>
                <a:cs typeface="Arial" panose="020B0604020202020204" pitchFamily="34" charset="0"/>
              </a:rPr>
              <a:t>geofencing</a:t>
            </a:r>
            <a:r>
              <a:rPr lang="it-IT" sz="1600" dirty="0">
                <a:latin typeface="Arial" panose="020B0604020202020204" pitchFamily="34" charset="0"/>
                <a:cs typeface="Arial" panose="020B0604020202020204" pitchFamily="34" charset="0"/>
              </a:rPr>
              <a:t>).</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9</a:t>
            </a:r>
            <a:r>
              <a:rPr lang="it-IT" sz="1600" dirty="0">
                <a:latin typeface="Arial" panose="020B0604020202020204" pitchFamily="34" charset="0"/>
                <a:cs typeface="Arial" panose="020B0604020202020204" pitchFamily="34" charset="0"/>
              </a:rPr>
              <a:t>  </a:t>
            </a:r>
            <a:r>
              <a:rPr lang="it-IT" sz="1600" b="1" dirty="0">
                <a:latin typeface="Arial" panose="020B0604020202020204" pitchFamily="34" charset="0"/>
                <a:cs typeface="Arial" panose="020B0604020202020204" pitchFamily="34" charset="0"/>
              </a:rPr>
              <a:t>Sostegno allo sviluppo della logistica e della portualità</a:t>
            </a:r>
            <a:r>
              <a:rPr lang="it-IT" sz="1600" dirty="0">
                <a:latin typeface="Arial" panose="020B0604020202020204" pitchFamily="34" charset="0"/>
                <a:cs typeface="Arial" panose="020B0604020202020204" pitchFamily="34" charset="0"/>
              </a:rPr>
              <a:t>, anche in considerazione dei rilevanti investimenti in corso e previsti aventi come obiettivo l’incremento della capacità del sistema; ciò dovrà essere realizzato senza ulteriori aggravi delle condizioni ambientali locali e di benessere della collettività.</a:t>
            </a:r>
          </a:p>
          <a:p>
            <a:endParaRPr lang="it-IT" sz="1000" dirty="0">
              <a:latin typeface="Arial" panose="020B0604020202020204" pitchFamily="34" charset="0"/>
              <a:cs typeface="Arial" panose="020B0604020202020204" pitchFamily="34" charset="0"/>
            </a:endParaRPr>
          </a:p>
          <a:p>
            <a:r>
              <a:rPr lang="it-IT" sz="1600" b="1" dirty="0">
                <a:solidFill>
                  <a:srgbClr val="FF0000"/>
                </a:solidFill>
                <a:latin typeface="Arial" panose="020B0604020202020204" pitchFamily="34" charset="0"/>
                <a:cs typeface="Arial" panose="020B0604020202020204" pitchFamily="34" charset="0"/>
              </a:rPr>
              <a:t>10</a:t>
            </a:r>
            <a:r>
              <a:rPr lang="it-IT" sz="1600" dirty="0">
                <a:latin typeface="Arial" panose="020B0604020202020204" pitchFamily="34" charset="0"/>
                <a:cs typeface="Arial" panose="020B0604020202020204" pitchFamily="34" charset="0"/>
              </a:rPr>
              <a:t>  </a:t>
            </a:r>
            <a:r>
              <a:rPr lang="it-IT" sz="1600" b="1" dirty="0">
                <a:latin typeface="Arial" panose="020B0604020202020204" pitchFamily="34" charset="0"/>
                <a:cs typeface="Arial" panose="020B0604020202020204" pitchFamily="34" charset="0"/>
              </a:rPr>
              <a:t>Ottimizzazione dei processi di distribuzione delle merci nell’ultimo miglio</a:t>
            </a:r>
            <a:r>
              <a:rPr lang="it-IT" sz="1600" dirty="0">
                <a:latin typeface="Arial" panose="020B0604020202020204" pitchFamily="34" charset="0"/>
                <a:cs typeface="Arial" panose="020B0604020202020204" pitchFamily="34" charset="0"/>
              </a:rPr>
              <a:t>, limitando l’impatto sulla vivibilità e fruibilità dello spazio pubblico e al contempo garantendo condizioni di esercizio più favorevoli agli operatori virtuosi nonché attuando azioni di green </a:t>
            </a:r>
            <a:r>
              <a:rPr lang="it-IT" sz="1600" dirty="0" err="1">
                <a:latin typeface="Arial" panose="020B0604020202020204" pitchFamily="34" charset="0"/>
                <a:cs typeface="Arial" panose="020B0604020202020204" pitchFamily="34" charset="0"/>
              </a:rPr>
              <a:t>logistics</a:t>
            </a:r>
            <a:r>
              <a:rPr lang="it-IT" sz="1600" dirty="0">
                <a:latin typeface="Arial" panose="020B0604020202020204" pitchFamily="34" charset="0"/>
                <a:cs typeface="Arial" panose="020B0604020202020204" pitchFamily="34" charset="0"/>
              </a:rPr>
              <a:t> e </a:t>
            </a:r>
            <a:r>
              <a:rPr lang="it-IT" sz="1600" dirty="0" err="1">
                <a:latin typeface="Arial" panose="020B0604020202020204" pitchFamily="34" charset="0"/>
                <a:cs typeface="Arial" panose="020B0604020202020204" pitchFamily="34" charset="0"/>
              </a:rPr>
              <a:t>ciclologistica</a:t>
            </a:r>
            <a:r>
              <a:rPr lang="it-IT" sz="1600" dirty="0">
                <a:latin typeface="Arial" panose="020B0604020202020204" pitchFamily="34" charset="0"/>
                <a:cs typeface="Arial" panose="020B0604020202020204" pitchFamily="34" charset="0"/>
              </a:rPr>
              <a:t> quale risposta ai bisogni finali della catena distributiva.</a:t>
            </a:r>
          </a:p>
        </p:txBody>
      </p:sp>
    </p:spTree>
    <p:extLst>
      <p:ext uri="{BB962C8B-B14F-4D97-AF65-F5344CB8AC3E}">
        <p14:creationId xmlns:p14="http://schemas.microsoft.com/office/powerpoint/2010/main" val="91803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0F8A436C-DF1A-B681-EFE7-EAC4A571F2BE}"/>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Definizione degli scenari alternativi</a:t>
            </a:r>
          </a:p>
        </p:txBody>
      </p:sp>
      <p:sp>
        <p:nvSpPr>
          <p:cNvPr id="2" name="Rettangolo con angoli arrotondati 1">
            <a:extLst>
              <a:ext uri="{FF2B5EF4-FFF2-40B4-BE49-F238E27FC236}">
                <a16:creationId xmlns:a16="http://schemas.microsoft.com/office/drawing/2014/main" id="{9EF7CB10-8438-12FE-069E-4FC681BB3C35}"/>
              </a:ext>
            </a:extLst>
          </p:cNvPr>
          <p:cNvSpPr/>
          <p:nvPr/>
        </p:nvSpPr>
        <p:spPr>
          <a:xfrm>
            <a:off x="4799857" y="909408"/>
            <a:ext cx="7092954" cy="4485156"/>
          </a:xfrm>
          <a:prstGeom prst="roundRect">
            <a:avLst>
              <a:gd name="adj" fmla="val 3523"/>
            </a:avLst>
          </a:prstGeom>
          <a:solidFill>
            <a:schemeClr val="bg1">
              <a:lumMod val="95000"/>
            </a:scheme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 name="Rettangolo con angoli arrotondati 2">
            <a:extLst>
              <a:ext uri="{FF2B5EF4-FFF2-40B4-BE49-F238E27FC236}">
                <a16:creationId xmlns:a16="http://schemas.microsoft.com/office/drawing/2014/main" id="{7004A901-6FDA-D617-0A9B-5829C8365B2F}"/>
              </a:ext>
            </a:extLst>
          </p:cNvPr>
          <p:cNvSpPr/>
          <p:nvPr/>
        </p:nvSpPr>
        <p:spPr>
          <a:xfrm>
            <a:off x="5614104" y="3789040"/>
            <a:ext cx="5599704" cy="794646"/>
          </a:xfrm>
          <a:prstGeom prst="roundRect">
            <a:avLst>
              <a:gd name="adj" fmla="val 10042"/>
            </a:avLst>
          </a:prstGeom>
          <a:solidFill>
            <a:schemeClr val="bg1"/>
          </a:solidFill>
          <a:ln w="381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con angoli arrotondati 5">
            <a:extLst>
              <a:ext uri="{FF2B5EF4-FFF2-40B4-BE49-F238E27FC236}">
                <a16:creationId xmlns:a16="http://schemas.microsoft.com/office/drawing/2014/main" id="{AC43C2BA-9DDB-7B50-E264-434DCE103CD2}"/>
              </a:ext>
            </a:extLst>
          </p:cNvPr>
          <p:cNvSpPr/>
          <p:nvPr/>
        </p:nvSpPr>
        <p:spPr>
          <a:xfrm>
            <a:off x="645667" y="909408"/>
            <a:ext cx="3866157" cy="4485157"/>
          </a:xfrm>
          <a:prstGeom prst="roundRect">
            <a:avLst>
              <a:gd name="adj" fmla="val 3523"/>
            </a:avLst>
          </a:prstGeom>
          <a:solidFill>
            <a:schemeClr val="bg1">
              <a:lumMod val="95000"/>
            </a:schemeClr>
          </a:solidFill>
          <a:ln w="9525">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Rettangolo con angoli arrotondati 6">
            <a:extLst>
              <a:ext uri="{FF2B5EF4-FFF2-40B4-BE49-F238E27FC236}">
                <a16:creationId xmlns:a16="http://schemas.microsoft.com/office/drawing/2014/main" id="{FF38F1D1-9FA7-10DF-59FA-2DD8C822434C}"/>
              </a:ext>
            </a:extLst>
          </p:cNvPr>
          <p:cNvSpPr/>
          <p:nvPr/>
        </p:nvSpPr>
        <p:spPr>
          <a:xfrm>
            <a:off x="5614104" y="2706362"/>
            <a:ext cx="5599705" cy="794646"/>
          </a:xfrm>
          <a:prstGeom prst="roundRect">
            <a:avLst>
              <a:gd name="adj" fmla="val 10042"/>
            </a:avLst>
          </a:prstGeom>
          <a:solidFill>
            <a:schemeClr val="bg1"/>
          </a:solidFill>
          <a:ln w="381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CasellaDiTesto 4">
            <a:extLst>
              <a:ext uri="{FF2B5EF4-FFF2-40B4-BE49-F238E27FC236}">
                <a16:creationId xmlns:a16="http://schemas.microsoft.com/office/drawing/2014/main" id="{D52ADADC-8C12-F825-9483-8D240E9DCE41}"/>
              </a:ext>
            </a:extLst>
          </p:cNvPr>
          <p:cNvSpPr txBox="1">
            <a:spLocks noChangeArrowheads="1"/>
          </p:cNvSpPr>
          <p:nvPr/>
        </p:nvSpPr>
        <p:spPr bwMode="auto">
          <a:xfrm>
            <a:off x="779627" y="1091416"/>
            <a:ext cx="358818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41338" indent="-3635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1600" b="1" dirty="0">
                <a:latin typeface="Arial" panose="020B0604020202020204" pitchFamily="34" charset="0"/>
                <a:cs typeface="Arial" panose="020B0604020202020204" pitchFamily="34" charset="0"/>
              </a:rPr>
              <a:t>Scenario di riferimento (SR)</a:t>
            </a:r>
          </a:p>
          <a:p>
            <a:pPr eaLnBrk="1" hangingPunct="1">
              <a:spcBef>
                <a:spcPct val="0"/>
              </a:spcBef>
              <a:buFontTx/>
              <a:buNone/>
            </a:pPr>
            <a:r>
              <a:rPr lang="it-IT" altLang="it-IT" sz="1600" dirty="0">
                <a:latin typeface="Arial" panose="020B0604020202020204" pitchFamily="34" charset="0"/>
                <a:cs typeface="Arial" panose="020B0604020202020204" pitchFamily="34" charset="0"/>
              </a:rPr>
              <a:t>Comprende interventi (infrastrutturali e non) che soddisfano le seguenti condizioni:</a:t>
            </a:r>
          </a:p>
          <a:p>
            <a:pPr eaLnBrk="1" hangingPunct="1">
              <a:spcBef>
                <a:spcPct val="0"/>
              </a:spcBef>
              <a:buFontTx/>
              <a:buNone/>
            </a:pPr>
            <a:endParaRPr lang="it-IT" altLang="it-IT" sz="1600" dirty="0">
              <a:latin typeface="Arial" panose="020B0604020202020204" pitchFamily="34" charset="0"/>
              <a:cs typeface="Arial" panose="020B0604020202020204" pitchFamily="34" charset="0"/>
            </a:endParaRPr>
          </a:p>
          <a:p>
            <a:pPr marL="177800" lvl="1" indent="-177800" eaLnBrk="1" hangingPunct="1">
              <a:spcBef>
                <a:spcPct val="0"/>
              </a:spcBef>
              <a:buFont typeface="Arial" panose="020B0604020202020204" pitchFamily="34" charset="0"/>
              <a:buChar char="•"/>
            </a:pPr>
            <a:r>
              <a:rPr lang="it-IT" altLang="it-IT" sz="1600" u="sng" dirty="0">
                <a:latin typeface="Arial" panose="020B0604020202020204" pitchFamily="34" charset="0"/>
                <a:cs typeface="Arial" panose="020B0604020202020204" pitchFamily="34" charset="0"/>
              </a:rPr>
              <a:t>sono da considerarsi invarianti</a:t>
            </a:r>
            <a:r>
              <a:rPr lang="it-IT" altLang="it-IT" sz="1600" dirty="0">
                <a:latin typeface="Arial" panose="020B0604020202020204" pitchFamily="34" charset="0"/>
                <a:cs typeface="Arial" panose="020B0604020202020204" pitchFamily="34" charset="0"/>
              </a:rPr>
              <a:t>, ovvero realizzabili indipendente-mente dal PUMS in quanto già decisi dalla P.A. in ambito locale o sovraordinato</a:t>
            </a:r>
          </a:p>
          <a:p>
            <a:pPr marL="177800" lvl="1" indent="-177800" eaLnBrk="1" hangingPunct="1">
              <a:spcBef>
                <a:spcPct val="0"/>
              </a:spcBef>
              <a:buFont typeface="Arial" panose="020B0604020202020204" pitchFamily="34" charset="0"/>
              <a:buChar char="•"/>
            </a:pPr>
            <a:endParaRPr lang="it-IT" altLang="it-IT" sz="1600" u="sng" dirty="0">
              <a:latin typeface="Arial" panose="020B0604020202020204" pitchFamily="34" charset="0"/>
              <a:cs typeface="Arial" panose="020B0604020202020204" pitchFamily="34" charset="0"/>
            </a:endParaRPr>
          </a:p>
          <a:p>
            <a:pPr marL="177800" lvl="1" indent="-177800" eaLnBrk="1" hangingPunct="1">
              <a:spcBef>
                <a:spcPct val="0"/>
              </a:spcBef>
              <a:buFont typeface="Arial" panose="020B0604020202020204" pitchFamily="34" charset="0"/>
              <a:buChar char="•"/>
            </a:pPr>
            <a:r>
              <a:rPr lang="it-IT" altLang="it-IT" sz="1600" u="sng" dirty="0">
                <a:latin typeface="Arial" panose="020B0604020202020204" pitchFamily="34" charset="0"/>
                <a:cs typeface="Arial" panose="020B0604020202020204" pitchFamily="34" charset="0"/>
              </a:rPr>
              <a:t>sono già finanziati</a:t>
            </a:r>
            <a:r>
              <a:rPr lang="it-IT" altLang="it-IT" sz="1600" dirty="0">
                <a:latin typeface="Arial" panose="020B0604020202020204" pitchFamily="34" charset="0"/>
                <a:cs typeface="Arial" panose="020B0604020202020204" pitchFamily="34" charset="0"/>
              </a:rPr>
              <a:t> a livello locale, oppure non richiedono l’attivazione del PUMS per acquisire le necessarie coperture finanziarie per la loro realizzazione</a:t>
            </a:r>
          </a:p>
        </p:txBody>
      </p:sp>
      <p:sp>
        <p:nvSpPr>
          <p:cNvPr id="9" name="CasellaDiTesto 7">
            <a:extLst>
              <a:ext uri="{FF2B5EF4-FFF2-40B4-BE49-F238E27FC236}">
                <a16:creationId xmlns:a16="http://schemas.microsoft.com/office/drawing/2014/main" id="{14C32C40-E528-6BFF-CF04-BEB07D7F9D8E}"/>
              </a:ext>
            </a:extLst>
          </p:cNvPr>
          <p:cNvSpPr txBox="1">
            <a:spLocks noChangeArrowheads="1"/>
          </p:cNvSpPr>
          <p:nvPr/>
        </p:nvSpPr>
        <p:spPr bwMode="auto">
          <a:xfrm>
            <a:off x="4943872" y="1095066"/>
            <a:ext cx="6948937"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it-IT" altLang="it-IT" sz="1600" b="1" dirty="0">
                <a:latin typeface="Arial" panose="020B0604020202020204" pitchFamily="34" charset="0"/>
                <a:cs typeface="Arial" panose="020B0604020202020204" pitchFamily="34" charset="0"/>
              </a:rPr>
              <a:t>Scenari Alternativi di Piano (SAP)</a:t>
            </a:r>
          </a:p>
          <a:p>
            <a:pPr eaLnBrk="1" hangingPunct="1">
              <a:spcBef>
                <a:spcPct val="0"/>
              </a:spcBef>
              <a:buFontTx/>
              <a:buNone/>
            </a:pPr>
            <a:r>
              <a:rPr lang="it-IT" altLang="it-IT" sz="1600" dirty="0">
                <a:latin typeface="Arial" panose="020B0604020202020204" pitchFamily="34" charset="0"/>
                <a:cs typeface="Arial" panose="020B0604020202020204" pitchFamily="34" charset="0"/>
              </a:rPr>
              <a:t>Comprendono gli interventi coerenti con il set di obiettivi generali e specifici</a:t>
            </a:r>
          </a:p>
        </p:txBody>
      </p:sp>
      <p:sp>
        <p:nvSpPr>
          <p:cNvPr id="10" name="Rettangolo 3">
            <a:extLst>
              <a:ext uri="{FF2B5EF4-FFF2-40B4-BE49-F238E27FC236}">
                <a16:creationId xmlns:a16="http://schemas.microsoft.com/office/drawing/2014/main" id="{AB92072E-31B2-CCB9-9814-77427CF4A5D1}"/>
              </a:ext>
            </a:extLst>
          </p:cNvPr>
          <p:cNvSpPr>
            <a:spLocks noChangeArrowheads="1"/>
          </p:cNvSpPr>
          <p:nvPr/>
        </p:nvSpPr>
        <p:spPr bwMode="auto">
          <a:xfrm>
            <a:off x="983432" y="5915072"/>
            <a:ext cx="104411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it-IT" altLang="it-IT" b="1" dirty="0">
                <a:latin typeface="Arial" panose="020B0604020202020204" pitchFamily="34" charset="0"/>
                <a:cs typeface="Arial" panose="020B0604020202020204" pitchFamily="34" charset="0"/>
              </a:rPr>
              <a:t>Valutazione comparativa</a:t>
            </a:r>
            <a:r>
              <a:rPr lang="it-IT" altLang="it-IT" dirty="0">
                <a:latin typeface="Arial" panose="020B0604020202020204" pitchFamily="34" charset="0"/>
                <a:cs typeface="Arial" panose="020B0604020202020204" pitchFamily="34" charset="0"/>
              </a:rPr>
              <a:t> </a:t>
            </a:r>
            <a:r>
              <a:rPr lang="it-IT" altLang="it-IT" b="1" dirty="0">
                <a:latin typeface="Arial" panose="020B0604020202020204" pitchFamily="34" charset="0"/>
                <a:cs typeface="Arial" panose="020B0604020202020204" pitchFamily="34" charset="0"/>
              </a:rPr>
              <a:t>di ogni S_AP rispetto allo SR</a:t>
            </a:r>
            <a:endParaRPr lang="it-IT" altLang="it-IT" dirty="0">
              <a:latin typeface="Arial" panose="020B0604020202020204" pitchFamily="34" charset="0"/>
              <a:cs typeface="Arial" panose="020B0604020202020204" pitchFamily="34" charset="0"/>
            </a:endParaRPr>
          </a:p>
        </p:txBody>
      </p:sp>
      <p:sp>
        <p:nvSpPr>
          <p:cNvPr id="12" name="Rettangolo con angoli arrotondati 11">
            <a:extLst>
              <a:ext uri="{FF2B5EF4-FFF2-40B4-BE49-F238E27FC236}">
                <a16:creationId xmlns:a16="http://schemas.microsoft.com/office/drawing/2014/main" id="{61C96EA7-0C75-01F3-0CBF-EA6793D3CCAA}"/>
              </a:ext>
            </a:extLst>
          </p:cNvPr>
          <p:cNvSpPr/>
          <p:nvPr/>
        </p:nvSpPr>
        <p:spPr>
          <a:xfrm>
            <a:off x="645666" y="5726314"/>
            <a:ext cx="11247143" cy="753009"/>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3">
            <a:extLst>
              <a:ext uri="{FF2B5EF4-FFF2-40B4-BE49-F238E27FC236}">
                <a16:creationId xmlns:a16="http://schemas.microsoft.com/office/drawing/2014/main" id="{021A095F-3B20-91DD-C5DC-2387F04E870A}"/>
              </a:ext>
            </a:extLst>
          </p:cNvPr>
          <p:cNvSpPr>
            <a:spLocks noChangeArrowheads="1"/>
          </p:cNvSpPr>
          <p:nvPr/>
        </p:nvSpPr>
        <p:spPr bwMode="auto">
          <a:xfrm>
            <a:off x="4943872" y="1780505"/>
            <a:ext cx="4675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b="1" dirty="0">
                <a:solidFill>
                  <a:srgbClr val="FF0000"/>
                </a:solidFill>
                <a:latin typeface="Arial" panose="020B0604020202020204" pitchFamily="34" charset="0"/>
                <a:cs typeface="Arial" panose="020B0604020202020204" pitchFamily="34" charset="0"/>
              </a:rPr>
              <a:t>Ogni SAP è incrementale rispetto allo SR</a:t>
            </a:r>
            <a:endParaRPr lang="it-IT" altLang="it-IT" dirty="0">
              <a:solidFill>
                <a:srgbClr val="FF0000"/>
              </a:solidFill>
              <a:latin typeface="Arial" panose="020B0604020202020204" pitchFamily="34" charset="0"/>
              <a:cs typeface="Arial" panose="020B0604020202020204" pitchFamily="34" charset="0"/>
            </a:endParaRPr>
          </a:p>
        </p:txBody>
      </p:sp>
      <p:sp>
        <p:nvSpPr>
          <p:cNvPr id="14" name="Rettangolo 3">
            <a:extLst>
              <a:ext uri="{FF2B5EF4-FFF2-40B4-BE49-F238E27FC236}">
                <a16:creationId xmlns:a16="http://schemas.microsoft.com/office/drawing/2014/main" id="{B4937726-E316-A7BD-BDED-B816006F4F8D}"/>
              </a:ext>
            </a:extLst>
          </p:cNvPr>
          <p:cNvSpPr>
            <a:spLocks noChangeArrowheads="1"/>
          </p:cNvSpPr>
          <p:nvPr/>
        </p:nvSpPr>
        <p:spPr bwMode="auto">
          <a:xfrm>
            <a:off x="5663952" y="2795806"/>
            <a:ext cx="57606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700" b="1" dirty="0">
                <a:latin typeface="Arial" panose="020B0604020202020204" pitchFamily="34" charset="0"/>
                <a:cs typeface="Arial" panose="020B0604020202020204" pitchFamily="34" charset="0"/>
              </a:rPr>
              <a:t>S_AP1</a:t>
            </a:r>
            <a:br>
              <a:rPr lang="it-IT" altLang="it-IT" sz="1700" b="1" dirty="0">
                <a:latin typeface="Arial" panose="020B0604020202020204" pitchFamily="34" charset="0"/>
                <a:cs typeface="Arial" panose="020B0604020202020204" pitchFamily="34" charset="0"/>
              </a:rPr>
            </a:br>
            <a:r>
              <a:rPr lang="it-IT" altLang="it-IT" sz="1700" dirty="0">
                <a:latin typeface="Arial" panose="020B0604020202020204" pitchFamily="34" charset="0"/>
                <a:cs typeface="Arial" panose="020B0604020202020204" pitchFamily="34" charset="0"/>
              </a:rPr>
              <a:t>SR +</a:t>
            </a:r>
            <a:r>
              <a:rPr lang="it-IT" altLang="it-IT" sz="1700" b="1" dirty="0">
                <a:latin typeface="Arial" panose="020B0604020202020204" pitchFamily="34" charset="0"/>
                <a:cs typeface="Arial" panose="020B0604020202020204" pitchFamily="34" charset="0"/>
              </a:rPr>
              <a:t> </a:t>
            </a:r>
            <a:r>
              <a:rPr lang="it-IT" altLang="it-IT" sz="1700" u="sng" dirty="0">
                <a:latin typeface="Arial" panose="020B0604020202020204" pitchFamily="34" charset="0"/>
                <a:cs typeface="Arial" panose="020B0604020202020204" pitchFamily="34" charset="0"/>
              </a:rPr>
              <a:t>misure presenti nel PUMS vigente e non realizzate</a:t>
            </a:r>
          </a:p>
        </p:txBody>
      </p:sp>
      <p:sp>
        <p:nvSpPr>
          <p:cNvPr id="18" name="Rettangolo 3">
            <a:extLst>
              <a:ext uri="{FF2B5EF4-FFF2-40B4-BE49-F238E27FC236}">
                <a16:creationId xmlns:a16="http://schemas.microsoft.com/office/drawing/2014/main" id="{92693AFF-42AD-E3DB-A40F-DC92B8652F60}"/>
              </a:ext>
            </a:extLst>
          </p:cNvPr>
          <p:cNvSpPr>
            <a:spLocks noChangeArrowheads="1"/>
          </p:cNvSpPr>
          <p:nvPr/>
        </p:nvSpPr>
        <p:spPr bwMode="auto">
          <a:xfrm>
            <a:off x="5663953" y="3863198"/>
            <a:ext cx="508279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it-IT" altLang="it-IT" sz="1700" b="1" dirty="0">
                <a:latin typeface="Arial" panose="020B0604020202020204" pitchFamily="34" charset="0"/>
                <a:cs typeface="Arial" panose="020B0604020202020204" pitchFamily="34" charset="0"/>
              </a:rPr>
              <a:t>S_AP2</a:t>
            </a:r>
            <a:br>
              <a:rPr lang="it-IT" altLang="it-IT" sz="1700" b="1" dirty="0">
                <a:latin typeface="Arial" panose="020B0604020202020204" pitchFamily="34" charset="0"/>
                <a:cs typeface="Arial" panose="020B0604020202020204" pitchFamily="34" charset="0"/>
              </a:rPr>
            </a:br>
            <a:r>
              <a:rPr lang="it-IT" altLang="it-IT" sz="1700" dirty="0">
                <a:latin typeface="Arial" panose="020B0604020202020204" pitchFamily="34" charset="0"/>
                <a:cs typeface="Arial" panose="020B0604020202020204" pitchFamily="34" charset="0"/>
              </a:rPr>
              <a:t>SR + </a:t>
            </a:r>
            <a:r>
              <a:rPr lang="it-IT" altLang="it-IT" sz="1700" u="sng" dirty="0">
                <a:latin typeface="Arial" panose="020B0604020202020204" pitchFamily="34" charset="0"/>
                <a:cs typeface="Arial" panose="020B0604020202020204" pitchFamily="34" charset="0"/>
              </a:rPr>
              <a:t>interventi coerenti con la strategia ASI</a:t>
            </a:r>
          </a:p>
        </p:txBody>
      </p:sp>
    </p:spTree>
    <p:extLst>
      <p:ext uri="{BB962C8B-B14F-4D97-AF65-F5344CB8AC3E}">
        <p14:creationId xmlns:p14="http://schemas.microsoft.com/office/powerpoint/2010/main" val="215300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a:t>
            </a:r>
          </a:p>
        </p:txBody>
      </p:sp>
      <p:sp>
        <p:nvSpPr>
          <p:cNvPr id="19" name="CasellaDiTesto 18">
            <a:extLst>
              <a:ext uri="{FF2B5EF4-FFF2-40B4-BE49-F238E27FC236}">
                <a16:creationId xmlns:a16="http://schemas.microsoft.com/office/drawing/2014/main" id="{4865740B-914E-BEE1-94A8-8B0450698F59}"/>
              </a:ext>
            </a:extLst>
          </p:cNvPr>
          <p:cNvSpPr txBox="1"/>
          <p:nvPr/>
        </p:nvSpPr>
        <p:spPr>
          <a:xfrm>
            <a:off x="424312" y="705470"/>
            <a:ext cx="10640240" cy="646331"/>
          </a:xfrm>
          <a:prstGeom prst="rect">
            <a:avLst/>
          </a:prstGeom>
          <a:noFill/>
        </p:spPr>
        <p:txBody>
          <a:bodyPr wrap="square">
            <a:spAutoFit/>
          </a:bodyPr>
          <a:lstStyle/>
          <a:p>
            <a:pPr lvl="0"/>
            <a:r>
              <a:rPr lang="it-IT" i="1" dirty="0">
                <a:effectLst/>
                <a:latin typeface="Calibri" panose="020F0502020204030204" pitchFamily="34" charset="0"/>
                <a:ea typeface="Times New Roman" panose="02020603050405020304" pitchFamily="18" charset="0"/>
              </a:rPr>
              <a:t>Interventi pianificati-programmati che dispongono della necessaria copertura finanziaria o che non hanno ancora risorse allocate, ma sono comunque considerati già decisi dal livello sovraordinato e non modificabili.</a:t>
            </a:r>
          </a:p>
        </p:txBody>
      </p:sp>
      <p:sp>
        <p:nvSpPr>
          <p:cNvPr id="18" name="Rettangolo con angoli arrotondati 17">
            <a:extLst>
              <a:ext uri="{FF2B5EF4-FFF2-40B4-BE49-F238E27FC236}">
                <a16:creationId xmlns:a16="http://schemas.microsoft.com/office/drawing/2014/main" id="{A7C5E3F3-A902-3F2B-7EE4-B2DB89082C38}"/>
              </a:ext>
            </a:extLst>
          </p:cNvPr>
          <p:cNvSpPr/>
          <p:nvPr/>
        </p:nvSpPr>
        <p:spPr>
          <a:xfrm>
            <a:off x="450581" y="1484784"/>
            <a:ext cx="3989235" cy="3600400"/>
          </a:xfrm>
          <a:prstGeom prst="roundRect">
            <a:avLst>
              <a:gd name="adj" fmla="val 8776"/>
            </a:avLst>
          </a:prstGeom>
          <a:solidFill>
            <a:schemeClr val="bg1"/>
          </a:solidFill>
          <a:ln w="38100">
            <a:solidFill>
              <a:srgbClr val="B0CC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0" name="CasellaDiTesto 4">
            <a:extLst>
              <a:ext uri="{FF2B5EF4-FFF2-40B4-BE49-F238E27FC236}">
                <a16:creationId xmlns:a16="http://schemas.microsoft.com/office/drawing/2014/main" id="{A96EA3AC-559D-A0E1-59E6-D3102D223438}"/>
              </a:ext>
            </a:extLst>
          </p:cNvPr>
          <p:cNvSpPr txBox="1">
            <a:spLocks noChangeArrowheads="1"/>
          </p:cNvSpPr>
          <p:nvPr/>
        </p:nvSpPr>
        <p:spPr bwMode="auto">
          <a:xfrm>
            <a:off x="516298" y="1595989"/>
            <a:ext cx="385151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41338" indent="-36353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b="1" dirty="0">
                <a:latin typeface="Arial" panose="020B0604020202020204" pitchFamily="34" charset="0"/>
                <a:cs typeface="Arial" panose="020B0604020202020204" pitchFamily="34" charset="0"/>
              </a:rPr>
              <a:t>Fanno parte dello SR interventi previsti da:</a:t>
            </a:r>
          </a:p>
          <a:p>
            <a:pPr eaLnBrk="1" hangingPunct="1">
              <a:spcBef>
                <a:spcPct val="0"/>
              </a:spcBef>
              <a:buFontTx/>
              <a:buNone/>
            </a:pPr>
            <a:endParaRPr lang="it-IT" altLang="it-IT" sz="1400" b="1" dirty="0">
              <a:latin typeface="Arial" panose="020B0604020202020204" pitchFamily="34" charset="0"/>
              <a:cs typeface="Arial" panose="020B0604020202020204" pitchFamily="34" charset="0"/>
            </a:endParaRP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PTOP del Comune di Ravenna (2022-2024)</a:t>
            </a: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Allegato DEF 2022 / PNRR (2021-2026)</a:t>
            </a: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POR-FESR (2021-2027) - Priorità 3 (Mobilità sostenibile e qualità dell’aria)</a:t>
            </a: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Piano Operativo Triennale portuale (2021-2023) </a:t>
            </a: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Piani dei soggetti gestori dei servizi e </a:t>
            </a:r>
            <a:r>
              <a:rPr lang="it-IT" altLang="it-IT" sz="1500" i="1">
                <a:latin typeface="Arial" panose="020B0604020202020204" pitchFamily="34" charset="0"/>
                <a:cs typeface="Arial" panose="020B0604020202020204" pitchFamily="34" charset="0"/>
              </a:rPr>
              <a:t>delle inf. </a:t>
            </a:r>
            <a:r>
              <a:rPr lang="it-IT" altLang="it-IT" sz="1500" i="1" dirty="0">
                <a:latin typeface="Arial" panose="020B0604020202020204" pitchFamily="34" charset="0"/>
                <a:cs typeface="Arial" panose="020B0604020202020204" pitchFamily="34" charset="0"/>
              </a:rPr>
              <a:t>di trasporto</a:t>
            </a:r>
          </a:p>
          <a:p>
            <a:pPr marL="285750" indent="-285750" eaLnBrk="1" hangingPunct="1">
              <a:spcBef>
                <a:spcPct val="0"/>
              </a:spcBef>
              <a:buFontTx/>
              <a:buChar char="-"/>
            </a:pPr>
            <a:r>
              <a:rPr lang="it-IT" altLang="it-IT" sz="1500" i="1" dirty="0">
                <a:latin typeface="Arial" panose="020B0604020202020204" pitchFamily="34" charset="0"/>
                <a:cs typeface="Arial" panose="020B0604020202020204" pitchFamily="34" charset="0"/>
              </a:rPr>
              <a:t>Interventi urbanistici di prossima realizzazione</a:t>
            </a:r>
          </a:p>
        </p:txBody>
      </p:sp>
      <p:graphicFrame>
        <p:nvGraphicFramePr>
          <p:cNvPr id="22" name="Tabella 21">
            <a:extLst>
              <a:ext uri="{FF2B5EF4-FFF2-40B4-BE49-F238E27FC236}">
                <a16:creationId xmlns:a16="http://schemas.microsoft.com/office/drawing/2014/main" id="{F134413D-F645-895A-DF1E-7C01896B3E91}"/>
              </a:ext>
            </a:extLst>
          </p:cNvPr>
          <p:cNvGraphicFramePr>
            <a:graphicFrameLocks noGrp="1"/>
          </p:cNvGraphicFramePr>
          <p:nvPr>
            <p:extLst>
              <p:ext uri="{D42A27DB-BD31-4B8C-83A1-F6EECF244321}">
                <p14:modId xmlns:p14="http://schemas.microsoft.com/office/powerpoint/2010/main" val="2376691030"/>
              </p:ext>
            </p:extLst>
          </p:nvPr>
        </p:nvGraphicFramePr>
        <p:xfrm>
          <a:off x="4653393" y="3817032"/>
          <a:ext cx="1025894" cy="723276"/>
        </p:xfrm>
        <a:graphic>
          <a:graphicData uri="http://schemas.openxmlformats.org/drawingml/2006/table">
            <a:tbl>
              <a:tblPr/>
              <a:tblGrid>
                <a:gridCol w="1025894">
                  <a:extLst>
                    <a:ext uri="{9D8B030D-6E8A-4147-A177-3AD203B41FA5}">
                      <a16:colId xmlns:a16="http://schemas.microsoft.com/office/drawing/2014/main" val="2394099903"/>
                    </a:ext>
                  </a:extLst>
                </a:gridCol>
              </a:tblGrid>
              <a:tr h="723276">
                <a:tc>
                  <a:txBody>
                    <a:bodyPr/>
                    <a:lstStyle/>
                    <a:p>
                      <a:pPr algn="ctr" fontAlgn="ctr"/>
                      <a:r>
                        <a:rPr lang="es-419" sz="1600" b="1" i="0" u="none" strike="noStrike" dirty="0">
                          <a:solidFill>
                            <a:srgbClr val="000000"/>
                          </a:solidFill>
                          <a:effectLst/>
                          <a:latin typeface="Arial" panose="020B0604020202020204" pitchFamily="34" charset="0"/>
                        </a:rPr>
                        <a:t>Sosta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1547858"/>
                  </a:ext>
                </a:extLst>
              </a:tr>
            </a:tbl>
          </a:graphicData>
        </a:graphic>
      </p:graphicFrame>
      <p:graphicFrame>
        <p:nvGraphicFramePr>
          <p:cNvPr id="24" name="Tabella 23">
            <a:extLst>
              <a:ext uri="{FF2B5EF4-FFF2-40B4-BE49-F238E27FC236}">
                <a16:creationId xmlns:a16="http://schemas.microsoft.com/office/drawing/2014/main" id="{638707F1-31D2-28EE-75A6-565BDC224E35}"/>
              </a:ext>
            </a:extLst>
          </p:cNvPr>
          <p:cNvGraphicFramePr>
            <a:graphicFrameLocks noGrp="1"/>
          </p:cNvGraphicFramePr>
          <p:nvPr>
            <p:extLst>
              <p:ext uri="{D42A27DB-BD31-4B8C-83A1-F6EECF244321}">
                <p14:modId xmlns:p14="http://schemas.microsoft.com/office/powerpoint/2010/main" val="2382559753"/>
              </p:ext>
            </p:extLst>
          </p:nvPr>
        </p:nvGraphicFramePr>
        <p:xfrm>
          <a:off x="4660529" y="5317976"/>
          <a:ext cx="1009428" cy="981422"/>
        </p:xfrm>
        <a:graphic>
          <a:graphicData uri="http://schemas.openxmlformats.org/drawingml/2006/table">
            <a:tbl>
              <a:tblPr/>
              <a:tblGrid>
                <a:gridCol w="1009428">
                  <a:extLst>
                    <a:ext uri="{9D8B030D-6E8A-4147-A177-3AD203B41FA5}">
                      <a16:colId xmlns:a16="http://schemas.microsoft.com/office/drawing/2014/main" val="2394099903"/>
                    </a:ext>
                  </a:extLst>
                </a:gridCol>
              </a:tblGrid>
              <a:tr h="981422">
                <a:tc>
                  <a:txBody>
                    <a:bodyPr/>
                    <a:lstStyle/>
                    <a:p>
                      <a:pPr algn="ctr" fontAlgn="ctr"/>
                      <a:r>
                        <a:rPr lang="es-419" sz="1600" b="1" i="0" u="none" strike="noStrike" dirty="0">
                          <a:solidFill>
                            <a:schemeClr val="bg1"/>
                          </a:solidFill>
                          <a:effectLst/>
                          <a:latin typeface="Arial" panose="020B0604020202020204" pitchFamily="34" charset="0"/>
                        </a:rPr>
                        <a:t>Viabilità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51547858"/>
                  </a:ext>
                </a:extLst>
              </a:tr>
            </a:tbl>
          </a:graphicData>
        </a:graphic>
      </p:graphicFrame>
      <p:graphicFrame>
        <p:nvGraphicFramePr>
          <p:cNvPr id="25" name="Tabella 24">
            <a:extLst>
              <a:ext uri="{FF2B5EF4-FFF2-40B4-BE49-F238E27FC236}">
                <a16:creationId xmlns:a16="http://schemas.microsoft.com/office/drawing/2014/main" id="{B12CCBF0-7FA7-B85A-3312-2A16AF5A41C1}"/>
              </a:ext>
            </a:extLst>
          </p:cNvPr>
          <p:cNvGraphicFramePr>
            <a:graphicFrameLocks noGrp="1"/>
          </p:cNvGraphicFramePr>
          <p:nvPr>
            <p:extLst>
              <p:ext uri="{D42A27DB-BD31-4B8C-83A1-F6EECF244321}">
                <p14:modId xmlns:p14="http://schemas.microsoft.com/office/powerpoint/2010/main" val="4026140563"/>
              </p:ext>
            </p:extLst>
          </p:nvPr>
        </p:nvGraphicFramePr>
        <p:xfrm>
          <a:off x="4655840" y="1388427"/>
          <a:ext cx="1017014" cy="646331"/>
        </p:xfrm>
        <a:graphic>
          <a:graphicData uri="http://schemas.openxmlformats.org/drawingml/2006/table">
            <a:tbl>
              <a:tblPr/>
              <a:tblGrid>
                <a:gridCol w="1017014">
                  <a:extLst>
                    <a:ext uri="{9D8B030D-6E8A-4147-A177-3AD203B41FA5}">
                      <a16:colId xmlns:a16="http://schemas.microsoft.com/office/drawing/2014/main" val="3375720170"/>
                    </a:ext>
                  </a:extLst>
                </a:gridCol>
              </a:tblGrid>
              <a:tr h="646331">
                <a:tc>
                  <a:txBody>
                    <a:bodyPr/>
                    <a:lstStyle/>
                    <a:p>
                      <a:pPr algn="ctr" fontAlgn="ctr"/>
                      <a:r>
                        <a:rPr lang="es-419" sz="1600" b="1" i="0" u="none" strike="noStrike" dirty="0">
                          <a:solidFill>
                            <a:srgbClr val="000000"/>
                          </a:solidFill>
                          <a:effectLst/>
                          <a:latin typeface="Arial" panose="020B0604020202020204" pitchFamily="34" charset="0"/>
                        </a:rPr>
                        <a:t>Ciclabilità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22208438"/>
                  </a:ext>
                </a:extLst>
              </a:tr>
            </a:tbl>
          </a:graphicData>
        </a:graphic>
      </p:graphicFrame>
      <p:graphicFrame>
        <p:nvGraphicFramePr>
          <p:cNvPr id="26" name="Tabella 25">
            <a:extLst>
              <a:ext uri="{FF2B5EF4-FFF2-40B4-BE49-F238E27FC236}">
                <a16:creationId xmlns:a16="http://schemas.microsoft.com/office/drawing/2014/main" id="{B6A5186D-AEF0-03FA-1BD9-D46B54926D49}"/>
              </a:ext>
            </a:extLst>
          </p:cNvPr>
          <p:cNvGraphicFramePr>
            <a:graphicFrameLocks noGrp="1"/>
          </p:cNvGraphicFramePr>
          <p:nvPr>
            <p:extLst>
              <p:ext uri="{D42A27DB-BD31-4B8C-83A1-F6EECF244321}">
                <p14:modId xmlns:p14="http://schemas.microsoft.com/office/powerpoint/2010/main" val="2173737043"/>
              </p:ext>
            </p:extLst>
          </p:nvPr>
        </p:nvGraphicFramePr>
        <p:xfrm>
          <a:off x="4644062" y="2214720"/>
          <a:ext cx="1028792" cy="936104"/>
        </p:xfrm>
        <a:graphic>
          <a:graphicData uri="http://schemas.openxmlformats.org/drawingml/2006/table">
            <a:tbl>
              <a:tblPr/>
              <a:tblGrid>
                <a:gridCol w="1028792">
                  <a:extLst>
                    <a:ext uri="{9D8B030D-6E8A-4147-A177-3AD203B41FA5}">
                      <a16:colId xmlns:a16="http://schemas.microsoft.com/office/drawing/2014/main" val="2394099903"/>
                    </a:ext>
                  </a:extLst>
                </a:gridCol>
              </a:tblGrid>
              <a:tr h="936104">
                <a:tc>
                  <a:txBody>
                    <a:bodyPr/>
                    <a:lstStyle/>
                    <a:p>
                      <a:pPr algn="ctr" fontAlgn="ctr"/>
                      <a:r>
                        <a:rPr lang="es-419" sz="1600" b="1" i="0" u="none" strike="noStrike" dirty="0" err="1">
                          <a:solidFill>
                            <a:srgbClr val="000000"/>
                          </a:solidFill>
                          <a:effectLst/>
                          <a:latin typeface="Arial" panose="020B0604020202020204" pitchFamily="34" charset="0"/>
                        </a:rPr>
                        <a:t>Ferrovia</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AED7"/>
                    </a:solidFill>
                  </a:tcPr>
                </a:tc>
                <a:extLst>
                  <a:ext uri="{0D108BD9-81ED-4DB2-BD59-A6C34878D82A}">
                    <a16:rowId xmlns:a16="http://schemas.microsoft.com/office/drawing/2014/main" val="651547858"/>
                  </a:ext>
                </a:extLst>
              </a:tr>
            </a:tbl>
          </a:graphicData>
        </a:graphic>
      </p:graphicFrame>
      <p:graphicFrame>
        <p:nvGraphicFramePr>
          <p:cNvPr id="27" name="Tabella 26">
            <a:extLst>
              <a:ext uri="{FF2B5EF4-FFF2-40B4-BE49-F238E27FC236}">
                <a16:creationId xmlns:a16="http://schemas.microsoft.com/office/drawing/2014/main" id="{F6FBA94A-05B4-9642-D9A7-35B4FA2310BC}"/>
              </a:ext>
            </a:extLst>
          </p:cNvPr>
          <p:cNvGraphicFramePr>
            <a:graphicFrameLocks noGrp="1"/>
          </p:cNvGraphicFramePr>
          <p:nvPr>
            <p:extLst>
              <p:ext uri="{D42A27DB-BD31-4B8C-83A1-F6EECF244321}">
                <p14:modId xmlns:p14="http://schemas.microsoft.com/office/powerpoint/2010/main" val="65927019"/>
              </p:ext>
            </p:extLst>
          </p:nvPr>
        </p:nvGraphicFramePr>
        <p:xfrm>
          <a:off x="4660405" y="4686535"/>
          <a:ext cx="1009552" cy="479488"/>
        </p:xfrm>
        <a:graphic>
          <a:graphicData uri="http://schemas.openxmlformats.org/drawingml/2006/table">
            <a:tbl>
              <a:tblPr/>
              <a:tblGrid>
                <a:gridCol w="1009552">
                  <a:extLst>
                    <a:ext uri="{9D8B030D-6E8A-4147-A177-3AD203B41FA5}">
                      <a16:colId xmlns:a16="http://schemas.microsoft.com/office/drawing/2014/main" val="2394099903"/>
                    </a:ext>
                  </a:extLst>
                </a:gridCol>
              </a:tblGrid>
              <a:tr h="479488">
                <a:tc>
                  <a:txBody>
                    <a:bodyPr/>
                    <a:lstStyle/>
                    <a:p>
                      <a:pPr algn="ctr" fontAlgn="ctr"/>
                      <a:r>
                        <a:rPr lang="es-419" sz="1600" b="1" i="0" u="none" strike="noStrike" dirty="0">
                          <a:solidFill>
                            <a:srgbClr val="000000"/>
                          </a:solidFill>
                          <a:effectLst/>
                          <a:latin typeface="Arial" panose="020B0604020202020204" pitchFamily="34" charset="0"/>
                        </a:rPr>
                        <a:t>TPL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66"/>
                    </a:solidFill>
                  </a:tcPr>
                </a:tc>
                <a:extLst>
                  <a:ext uri="{0D108BD9-81ED-4DB2-BD59-A6C34878D82A}">
                    <a16:rowId xmlns:a16="http://schemas.microsoft.com/office/drawing/2014/main" val="651547858"/>
                  </a:ext>
                </a:extLst>
              </a:tr>
            </a:tbl>
          </a:graphicData>
        </a:graphic>
      </p:graphicFrame>
      <p:graphicFrame>
        <p:nvGraphicFramePr>
          <p:cNvPr id="33" name="Tabella 32">
            <a:extLst>
              <a:ext uri="{FF2B5EF4-FFF2-40B4-BE49-F238E27FC236}">
                <a16:creationId xmlns:a16="http://schemas.microsoft.com/office/drawing/2014/main" id="{4D597264-51F8-B5AE-DF33-A55B32EABC1D}"/>
              </a:ext>
            </a:extLst>
          </p:cNvPr>
          <p:cNvGraphicFramePr>
            <a:graphicFrameLocks noGrp="1"/>
          </p:cNvGraphicFramePr>
          <p:nvPr>
            <p:extLst>
              <p:ext uri="{D42A27DB-BD31-4B8C-83A1-F6EECF244321}">
                <p14:modId xmlns:p14="http://schemas.microsoft.com/office/powerpoint/2010/main" val="4232858662"/>
              </p:ext>
            </p:extLst>
          </p:nvPr>
        </p:nvGraphicFramePr>
        <p:xfrm>
          <a:off x="4646961" y="3284984"/>
          <a:ext cx="1025894" cy="406454"/>
        </p:xfrm>
        <a:graphic>
          <a:graphicData uri="http://schemas.openxmlformats.org/drawingml/2006/table">
            <a:tbl>
              <a:tblPr/>
              <a:tblGrid>
                <a:gridCol w="1025894">
                  <a:extLst>
                    <a:ext uri="{9D8B030D-6E8A-4147-A177-3AD203B41FA5}">
                      <a16:colId xmlns:a16="http://schemas.microsoft.com/office/drawing/2014/main" val="2394099903"/>
                    </a:ext>
                  </a:extLst>
                </a:gridCol>
              </a:tblGrid>
              <a:tr h="406454">
                <a:tc>
                  <a:txBody>
                    <a:bodyPr/>
                    <a:lstStyle/>
                    <a:p>
                      <a:pPr algn="ctr" fontAlgn="ctr"/>
                      <a:r>
                        <a:rPr lang="es-419" sz="1600" b="1" i="0" u="none" strike="noStrike" dirty="0">
                          <a:solidFill>
                            <a:schemeClr val="bg1"/>
                          </a:solidFill>
                          <a:effectLst/>
                          <a:latin typeface="Arial" panose="020B0604020202020204" pitchFamily="34" charset="0"/>
                        </a:rPr>
                        <a:t>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651547858"/>
                  </a:ext>
                </a:extLst>
              </a:tr>
            </a:tbl>
          </a:graphicData>
        </a:graphic>
      </p:graphicFrame>
      <p:sp>
        <p:nvSpPr>
          <p:cNvPr id="34" name="CasellaDiTesto 33">
            <a:extLst>
              <a:ext uri="{FF2B5EF4-FFF2-40B4-BE49-F238E27FC236}">
                <a16:creationId xmlns:a16="http://schemas.microsoft.com/office/drawing/2014/main" id="{01090302-D85C-4ABF-160C-8C420DD8CE54}"/>
              </a:ext>
            </a:extLst>
          </p:cNvPr>
          <p:cNvSpPr txBox="1"/>
          <p:nvPr/>
        </p:nvSpPr>
        <p:spPr>
          <a:xfrm>
            <a:off x="5672854" y="1340768"/>
            <a:ext cx="6327801" cy="661720"/>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Ciclovia Adriatica – Ciclovia BO-RA</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Piste e percorsi ciclabili nel PTOP e Comparti urbanistici  </a:t>
            </a:r>
          </a:p>
        </p:txBody>
      </p:sp>
      <p:sp>
        <p:nvSpPr>
          <p:cNvPr id="35" name="CasellaDiTesto 34">
            <a:extLst>
              <a:ext uri="{FF2B5EF4-FFF2-40B4-BE49-F238E27FC236}">
                <a16:creationId xmlns:a16="http://schemas.microsoft.com/office/drawing/2014/main" id="{C96246ED-C7C1-5C72-8428-B32C49B298BD}"/>
              </a:ext>
            </a:extLst>
          </p:cNvPr>
          <p:cNvSpPr txBox="1"/>
          <p:nvPr/>
        </p:nvSpPr>
        <p:spPr>
          <a:xfrm>
            <a:off x="5672854" y="2132856"/>
            <a:ext cx="6327801" cy="984885"/>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Nuovi scali ferroviari merci, prolungamenti e raccordi nel Porto</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Potenziamento del servizio Ravenna-Rimini </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Raddoppio ferrovia </a:t>
            </a:r>
            <a:r>
              <a:rPr lang="it-IT" sz="1600" dirty="0" err="1">
                <a:latin typeface="Arial" panose="020B0604020202020204" pitchFamily="34" charset="0"/>
                <a:ea typeface="Times New Roman" pitchFamily="18" charset="0"/>
                <a:cs typeface="Arial" panose="020B0604020202020204" pitchFamily="34" charset="0"/>
              </a:rPr>
              <a:t>Castelbolognese</a:t>
            </a:r>
            <a:r>
              <a:rPr lang="it-IT" sz="1600" dirty="0">
                <a:latin typeface="Arial" panose="020B0604020202020204" pitchFamily="34" charset="0"/>
                <a:ea typeface="Times New Roman" pitchFamily="18" charset="0"/>
                <a:cs typeface="Arial" panose="020B0604020202020204" pitchFamily="34" charset="0"/>
              </a:rPr>
              <a:t>-Ravenna</a:t>
            </a:r>
          </a:p>
        </p:txBody>
      </p:sp>
      <p:sp>
        <p:nvSpPr>
          <p:cNvPr id="36" name="CasellaDiTesto 35">
            <a:extLst>
              <a:ext uri="{FF2B5EF4-FFF2-40B4-BE49-F238E27FC236}">
                <a16:creationId xmlns:a16="http://schemas.microsoft.com/office/drawing/2014/main" id="{8A907F5D-1155-3E81-636B-A5CDBC153DE9}"/>
              </a:ext>
            </a:extLst>
          </p:cNvPr>
          <p:cNvSpPr txBox="1"/>
          <p:nvPr/>
        </p:nvSpPr>
        <p:spPr>
          <a:xfrm>
            <a:off x="5672854" y="3308842"/>
            <a:ext cx="6327801" cy="338554"/>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Progetto Hub portuale di Ravenna e Terminal Crociere</a:t>
            </a:r>
          </a:p>
        </p:txBody>
      </p:sp>
      <p:sp>
        <p:nvSpPr>
          <p:cNvPr id="37" name="CasellaDiTesto 36">
            <a:extLst>
              <a:ext uri="{FF2B5EF4-FFF2-40B4-BE49-F238E27FC236}">
                <a16:creationId xmlns:a16="http://schemas.microsoft.com/office/drawing/2014/main" id="{50028774-7843-4820-9B04-50E0C183673B}"/>
              </a:ext>
            </a:extLst>
          </p:cNvPr>
          <p:cNvSpPr txBox="1"/>
          <p:nvPr/>
        </p:nvSpPr>
        <p:spPr>
          <a:xfrm>
            <a:off x="5682185" y="3817033"/>
            <a:ext cx="6327801" cy="661720"/>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Introduzione nuove aree di sosta a pagamento nei lidi</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Ampliamenti parcheggi (PTOP e AZIMUT)</a:t>
            </a:r>
          </a:p>
        </p:txBody>
      </p:sp>
      <p:sp>
        <p:nvSpPr>
          <p:cNvPr id="50" name="CasellaDiTesto 49">
            <a:extLst>
              <a:ext uri="{FF2B5EF4-FFF2-40B4-BE49-F238E27FC236}">
                <a16:creationId xmlns:a16="http://schemas.microsoft.com/office/drawing/2014/main" id="{EC4380BA-100F-3F7E-533D-F01F9E115068}"/>
              </a:ext>
            </a:extLst>
          </p:cNvPr>
          <p:cNvSpPr txBox="1"/>
          <p:nvPr/>
        </p:nvSpPr>
        <p:spPr>
          <a:xfrm>
            <a:off x="5672854" y="4653255"/>
            <a:ext cx="6327801" cy="584775"/>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Avvio del rinnovo del parco TPL (bus elettrici, come da programmazione investimenti MIT)</a:t>
            </a:r>
          </a:p>
        </p:txBody>
      </p:sp>
      <p:sp>
        <p:nvSpPr>
          <p:cNvPr id="51" name="CasellaDiTesto 50">
            <a:extLst>
              <a:ext uri="{FF2B5EF4-FFF2-40B4-BE49-F238E27FC236}">
                <a16:creationId xmlns:a16="http://schemas.microsoft.com/office/drawing/2014/main" id="{1EFB5D9E-127D-46B8-C980-D5015BCE04AE}"/>
              </a:ext>
            </a:extLst>
          </p:cNvPr>
          <p:cNvSpPr txBox="1"/>
          <p:nvPr/>
        </p:nvSpPr>
        <p:spPr>
          <a:xfrm>
            <a:off x="5672854" y="5259104"/>
            <a:ext cx="6687842" cy="1554272"/>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Potenziamento Tangenziale e nuova E55 (variante SS16), inclusi bypass di Camerlona, Mezzano, Glorie </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Sottopasso via Canale Molinetto / Sovrappasso e bypass Savio</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Viabilità legata a interventi urbanistici e interventi del PTOP</a:t>
            </a:r>
          </a:p>
          <a:p>
            <a:pPr marL="285750" indent="-285750" defTabSz="725668" eaLnBrk="0" hangingPunct="0">
              <a:spcBef>
                <a:spcPts val="300"/>
              </a:spcBef>
              <a:spcAft>
                <a:spcPts val="300"/>
              </a:spcAft>
              <a:buFont typeface="Arial" panose="020B0604020202020204" pitchFamily="34" charset="0"/>
              <a:buChar char="•"/>
              <a:defRPr/>
            </a:pPr>
            <a:r>
              <a:rPr lang="it-IT" sz="1600" dirty="0">
                <a:latin typeface="Arial" panose="020B0604020202020204" pitchFamily="34" charset="0"/>
                <a:ea typeface="Times New Roman" pitchFamily="18" charset="0"/>
                <a:cs typeface="Arial" panose="020B0604020202020204" pitchFamily="34" charset="0"/>
              </a:rPr>
              <a:t>Adeguamento SS67 con bypass di Ghibullo e Coccolia</a:t>
            </a:r>
          </a:p>
        </p:txBody>
      </p:sp>
    </p:spTree>
    <p:extLst>
      <p:ext uri="{BB962C8B-B14F-4D97-AF65-F5344CB8AC3E}">
        <p14:creationId xmlns:p14="http://schemas.microsoft.com/office/powerpoint/2010/main" val="310014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a:t>
            </a:r>
          </a:p>
        </p:txBody>
      </p:sp>
      <p:sp>
        <p:nvSpPr>
          <p:cNvPr id="4" name="Rettangolo 3">
            <a:extLst>
              <a:ext uri="{FF2B5EF4-FFF2-40B4-BE49-F238E27FC236}">
                <a16:creationId xmlns:a16="http://schemas.microsoft.com/office/drawing/2014/main" id="{759BBFF0-28D4-44B1-CDEF-DAD3E51FC662}"/>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SR (2032) con </a:t>
            </a:r>
            <a:r>
              <a:rPr lang="it-IT" b="1" u="sng" dirty="0" err="1">
                <a:solidFill>
                  <a:srgbClr val="FF0000"/>
                </a:solidFill>
                <a:latin typeface="Arial" panose="020B0604020202020204" pitchFamily="34" charset="0"/>
                <a:ea typeface="Times New Roman" pitchFamily="18" charset="0"/>
                <a:cs typeface="Arial" pitchFamily="34" charset="0"/>
              </a:rPr>
              <a:t>SdF</a:t>
            </a:r>
            <a:endParaRPr lang="it-IT" sz="16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D83AF2ED-D6BE-0933-6378-3B29F05DEA84}"/>
              </a:ext>
            </a:extLst>
          </p:cNvPr>
          <p:cNvSpPr txBox="1"/>
          <p:nvPr/>
        </p:nvSpPr>
        <p:spPr>
          <a:xfrm>
            <a:off x="525594" y="980473"/>
            <a:ext cx="5755193" cy="213904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endParaRPr lang="it-IT" sz="1800" b="1"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N° di spostamenti: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Interna al comune:</a:t>
            </a:r>
            <a:r>
              <a:rPr lang="it-IT" b="1" dirty="0">
                <a:latin typeface="Arial" panose="020B0604020202020204" pitchFamily="34" charset="0"/>
                <a:ea typeface="Times New Roman" pitchFamily="18" charset="0"/>
                <a:cs typeface="Arial" panose="020B0604020202020204" pitchFamily="34" charset="0"/>
              </a:rPr>
              <a:t> 	89,029   </a:t>
            </a:r>
            <a:r>
              <a:rPr lang="it-IT" dirty="0">
                <a:latin typeface="Arial" panose="020B0604020202020204" pitchFamily="34" charset="0"/>
                <a:ea typeface="Times New Roman" pitchFamily="18" charset="0"/>
                <a:cs typeface="Arial" panose="020B0604020202020204" pitchFamily="34" charset="0"/>
              </a:rPr>
              <a:t>+ 5% su </a:t>
            </a:r>
            <a:r>
              <a:rPr lang="it-IT" dirty="0" err="1">
                <a:latin typeface="Arial" panose="020B0604020202020204" pitchFamily="34" charset="0"/>
                <a:ea typeface="Times New Roman" pitchFamily="18" charset="0"/>
                <a:cs typeface="Arial" panose="020B0604020202020204" pitchFamily="34" charset="0"/>
              </a:rPr>
              <a:t>SdF</a:t>
            </a:r>
            <a:endParaRPr lang="it-IT" dirty="0">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42,968</a:t>
            </a:r>
            <a:r>
              <a:rPr lang="it-IT" dirty="0">
                <a:latin typeface="Arial" panose="020B0604020202020204" pitchFamily="34" charset="0"/>
                <a:ea typeface="Times New Roman" pitchFamily="18" charset="0"/>
                <a:cs typeface="Arial" panose="020B0604020202020204" pitchFamily="34" charset="0"/>
              </a:rPr>
              <a:t>   + 5% su </a:t>
            </a:r>
            <a:r>
              <a:rPr lang="it-IT" dirty="0" err="1">
                <a:latin typeface="Arial" panose="020B0604020202020204" pitchFamily="34" charset="0"/>
                <a:ea typeface="Times New Roman" pitchFamily="18" charset="0"/>
                <a:cs typeface="Arial" panose="020B0604020202020204" pitchFamily="34" charset="0"/>
              </a:rPr>
              <a:t>SdF</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9" name="CasellaDiTesto 8">
            <a:extLst>
              <a:ext uri="{FF2B5EF4-FFF2-40B4-BE49-F238E27FC236}">
                <a16:creationId xmlns:a16="http://schemas.microsoft.com/office/drawing/2014/main" id="{BB24EF06-588E-AFE0-ABC8-BF5D92DD13F0}"/>
              </a:ext>
            </a:extLst>
          </p:cNvPr>
          <p:cNvSpPr txBox="1"/>
          <p:nvPr/>
        </p:nvSpPr>
        <p:spPr>
          <a:xfrm>
            <a:off x="623392" y="2849096"/>
            <a:ext cx="5184576" cy="1077218"/>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 di rete congestionata:</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Intero comune: 	</a:t>
            </a:r>
            <a:r>
              <a:rPr lang="it-IT" b="1" dirty="0">
                <a:latin typeface="Arial" panose="020B0604020202020204" pitchFamily="34" charset="0"/>
                <a:ea typeface="Times New Roman" pitchFamily="18" charset="0"/>
                <a:cs typeface="Arial" panose="020B0604020202020204" pitchFamily="34" charset="0"/>
              </a:rPr>
              <a:t>1,0%    </a:t>
            </a:r>
            <a:r>
              <a:rPr lang="it-IT" dirty="0">
                <a:latin typeface="Arial" panose="020B0604020202020204" pitchFamily="34" charset="0"/>
                <a:ea typeface="Times New Roman" pitchFamily="18" charset="0"/>
                <a:cs typeface="Arial" panose="020B0604020202020204" pitchFamily="34" charset="0"/>
              </a:rPr>
              <a:t>0,0% su </a:t>
            </a:r>
            <a:r>
              <a:rPr lang="it-IT" dirty="0" err="1">
                <a:latin typeface="Arial" panose="020B0604020202020204" pitchFamily="34" charset="0"/>
                <a:ea typeface="Times New Roman" pitchFamily="18" charset="0"/>
                <a:cs typeface="Arial" panose="020B0604020202020204" pitchFamily="34" charset="0"/>
              </a:rPr>
              <a:t>SdF</a:t>
            </a:r>
            <a:endParaRPr lang="it-IT" dirty="0">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6,7%    </a:t>
            </a:r>
            <a:r>
              <a:rPr lang="it-IT" dirty="0">
                <a:latin typeface="Arial" panose="020B0604020202020204" pitchFamily="34" charset="0"/>
                <a:ea typeface="Times New Roman" pitchFamily="18" charset="0"/>
                <a:cs typeface="Arial" panose="020B0604020202020204" pitchFamily="34" charset="0"/>
              </a:rPr>
              <a:t>1,0%</a:t>
            </a:r>
            <a:r>
              <a:rPr lang="it-IT" sz="1800" dirty="0">
                <a:latin typeface="Arial" panose="020B0604020202020204" pitchFamily="34" charset="0"/>
                <a:ea typeface="Times New Roman" pitchFamily="18" charset="0"/>
                <a:cs typeface="Arial" panose="020B0604020202020204" pitchFamily="34" charset="0"/>
              </a:rPr>
              <a:t> </a:t>
            </a:r>
            <a:r>
              <a:rPr lang="it-IT" dirty="0">
                <a:latin typeface="Arial" panose="020B0604020202020204" pitchFamily="34" charset="0"/>
                <a:ea typeface="Times New Roman" pitchFamily="18" charset="0"/>
                <a:cs typeface="Arial" panose="020B0604020202020204" pitchFamily="34" charset="0"/>
              </a:rPr>
              <a:t>su </a:t>
            </a:r>
            <a:r>
              <a:rPr lang="it-IT" dirty="0" err="1">
                <a:latin typeface="Arial" panose="020B0604020202020204" pitchFamily="34" charset="0"/>
                <a:ea typeface="Times New Roman" pitchFamily="18" charset="0"/>
                <a:cs typeface="Arial" panose="020B0604020202020204" pitchFamily="34" charset="0"/>
              </a:rPr>
              <a:t>SdF</a:t>
            </a:r>
            <a:endParaRPr lang="it-IT" sz="1800" dirty="0">
              <a:latin typeface="Arial" panose="020B0604020202020204" pitchFamily="34" charset="0"/>
              <a:ea typeface="Times New Roman" pitchFamily="18" charset="0"/>
              <a:cs typeface="Arial" panose="020B0604020202020204" pitchFamily="34" charset="0"/>
            </a:endParaRPr>
          </a:p>
        </p:txBody>
      </p:sp>
      <p:sp>
        <p:nvSpPr>
          <p:cNvPr id="10" name="CasellaDiTesto 9">
            <a:extLst>
              <a:ext uri="{FF2B5EF4-FFF2-40B4-BE49-F238E27FC236}">
                <a16:creationId xmlns:a16="http://schemas.microsoft.com/office/drawing/2014/main" id="{4353364C-BEBC-7FFD-D8AA-F9766F39D0D7}"/>
              </a:ext>
            </a:extLst>
          </p:cNvPr>
          <p:cNvSpPr txBox="1"/>
          <p:nvPr/>
        </p:nvSpPr>
        <p:spPr>
          <a:xfrm>
            <a:off x="6168008" y="1349805"/>
            <a:ext cx="6933636" cy="1077218"/>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Ripartizione modale</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graphicFrame>
        <p:nvGraphicFramePr>
          <p:cNvPr id="13" name="Tabella 12">
            <a:extLst>
              <a:ext uri="{FF2B5EF4-FFF2-40B4-BE49-F238E27FC236}">
                <a16:creationId xmlns:a16="http://schemas.microsoft.com/office/drawing/2014/main" id="{2DA58BB7-E8A4-B6BD-A67B-3F0E5DFAFFA1}"/>
              </a:ext>
            </a:extLst>
          </p:cNvPr>
          <p:cNvGraphicFramePr>
            <a:graphicFrameLocks noGrp="1"/>
          </p:cNvGraphicFramePr>
          <p:nvPr>
            <p:extLst>
              <p:ext uri="{D42A27DB-BD31-4B8C-83A1-F6EECF244321}">
                <p14:modId xmlns:p14="http://schemas.microsoft.com/office/powerpoint/2010/main" val="2240920261"/>
              </p:ext>
            </p:extLst>
          </p:nvPr>
        </p:nvGraphicFramePr>
        <p:xfrm>
          <a:off x="6280788" y="1851544"/>
          <a:ext cx="3096345" cy="1790772"/>
        </p:xfrm>
        <a:graphic>
          <a:graphicData uri="http://schemas.openxmlformats.org/drawingml/2006/table">
            <a:tbl>
              <a:tblPr>
                <a:tableStyleId>{5C22544A-7EE6-4342-B048-85BDC9FD1C3A}</a:tableStyleId>
              </a:tblPr>
              <a:tblGrid>
                <a:gridCol w="1399388">
                  <a:extLst>
                    <a:ext uri="{9D8B030D-6E8A-4147-A177-3AD203B41FA5}">
                      <a16:colId xmlns:a16="http://schemas.microsoft.com/office/drawing/2014/main" val="2760015635"/>
                    </a:ext>
                  </a:extLst>
                </a:gridCol>
                <a:gridCol w="648072">
                  <a:extLst>
                    <a:ext uri="{9D8B030D-6E8A-4147-A177-3AD203B41FA5}">
                      <a16:colId xmlns:a16="http://schemas.microsoft.com/office/drawing/2014/main" val="2927466894"/>
                    </a:ext>
                  </a:extLst>
                </a:gridCol>
                <a:gridCol w="1048885">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Intero comune</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SR</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diff su </a:t>
                      </a:r>
                      <a:r>
                        <a:rPr lang="it-IT" sz="1600" b="1" u="none" strike="noStrike" dirty="0" err="1">
                          <a:effectLst/>
                        </a:rPr>
                        <a:t>SdF</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67,8%</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-1,0%</a:t>
                      </a:r>
                    </a:p>
                  </a:txBody>
                  <a:tcPr marL="68580" marR="68580" marT="0" marB="0"/>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4,9%</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0,2%</a:t>
                      </a:r>
                    </a:p>
                  </a:txBody>
                  <a:tcPr marL="68580" marR="68580" marT="0" marB="0"/>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27,3%</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0,8%</a:t>
                      </a:r>
                    </a:p>
                  </a:txBody>
                  <a:tcPr marL="68580" marR="68580" marT="0" marB="0"/>
                </a:tc>
                <a:extLst>
                  <a:ext uri="{0D108BD9-81ED-4DB2-BD59-A6C34878D82A}">
                    <a16:rowId xmlns:a16="http://schemas.microsoft.com/office/drawing/2014/main" val="1919627278"/>
                  </a:ext>
                </a:extLst>
              </a:tr>
            </a:tbl>
          </a:graphicData>
        </a:graphic>
      </p:graphicFrame>
      <p:graphicFrame>
        <p:nvGraphicFramePr>
          <p:cNvPr id="14" name="Tabella 13">
            <a:extLst>
              <a:ext uri="{FF2B5EF4-FFF2-40B4-BE49-F238E27FC236}">
                <a16:creationId xmlns:a16="http://schemas.microsoft.com/office/drawing/2014/main" id="{10CF9DFE-04BD-0DD9-6354-65D8BC7525E2}"/>
              </a:ext>
            </a:extLst>
          </p:cNvPr>
          <p:cNvGraphicFramePr>
            <a:graphicFrameLocks noGrp="1"/>
          </p:cNvGraphicFramePr>
          <p:nvPr>
            <p:extLst>
              <p:ext uri="{D42A27DB-BD31-4B8C-83A1-F6EECF244321}">
                <p14:modId xmlns:p14="http://schemas.microsoft.com/office/powerpoint/2010/main" val="3620374632"/>
              </p:ext>
            </p:extLst>
          </p:nvPr>
        </p:nvGraphicFramePr>
        <p:xfrm>
          <a:off x="6246758" y="4056522"/>
          <a:ext cx="3130375" cy="1790772"/>
        </p:xfrm>
        <a:graphic>
          <a:graphicData uri="http://schemas.openxmlformats.org/drawingml/2006/table">
            <a:tbl>
              <a:tblPr>
                <a:tableStyleId>{5C22544A-7EE6-4342-B048-85BDC9FD1C3A}</a:tableStyleId>
              </a:tblPr>
              <a:tblGrid>
                <a:gridCol w="1433418">
                  <a:extLst>
                    <a:ext uri="{9D8B030D-6E8A-4147-A177-3AD203B41FA5}">
                      <a16:colId xmlns:a16="http://schemas.microsoft.com/office/drawing/2014/main" val="2760015635"/>
                    </a:ext>
                  </a:extLst>
                </a:gridCol>
                <a:gridCol w="648072">
                  <a:extLst>
                    <a:ext uri="{9D8B030D-6E8A-4147-A177-3AD203B41FA5}">
                      <a16:colId xmlns:a16="http://schemas.microsoft.com/office/drawing/2014/main" val="2927466894"/>
                    </a:ext>
                  </a:extLst>
                </a:gridCol>
                <a:gridCol w="1048885">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Area urbana</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SR</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diff su </a:t>
                      </a:r>
                      <a:r>
                        <a:rPr lang="it-IT" sz="1600" b="1" u="none" strike="noStrike" dirty="0" err="1">
                          <a:effectLst/>
                        </a:rPr>
                        <a:t>SdF</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49,4%</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-1,2%</a:t>
                      </a:r>
                    </a:p>
                  </a:txBody>
                  <a:tcPr marL="68580" marR="68580" marT="0" marB="0"/>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4,2%</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0,2%</a:t>
                      </a:r>
                    </a:p>
                  </a:txBody>
                  <a:tcPr marL="68580" marR="68580" marT="0" marB="0"/>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46,4%</a:t>
                      </a:r>
                    </a:p>
                  </a:txBody>
                  <a:tcPr marL="68580" marR="68580" marT="0" marB="0"/>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1,1%</a:t>
                      </a:r>
                    </a:p>
                  </a:txBody>
                  <a:tcPr marL="68580" marR="68580" marT="0" marB="0"/>
                </a:tc>
                <a:extLst>
                  <a:ext uri="{0D108BD9-81ED-4DB2-BD59-A6C34878D82A}">
                    <a16:rowId xmlns:a16="http://schemas.microsoft.com/office/drawing/2014/main" val="1919627278"/>
                  </a:ext>
                </a:extLst>
              </a:tr>
            </a:tbl>
          </a:graphicData>
        </a:graphic>
      </p:graphicFrame>
      <p:cxnSp>
        <p:nvCxnSpPr>
          <p:cNvPr id="3" name="Connettore diritto 2">
            <a:extLst>
              <a:ext uri="{FF2B5EF4-FFF2-40B4-BE49-F238E27FC236}">
                <a16:creationId xmlns:a16="http://schemas.microsoft.com/office/drawing/2014/main" id="{ECB66112-C561-FDB2-79AC-8C1C1385C828}"/>
              </a:ext>
            </a:extLst>
          </p:cNvPr>
          <p:cNvCxnSpPr/>
          <p:nvPr/>
        </p:nvCxnSpPr>
        <p:spPr>
          <a:xfrm>
            <a:off x="5879976" y="1445556"/>
            <a:ext cx="0" cy="436251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2D3BEBB2-4E48-C105-FD04-F3DC85EBE86D}"/>
              </a:ext>
            </a:extLst>
          </p:cNvPr>
          <p:cNvPicPr>
            <a:picLocks noChangeAspect="1"/>
          </p:cNvPicPr>
          <p:nvPr/>
        </p:nvPicPr>
        <p:blipFill rotWithShape="1">
          <a:blip r:embed="rId3"/>
          <a:srcRect l="54636" t="15116" b="8474"/>
          <a:stretch/>
        </p:blipFill>
        <p:spPr bwMode="auto">
          <a:xfrm>
            <a:off x="9912424" y="1654633"/>
            <a:ext cx="1933741" cy="2114377"/>
          </a:xfrm>
          <a:prstGeom prst="rect">
            <a:avLst/>
          </a:prstGeom>
          <a:ln>
            <a:noFill/>
          </a:ln>
          <a:extLst>
            <a:ext uri="{53640926-AAD7-44D8-BBD7-CCE9431645EC}">
              <a14:shadowObscured xmlns:a14="http://schemas.microsoft.com/office/drawing/2010/main"/>
            </a:ext>
          </a:extLst>
        </p:spPr>
      </p:pic>
      <p:pic>
        <p:nvPicPr>
          <p:cNvPr id="8" name="Immagine 7">
            <a:extLst>
              <a:ext uri="{FF2B5EF4-FFF2-40B4-BE49-F238E27FC236}">
                <a16:creationId xmlns:a16="http://schemas.microsoft.com/office/drawing/2014/main" id="{108DA48E-498E-69A0-6E19-6D98B1B3AB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36330" y="3769010"/>
            <a:ext cx="4227195" cy="217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396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a:t>
            </a:r>
          </a:p>
        </p:txBody>
      </p:sp>
      <p:sp>
        <p:nvSpPr>
          <p:cNvPr id="4" name="Rettangolo 3">
            <a:extLst>
              <a:ext uri="{FF2B5EF4-FFF2-40B4-BE49-F238E27FC236}">
                <a16:creationId xmlns:a16="http://schemas.microsoft.com/office/drawing/2014/main" id="{759BBFF0-28D4-44B1-CDEF-DAD3E51FC662}"/>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SR con </a:t>
            </a:r>
            <a:r>
              <a:rPr lang="it-IT" b="1" u="sng" dirty="0" err="1">
                <a:solidFill>
                  <a:srgbClr val="FF0000"/>
                </a:solidFill>
                <a:latin typeface="Arial" panose="020B0604020202020204" pitchFamily="34" charset="0"/>
                <a:ea typeface="Times New Roman" pitchFamily="18" charset="0"/>
                <a:cs typeface="Arial" pitchFamily="34" charset="0"/>
              </a:rPr>
              <a:t>SdF</a:t>
            </a:r>
            <a:endParaRPr lang="it-IT" sz="16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D83AF2ED-D6BE-0933-6378-3B29F05DEA84}"/>
              </a:ext>
            </a:extLst>
          </p:cNvPr>
          <p:cNvSpPr txBox="1"/>
          <p:nvPr/>
        </p:nvSpPr>
        <p:spPr>
          <a:xfrm>
            <a:off x="556500" y="1616193"/>
            <a:ext cx="6933636" cy="1431161"/>
          </a:xfrm>
          <a:prstGeom prst="rect">
            <a:avLst/>
          </a:prstGeom>
          <a:noFill/>
        </p:spPr>
        <p:txBody>
          <a:bodyPr wrap="square">
            <a:spAutoFit/>
          </a:bodyPr>
          <a:lstStyle/>
          <a:p>
            <a:pPr defTabSz="725668" eaLnBrk="0" hangingPunct="0">
              <a:spcBef>
                <a:spcPts val="300"/>
              </a:spcBef>
              <a:spcAft>
                <a:spcPts val="300"/>
              </a:spcAft>
              <a:defRPr/>
            </a:pPr>
            <a:endParaRPr lang="it-IT" dirty="0">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8" name="CasellaDiTesto 7">
            <a:extLst>
              <a:ext uri="{FF2B5EF4-FFF2-40B4-BE49-F238E27FC236}">
                <a16:creationId xmlns:a16="http://schemas.microsoft.com/office/drawing/2014/main" id="{8A78588D-AE74-6DB7-7350-A075DE0A4E6B}"/>
              </a:ext>
            </a:extLst>
          </p:cNvPr>
          <p:cNvSpPr txBox="1"/>
          <p:nvPr/>
        </p:nvSpPr>
        <p:spPr>
          <a:xfrm>
            <a:off x="525595" y="2019215"/>
            <a:ext cx="6094520" cy="369332"/>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Indicatori ambientali</a:t>
            </a:r>
          </a:p>
        </p:txBody>
      </p:sp>
      <p:graphicFrame>
        <p:nvGraphicFramePr>
          <p:cNvPr id="9" name="Tabella 8">
            <a:extLst>
              <a:ext uri="{FF2B5EF4-FFF2-40B4-BE49-F238E27FC236}">
                <a16:creationId xmlns:a16="http://schemas.microsoft.com/office/drawing/2014/main" id="{B3E7C6E8-AFFF-1613-1093-EFDC8519C921}"/>
              </a:ext>
            </a:extLst>
          </p:cNvPr>
          <p:cNvGraphicFramePr>
            <a:graphicFrameLocks noGrp="1"/>
          </p:cNvGraphicFramePr>
          <p:nvPr>
            <p:extLst>
              <p:ext uri="{D42A27DB-BD31-4B8C-83A1-F6EECF244321}">
                <p14:modId xmlns:p14="http://schemas.microsoft.com/office/powerpoint/2010/main" val="4196086308"/>
              </p:ext>
            </p:extLst>
          </p:nvPr>
        </p:nvGraphicFramePr>
        <p:xfrm>
          <a:off x="2999656" y="2102307"/>
          <a:ext cx="7416824" cy="2520000"/>
        </p:xfrm>
        <a:graphic>
          <a:graphicData uri="http://schemas.openxmlformats.org/drawingml/2006/table">
            <a:tbl>
              <a:tblPr>
                <a:tableStyleId>{5C22544A-7EE6-4342-B048-85BDC9FD1C3A}</a:tableStyleId>
              </a:tblPr>
              <a:tblGrid>
                <a:gridCol w="2995816">
                  <a:extLst>
                    <a:ext uri="{9D8B030D-6E8A-4147-A177-3AD203B41FA5}">
                      <a16:colId xmlns:a16="http://schemas.microsoft.com/office/drawing/2014/main" val="2417606894"/>
                    </a:ext>
                  </a:extLst>
                </a:gridCol>
                <a:gridCol w="2260768">
                  <a:extLst>
                    <a:ext uri="{9D8B030D-6E8A-4147-A177-3AD203B41FA5}">
                      <a16:colId xmlns:a16="http://schemas.microsoft.com/office/drawing/2014/main" val="2108067691"/>
                    </a:ext>
                  </a:extLst>
                </a:gridCol>
                <a:gridCol w="2160240">
                  <a:extLst>
                    <a:ext uri="{9D8B030D-6E8A-4147-A177-3AD203B41FA5}">
                      <a16:colId xmlns:a16="http://schemas.microsoft.com/office/drawing/2014/main" val="3571240439"/>
                    </a:ext>
                  </a:extLst>
                </a:gridCol>
              </a:tblGrid>
              <a:tr h="360000">
                <a:tc>
                  <a:txBody>
                    <a:bodyPr/>
                    <a:lstStyle/>
                    <a:p>
                      <a:pPr algn="ctr" fontAlgn="ctr"/>
                      <a:r>
                        <a:rPr lang="it-IT" sz="1800" b="1" u="none" strike="noStrike" dirty="0">
                          <a:effectLst/>
                        </a:rPr>
                        <a:t>Emissioni totali</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SR</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Differenza % su </a:t>
                      </a:r>
                      <a:r>
                        <a:rPr lang="it-IT" sz="1800" b="1" u="none" strike="noStrike" dirty="0" err="1">
                          <a:effectLst/>
                        </a:rPr>
                        <a:t>SdF</a:t>
                      </a:r>
                      <a:endParaRPr lang="it-IT"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2727109"/>
                  </a:ext>
                </a:extLst>
              </a:tr>
              <a:tr h="360000">
                <a:tc>
                  <a:txBody>
                    <a:bodyPr/>
                    <a:lstStyle/>
                    <a:p>
                      <a:pPr algn="ctr" fontAlgn="ctr"/>
                      <a:r>
                        <a:rPr lang="it-IT" sz="1800" u="none" strike="noStrike" dirty="0">
                          <a:effectLst/>
                        </a:rPr>
                        <a:t>CO2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244.834</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-0,7%</a:t>
                      </a:r>
                    </a:p>
                  </a:txBody>
                  <a:tcPr marL="68580" marR="68580" marT="0" marB="0"/>
                </a:tc>
                <a:extLst>
                  <a:ext uri="{0D108BD9-81ED-4DB2-BD59-A6C34878D82A}">
                    <a16:rowId xmlns:a16="http://schemas.microsoft.com/office/drawing/2014/main" val="2539373787"/>
                  </a:ext>
                </a:extLst>
              </a:tr>
              <a:tr h="360000">
                <a:tc>
                  <a:txBody>
                    <a:bodyPr/>
                    <a:lstStyle/>
                    <a:p>
                      <a:pPr algn="ctr" fontAlgn="ctr"/>
                      <a:r>
                        <a:rPr lang="it-IT" sz="1800" u="none" strike="noStrike" dirty="0">
                          <a:effectLst/>
                        </a:rPr>
                        <a:t>CO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237</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-63,1%</a:t>
                      </a:r>
                    </a:p>
                  </a:txBody>
                  <a:tcPr marL="68580" marR="68580" marT="0" marB="0"/>
                </a:tc>
                <a:extLst>
                  <a:ext uri="{0D108BD9-81ED-4DB2-BD59-A6C34878D82A}">
                    <a16:rowId xmlns:a16="http://schemas.microsoft.com/office/drawing/2014/main" val="2079558285"/>
                  </a:ext>
                </a:extLst>
              </a:tr>
              <a:tr h="360000">
                <a:tc>
                  <a:txBody>
                    <a:bodyPr/>
                    <a:lstStyle/>
                    <a:p>
                      <a:pPr algn="ctr" fontAlgn="ctr"/>
                      <a:r>
                        <a:rPr lang="it-IT" sz="1800" u="none" strike="noStrike" dirty="0">
                          <a:effectLst/>
                        </a:rPr>
                        <a:t>Nox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270</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-64,3%</a:t>
                      </a:r>
                    </a:p>
                  </a:txBody>
                  <a:tcPr marL="68580" marR="68580" marT="0" marB="0"/>
                </a:tc>
                <a:extLst>
                  <a:ext uri="{0D108BD9-81ED-4DB2-BD59-A6C34878D82A}">
                    <a16:rowId xmlns:a16="http://schemas.microsoft.com/office/drawing/2014/main" val="959490860"/>
                  </a:ext>
                </a:extLst>
              </a:tr>
              <a:tr h="360000">
                <a:tc>
                  <a:txBody>
                    <a:bodyPr/>
                    <a:lstStyle/>
                    <a:p>
                      <a:pPr algn="ctr" fontAlgn="ctr"/>
                      <a:r>
                        <a:rPr lang="it-IT" sz="1800" u="none" strike="noStrike" dirty="0">
                          <a:effectLst/>
                        </a:rPr>
                        <a:t>PM10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29</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-27,8%</a:t>
                      </a:r>
                    </a:p>
                  </a:txBody>
                  <a:tcPr marL="68580" marR="68580" marT="0" marB="0"/>
                </a:tc>
                <a:extLst>
                  <a:ext uri="{0D108BD9-81ED-4DB2-BD59-A6C34878D82A}">
                    <a16:rowId xmlns:a16="http://schemas.microsoft.com/office/drawing/2014/main" val="576869255"/>
                  </a:ext>
                </a:extLst>
              </a:tr>
              <a:tr h="360000">
                <a:tc>
                  <a:txBody>
                    <a:bodyPr/>
                    <a:lstStyle/>
                    <a:p>
                      <a:pPr algn="ctr" fontAlgn="ctr"/>
                      <a:r>
                        <a:rPr lang="it-IT" sz="1800" u="none" strike="noStrike" dirty="0">
                          <a:effectLst/>
                        </a:rPr>
                        <a:t>PM2.5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17</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-40,7%</a:t>
                      </a:r>
                    </a:p>
                  </a:txBody>
                  <a:tcPr marL="68580" marR="68580" marT="0" marB="0"/>
                </a:tc>
                <a:extLst>
                  <a:ext uri="{0D108BD9-81ED-4DB2-BD59-A6C34878D82A}">
                    <a16:rowId xmlns:a16="http://schemas.microsoft.com/office/drawing/2014/main" val="1275721487"/>
                  </a:ext>
                </a:extLst>
              </a:tr>
              <a:tr h="360000">
                <a:tc>
                  <a:txBody>
                    <a:bodyPr/>
                    <a:lstStyle/>
                    <a:p>
                      <a:pPr algn="ctr" fontAlgn="ctr"/>
                      <a:r>
                        <a:rPr lang="it-IT" sz="1800" u="none" strike="noStrike" dirty="0">
                          <a:effectLst/>
                        </a:rPr>
                        <a:t>VOC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26</a:t>
                      </a:r>
                    </a:p>
                  </a:txBody>
                  <a:tcPr marL="68580" marR="68580" marT="0" marB="0"/>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-81,4%</a:t>
                      </a:r>
                    </a:p>
                  </a:txBody>
                  <a:tcPr marL="68580" marR="68580" marT="0" marB="0"/>
                </a:tc>
                <a:extLst>
                  <a:ext uri="{0D108BD9-81ED-4DB2-BD59-A6C34878D82A}">
                    <a16:rowId xmlns:a16="http://schemas.microsoft.com/office/drawing/2014/main" val="2122007050"/>
                  </a:ext>
                </a:extLst>
              </a:tr>
            </a:tbl>
          </a:graphicData>
        </a:graphic>
      </p:graphicFrame>
      <p:sp>
        <p:nvSpPr>
          <p:cNvPr id="12" name="CasellaDiTesto 11">
            <a:extLst>
              <a:ext uri="{FF2B5EF4-FFF2-40B4-BE49-F238E27FC236}">
                <a16:creationId xmlns:a16="http://schemas.microsoft.com/office/drawing/2014/main" id="{705747AB-3B90-0977-0E07-C8D29A838F62}"/>
              </a:ext>
            </a:extLst>
          </p:cNvPr>
          <p:cNvSpPr txBox="1"/>
          <p:nvPr/>
        </p:nvSpPr>
        <p:spPr>
          <a:xfrm>
            <a:off x="525595" y="1463719"/>
            <a:ext cx="6933636" cy="723275"/>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Composizione della flotta di veicoli elettrici al 2032: </a:t>
            </a:r>
            <a:r>
              <a:rPr lang="it-IT" sz="1800" b="1" dirty="0">
                <a:latin typeface="Arial" panose="020B0604020202020204" pitchFamily="34" charset="0"/>
                <a:ea typeface="Times New Roman" pitchFamily="18" charset="0"/>
                <a:cs typeface="Arial" panose="020B0604020202020204" pitchFamily="34" charset="0"/>
              </a:rPr>
              <a:t>15%</a:t>
            </a: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11" name="CasellaDiTesto 10">
            <a:extLst>
              <a:ext uri="{FF2B5EF4-FFF2-40B4-BE49-F238E27FC236}">
                <a16:creationId xmlns:a16="http://schemas.microsoft.com/office/drawing/2014/main" id="{EDD1C36A-5764-5EE6-F127-4B7120FBC483}"/>
              </a:ext>
            </a:extLst>
          </p:cNvPr>
          <p:cNvSpPr txBox="1"/>
          <p:nvPr/>
        </p:nvSpPr>
        <p:spPr>
          <a:xfrm>
            <a:off x="2999656" y="4705399"/>
            <a:ext cx="6094324"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Stima emissioni fascia di punta del mattino (ore 7-9)</a:t>
            </a:r>
            <a:endParaRPr lang="en-US" sz="1400" dirty="0"/>
          </a:p>
        </p:txBody>
      </p:sp>
    </p:spTree>
    <p:extLst>
      <p:ext uri="{BB962C8B-B14F-4D97-AF65-F5344CB8AC3E}">
        <p14:creationId xmlns:p14="http://schemas.microsoft.com/office/powerpoint/2010/main" val="12470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a:t>
            </a:r>
          </a:p>
        </p:txBody>
      </p:sp>
      <p:sp>
        <p:nvSpPr>
          <p:cNvPr id="4" name="Rettangolo 3">
            <a:extLst>
              <a:ext uri="{FF2B5EF4-FFF2-40B4-BE49-F238E27FC236}">
                <a16:creationId xmlns:a16="http://schemas.microsoft.com/office/drawing/2014/main" id="{759BBFF0-28D4-44B1-CDEF-DAD3E51FC662}"/>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Flussogramma veicoli privati motorizzati – auto</a:t>
            </a:r>
            <a:endParaRPr lang="it-IT" sz="1600" dirty="0">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13A94E5B-9841-1447-C8A0-E091DE51BE38}"/>
              </a:ext>
            </a:extLst>
          </p:cNvPr>
          <p:cNvPicPr>
            <a:picLocks/>
          </p:cNvPicPr>
          <p:nvPr/>
        </p:nvPicPr>
        <p:blipFill>
          <a:blip r:embed="rId3"/>
          <a:stretch>
            <a:fillRect/>
          </a:stretch>
        </p:blipFill>
        <p:spPr>
          <a:xfrm>
            <a:off x="1991544" y="1269527"/>
            <a:ext cx="9071610" cy="5399405"/>
          </a:xfrm>
          <a:prstGeom prst="rect">
            <a:avLst/>
          </a:prstGeom>
        </p:spPr>
      </p:pic>
    </p:spTree>
    <p:extLst>
      <p:ext uri="{BB962C8B-B14F-4D97-AF65-F5344CB8AC3E}">
        <p14:creationId xmlns:p14="http://schemas.microsoft.com/office/powerpoint/2010/main" val="311930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a:t>
            </a:r>
          </a:p>
        </p:txBody>
      </p:sp>
      <p:sp>
        <p:nvSpPr>
          <p:cNvPr id="4" name="Rettangolo 3">
            <a:extLst>
              <a:ext uri="{FF2B5EF4-FFF2-40B4-BE49-F238E27FC236}">
                <a16:creationId xmlns:a16="http://schemas.microsoft.com/office/drawing/2014/main" id="{759BBFF0-28D4-44B1-CDEF-DAD3E51FC662}"/>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Flussogramma dei veicoli commerciali – leggeri (LGV) e pesanti (HGV)</a:t>
            </a:r>
            <a:endParaRPr lang="it-IT" sz="1600" dirty="0">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03E33323-6258-CB7C-05FB-A2CC26610DA2}"/>
              </a:ext>
            </a:extLst>
          </p:cNvPr>
          <p:cNvPicPr>
            <a:picLocks/>
          </p:cNvPicPr>
          <p:nvPr/>
        </p:nvPicPr>
        <p:blipFill>
          <a:blip r:embed="rId3"/>
          <a:stretch>
            <a:fillRect/>
          </a:stretch>
        </p:blipFill>
        <p:spPr>
          <a:xfrm>
            <a:off x="2142199" y="1341963"/>
            <a:ext cx="9071610" cy="5399405"/>
          </a:xfrm>
          <a:prstGeom prst="rect">
            <a:avLst/>
          </a:prstGeom>
        </p:spPr>
      </p:pic>
    </p:spTree>
    <p:extLst>
      <p:ext uri="{BB962C8B-B14F-4D97-AF65-F5344CB8AC3E}">
        <p14:creationId xmlns:p14="http://schemas.microsoft.com/office/powerpoint/2010/main" val="194727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58889A4-E0F8-9A92-A77E-409958B6C6DE}"/>
              </a:ext>
            </a:extLst>
          </p:cNvPr>
          <p:cNvSpPr/>
          <p:nvPr/>
        </p:nvSpPr>
        <p:spPr>
          <a:xfrm>
            <a:off x="525596" y="764704"/>
            <a:ext cx="4346268" cy="692497"/>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Test nuove infrastrutture viarie </a:t>
            </a:r>
          </a:p>
          <a:p>
            <a:pPr defTabSz="725668">
              <a:spcBef>
                <a:spcPts val="300"/>
              </a:spcBef>
              <a:spcAft>
                <a:spcPts val="300"/>
              </a:spcAft>
              <a:defRPr/>
            </a:pPr>
            <a:r>
              <a:rPr lang="it-IT" sz="1600" b="1" dirty="0">
                <a:solidFill>
                  <a:srgbClr val="FF0000"/>
                </a:solidFill>
                <a:latin typeface="Arial" panose="020B0604020202020204" pitchFamily="34" charset="0"/>
                <a:ea typeface="Times New Roman" pitchFamily="18" charset="0"/>
                <a:cs typeface="Arial" pitchFamily="34" charset="0"/>
              </a:rPr>
              <a:t>Bypass canale Candiano</a:t>
            </a:r>
            <a:endParaRPr lang="it-IT" sz="16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B6B9459A-5E31-E0B6-5C04-1DF4A0729775}"/>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 con test</a:t>
            </a:r>
          </a:p>
        </p:txBody>
      </p:sp>
      <p:sp>
        <p:nvSpPr>
          <p:cNvPr id="7" name="Rettangolo 6">
            <a:extLst>
              <a:ext uri="{FF2B5EF4-FFF2-40B4-BE49-F238E27FC236}">
                <a16:creationId xmlns:a16="http://schemas.microsoft.com/office/drawing/2014/main" id="{7A2578C6-BA71-76C4-DE3D-626F9199135E}"/>
              </a:ext>
            </a:extLst>
          </p:cNvPr>
          <p:cNvSpPr/>
          <p:nvPr/>
        </p:nvSpPr>
        <p:spPr>
          <a:xfrm>
            <a:off x="3143672" y="1670155"/>
            <a:ext cx="1637609" cy="338554"/>
          </a:xfrm>
          <a:prstGeom prst="rect">
            <a:avLst/>
          </a:prstGeom>
        </p:spPr>
        <p:txBody>
          <a:bodyPr wrap="square">
            <a:spAutoFit/>
          </a:bodyPr>
          <a:lstStyle/>
          <a:p>
            <a:pPr algn="r" defTabSz="725668">
              <a:spcBef>
                <a:spcPts val="300"/>
              </a:spcBef>
              <a:spcAft>
                <a:spcPts val="300"/>
              </a:spcAft>
              <a:defRPr/>
            </a:pPr>
            <a:r>
              <a:rPr lang="it-IT" sz="1600" b="1" dirty="0">
                <a:latin typeface="Arial" panose="020B0604020202020204" pitchFamily="34" charset="0"/>
                <a:ea typeface="Times New Roman" pitchFamily="18" charset="0"/>
                <a:cs typeface="Arial" pitchFamily="34" charset="0"/>
              </a:rPr>
              <a:t>Autovetture</a:t>
            </a:r>
            <a:endParaRPr lang="it-IT" sz="1600" dirty="0">
              <a:latin typeface="Arial" panose="020B0604020202020204" pitchFamily="34" charset="0"/>
              <a:cs typeface="Arial" panose="020B0604020202020204" pitchFamily="34" charset="0"/>
            </a:endParaRPr>
          </a:p>
        </p:txBody>
      </p:sp>
      <p:sp>
        <p:nvSpPr>
          <p:cNvPr id="11" name="Rettangolo 10">
            <a:extLst>
              <a:ext uri="{FF2B5EF4-FFF2-40B4-BE49-F238E27FC236}">
                <a16:creationId xmlns:a16="http://schemas.microsoft.com/office/drawing/2014/main" id="{33D3CD58-A8D1-193E-3451-F2054B17D352}"/>
              </a:ext>
            </a:extLst>
          </p:cNvPr>
          <p:cNvSpPr/>
          <p:nvPr/>
        </p:nvSpPr>
        <p:spPr>
          <a:xfrm>
            <a:off x="7523892" y="1670155"/>
            <a:ext cx="2009918" cy="338554"/>
          </a:xfrm>
          <a:prstGeom prst="rect">
            <a:avLst/>
          </a:prstGeom>
        </p:spPr>
        <p:txBody>
          <a:bodyPr wrap="square">
            <a:spAutoFit/>
          </a:bodyPr>
          <a:lstStyle/>
          <a:p>
            <a:pPr algn="r" defTabSz="725668">
              <a:spcBef>
                <a:spcPts val="300"/>
              </a:spcBef>
              <a:spcAft>
                <a:spcPts val="300"/>
              </a:spcAft>
              <a:defRPr/>
            </a:pPr>
            <a:r>
              <a:rPr lang="it-IT" sz="1600" b="1" dirty="0">
                <a:latin typeface="Arial" panose="020B0604020202020204" pitchFamily="34" charset="0"/>
                <a:ea typeface="Times New Roman" pitchFamily="18" charset="0"/>
                <a:cs typeface="Arial" pitchFamily="34" charset="0"/>
              </a:rPr>
              <a:t>Veicoli pesanti</a:t>
            </a:r>
            <a:endParaRPr lang="it-IT" sz="16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469E353-C2A6-9624-CB86-9BCF4C649C9B}"/>
              </a:ext>
            </a:extLst>
          </p:cNvPr>
          <p:cNvSpPr txBox="1"/>
          <p:nvPr/>
        </p:nvSpPr>
        <p:spPr>
          <a:xfrm>
            <a:off x="4095533" y="6093296"/>
            <a:ext cx="4000934"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Simulazioni fascia di punta del mattino (ore 7-9)</a:t>
            </a:r>
            <a:endParaRPr lang="en-US" sz="1400" dirty="0"/>
          </a:p>
        </p:txBody>
      </p:sp>
      <p:pic>
        <p:nvPicPr>
          <p:cNvPr id="4" name="Immagine 3">
            <a:extLst>
              <a:ext uri="{FF2B5EF4-FFF2-40B4-BE49-F238E27FC236}">
                <a16:creationId xmlns:a16="http://schemas.microsoft.com/office/drawing/2014/main" id="{E9E355CC-9155-4E06-5B15-55D37934DDCD}"/>
              </a:ext>
            </a:extLst>
          </p:cNvPr>
          <p:cNvPicPr>
            <a:picLocks/>
          </p:cNvPicPr>
          <p:nvPr/>
        </p:nvPicPr>
        <p:blipFill rotWithShape="1">
          <a:blip r:embed="rId3"/>
          <a:srcRect l="20630" t="8657" r="1018" b="1041"/>
          <a:stretch/>
        </p:blipFill>
        <p:spPr>
          <a:xfrm>
            <a:off x="450580" y="2008709"/>
            <a:ext cx="5586380" cy="3832085"/>
          </a:xfrm>
          <a:prstGeom prst="rect">
            <a:avLst/>
          </a:prstGeom>
        </p:spPr>
      </p:pic>
      <p:pic>
        <p:nvPicPr>
          <p:cNvPr id="12" name="Immagine 11">
            <a:extLst>
              <a:ext uri="{FF2B5EF4-FFF2-40B4-BE49-F238E27FC236}">
                <a16:creationId xmlns:a16="http://schemas.microsoft.com/office/drawing/2014/main" id="{C06E9F07-B743-B1AB-5711-22C0CC02A876}"/>
              </a:ext>
            </a:extLst>
          </p:cNvPr>
          <p:cNvPicPr>
            <a:picLocks/>
          </p:cNvPicPr>
          <p:nvPr/>
        </p:nvPicPr>
        <p:blipFill rotWithShape="1">
          <a:blip r:embed="rId4"/>
          <a:srcRect l="20630" t="7324" r="861" b="1136"/>
          <a:stretch/>
        </p:blipFill>
        <p:spPr>
          <a:xfrm>
            <a:off x="6312024" y="2008709"/>
            <a:ext cx="5645420" cy="3917933"/>
          </a:xfrm>
          <a:prstGeom prst="rect">
            <a:avLst/>
          </a:prstGeom>
        </p:spPr>
      </p:pic>
    </p:spTree>
    <p:extLst>
      <p:ext uri="{BB962C8B-B14F-4D97-AF65-F5344CB8AC3E}">
        <p14:creationId xmlns:p14="http://schemas.microsoft.com/office/powerpoint/2010/main" val="173524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B6B9459A-5E31-E0B6-5C04-1DF4A0729775}"/>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 con test</a:t>
            </a:r>
          </a:p>
        </p:txBody>
      </p:sp>
      <p:sp>
        <p:nvSpPr>
          <p:cNvPr id="7" name="Rettangolo 6">
            <a:extLst>
              <a:ext uri="{FF2B5EF4-FFF2-40B4-BE49-F238E27FC236}">
                <a16:creationId xmlns:a16="http://schemas.microsoft.com/office/drawing/2014/main" id="{9117A8ED-F85A-BCB9-CE8E-09F727A004F2}"/>
              </a:ext>
            </a:extLst>
          </p:cNvPr>
          <p:cNvSpPr/>
          <p:nvPr/>
        </p:nvSpPr>
        <p:spPr>
          <a:xfrm>
            <a:off x="525596" y="764704"/>
            <a:ext cx="5210364" cy="692497"/>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Test nuove infrastrutture viarie </a:t>
            </a:r>
          </a:p>
          <a:p>
            <a:pPr defTabSz="725668">
              <a:spcBef>
                <a:spcPts val="300"/>
              </a:spcBef>
              <a:spcAft>
                <a:spcPts val="300"/>
              </a:spcAft>
              <a:defRPr/>
            </a:pPr>
            <a:r>
              <a:rPr lang="it-IT" sz="1600" b="1" dirty="0">
                <a:solidFill>
                  <a:srgbClr val="FF0000"/>
                </a:solidFill>
                <a:latin typeface="Arial" panose="020B0604020202020204" pitchFamily="34" charset="0"/>
                <a:ea typeface="Times New Roman" pitchFamily="18" charset="0"/>
                <a:cs typeface="Arial" pitchFamily="34" charset="0"/>
              </a:rPr>
              <a:t>Nuova Viabilità da Rotonda Spagna a via </a:t>
            </a:r>
            <a:r>
              <a:rPr lang="it-IT" sz="1600" b="1" dirty="0" err="1">
                <a:solidFill>
                  <a:srgbClr val="FF0000"/>
                </a:solidFill>
                <a:latin typeface="Arial" panose="020B0604020202020204" pitchFamily="34" charset="0"/>
                <a:ea typeface="Times New Roman" pitchFamily="18" charset="0"/>
                <a:cs typeface="Arial" pitchFamily="34" charset="0"/>
              </a:rPr>
              <a:t>Fuschini</a:t>
            </a:r>
            <a:endParaRPr lang="it-IT" sz="1600" dirty="0">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E90E66D2-2C61-E15E-6840-25113DADBA2A}"/>
              </a:ext>
            </a:extLst>
          </p:cNvPr>
          <p:cNvSpPr/>
          <p:nvPr/>
        </p:nvSpPr>
        <p:spPr>
          <a:xfrm>
            <a:off x="6391220" y="764704"/>
            <a:ext cx="5443813" cy="661720"/>
          </a:xfrm>
          <a:prstGeom prst="rect">
            <a:avLst/>
          </a:prstGeom>
        </p:spPr>
        <p:txBody>
          <a:bodyPr wrap="square">
            <a:spAutoFit/>
          </a:bodyPr>
          <a:lstStyle/>
          <a:p>
            <a:pPr defTabSz="725668">
              <a:spcBef>
                <a:spcPts val="300"/>
              </a:spcBef>
              <a:spcAft>
                <a:spcPts val="300"/>
              </a:spcAft>
              <a:defRPr/>
            </a:pPr>
            <a:endParaRPr lang="it-IT" sz="1600" b="1" dirty="0">
              <a:solidFill>
                <a:srgbClr val="FF0000"/>
              </a:solidFill>
              <a:latin typeface="Arial" panose="020B0604020202020204" pitchFamily="34" charset="0"/>
              <a:ea typeface="Times New Roman" pitchFamily="18" charset="0"/>
              <a:cs typeface="Arial" pitchFamily="34" charset="0"/>
            </a:endParaRPr>
          </a:p>
          <a:p>
            <a:pPr defTabSz="725668">
              <a:spcBef>
                <a:spcPts val="300"/>
              </a:spcBef>
              <a:spcAft>
                <a:spcPts val="300"/>
              </a:spcAft>
              <a:defRPr/>
            </a:pPr>
            <a:r>
              <a:rPr lang="it-IT" sz="1600" b="1" dirty="0">
                <a:solidFill>
                  <a:srgbClr val="FF0000"/>
                </a:solidFill>
                <a:latin typeface="Arial" panose="020B0604020202020204" pitchFamily="34" charset="0"/>
                <a:ea typeface="Times New Roman" pitchFamily="18" charset="0"/>
                <a:cs typeface="Arial" pitchFamily="34" charset="0"/>
              </a:rPr>
              <a:t>Nuova viabilità da Rotonda Scozia a via dei Granatieri</a:t>
            </a:r>
            <a:endParaRPr lang="it-IT" sz="16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72E8DD75-4E69-6F98-8EF4-7671088C3E14}"/>
              </a:ext>
            </a:extLst>
          </p:cNvPr>
          <p:cNvSpPr txBox="1"/>
          <p:nvPr/>
        </p:nvSpPr>
        <p:spPr>
          <a:xfrm>
            <a:off x="485848" y="6210142"/>
            <a:ext cx="11010752"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Simulazioni fascia di punta del mattino (ore 7-9) - Su queste infrastrutture è stato imposto il divieto di circolazione dei veicoli pesanti</a:t>
            </a:r>
            <a:endParaRPr lang="en-US" sz="1400" dirty="0"/>
          </a:p>
        </p:txBody>
      </p:sp>
      <p:pic>
        <p:nvPicPr>
          <p:cNvPr id="3" name="Immagine 2">
            <a:extLst>
              <a:ext uri="{FF2B5EF4-FFF2-40B4-BE49-F238E27FC236}">
                <a16:creationId xmlns:a16="http://schemas.microsoft.com/office/drawing/2014/main" id="{A8433495-7C35-4B3C-E371-A7F117C51394}"/>
              </a:ext>
            </a:extLst>
          </p:cNvPr>
          <p:cNvPicPr>
            <a:picLocks noChangeAspect="1"/>
          </p:cNvPicPr>
          <p:nvPr/>
        </p:nvPicPr>
        <p:blipFill rotWithShape="1">
          <a:blip r:embed="rId3"/>
          <a:srcRect l="19837" t="7324" r="651" b="1312"/>
          <a:stretch/>
        </p:blipFill>
        <p:spPr>
          <a:xfrm>
            <a:off x="6391220" y="1674806"/>
            <a:ext cx="5587200" cy="3821200"/>
          </a:xfrm>
          <a:prstGeom prst="rect">
            <a:avLst/>
          </a:prstGeom>
        </p:spPr>
      </p:pic>
      <p:pic>
        <p:nvPicPr>
          <p:cNvPr id="5" name="Immagine 4">
            <a:extLst>
              <a:ext uri="{FF2B5EF4-FFF2-40B4-BE49-F238E27FC236}">
                <a16:creationId xmlns:a16="http://schemas.microsoft.com/office/drawing/2014/main" id="{F2A64CEB-FA61-27E6-334B-EE5833EA3FBF}"/>
              </a:ext>
            </a:extLst>
          </p:cNvPr>
          <p:cNvPicPr>
            <a:picLocks noChangeAspect="1"/>
          </p:cNvPicPr>
          <p:nvPr/>
        </p:nvPicPr>
        <p:blipFill rotWithShape="1">
          <a:blip r:embed="rId4"/>
          <a:srcRect l="20630" t="7324" r="973" b="1183"/>
          <a:stretch/>
        </p:blipFill>
        <p:spPr>
          <a:xfrm>
            <a:off x="623392" y="1674806"/>
            <a:ext cx="5587200" cy="3881054"/>
          </a:xfrm>
          <a:prstGeom prst="rect">
            <a:avLst/>
          </a:prstGeom>
        </p:spPr>
      </p:pic>
    </p:spTree>
    <p:extLst>
      <p:ext uri="{BB962C8B-B14F-4D97-AF65-F5344CB8AC3E}">
        <p14:creationId xmlns:p14="http://schemas.microsoft.com/office/powerpoint/2010/main" val="107949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Il percorso di approvazione</a:t>
            </a:r>
          </a:p>
        </p:txBody>
      </p:sp>
      <p:sp>
        <p:nvSpPr>
          <p:cNvPr id="9" name="CasellaDiTesto 8">
            <a:extLst>
              <a:ext uri="{FF2B5EF4-FFF2-40B4-BE49-F238E27FC236}">
                <a16:creationId xmlns:a16="http://schemas.microsoft.com/office/drawing/2014/main" id="{B598EAE1-06D0-07A3-9501-BA6FD5102ECB}"/>
              </a:ext>
            </a:extLst>
          </p:cNvPr>
          <p:cNvSpPr txBox="1"/>
          <p:nvPr/>
        </p:nvSpPr>
        <p:spPr>
          <a:xfrm>
            <a:off x="714386" y="1412776"/>
            <a:ext cx="10998238" cy="1785104"/>
          </a:xfrm>
          <a:prstGeom prst="rect">
            <a:avLst/>
          </a:prstGeom>
          <a:noFill/>
        </p:spPr>
        <p:txBody>
          <a:bodyPr wrap="square">
            <a:spAutoFit/>
          </a:bodyPr>
          <a:lstStyle/>
          <a:p>
            <a:pPr marL="342900" indent="-342900" defTabSz="725668" eaLnBrk="0" hangingPunct="0">
              <a:spcBef>
                <a:spcPts val="300"/>
              </a:spcBef>
              <a:spcAft>
                <a:spcPts val="300"/>
              </a:spcAft>
              <a:buAutoNum type="arabicPeriod"/>
              <a:defRPr/>
            </a:pPr>
            <a:r>
              <a:rPr lang="it-IT" dirty="0">
                <a:latin typeface="Arial" panose="020B0604020202020204" pitchFamily="34" charset="0"/>
                <a:ea typeface="Times New Roman" pitchFamily="18" charset="0"/>
                <a:cs typeface="Arial" panose="020B0604020202020204" pitchFamily="34" charset="0"/>
              </a:rPr>
              <a:t>Adozione con deliberazione di GC n. 617 del 19/12/2023</a:t>
            </a:r>
          </a:p>
          <a:p>
            <a:pPr marL="342900" indent="-342900" defTabSz="725668" eaLnBrk="0" hangingPunct="0">
              <a:spcBef>
                <a:spcPts val="300"/>
              </a:spcBef>
              <a:spcAft>
                <a:spcPts val="300"/>
              </a:spcAft>
              <a:buAutoNum type="arabicPeriod"/>
              <a:defRPr/>
            </a:pPr>
            <a:r>
              <a:rPr lang="it-IT" dirty="0">
                <a:latin typeface="Arial" panose="020B0604020202020204" pitchFamily="34" charset="0"/>
                <a:ea typeface="Times New Roman" pitchFamily="18" charset="0"/>
                <a:cs typeface="Arial" panose="020B0604020202020204" pitchFamily="34" charset="0"/>
              </a:rPr>
              <a:t>Pubblicazione sul BURERT del 17/01/2024</a:t>
            </a:r>
          </a:p>
          <a:p>
            <a:pPr marL="342900" indent="-342900" defTabSz="725668" eaLnBrk="0" hangingPunct="0">
              <a:spcBef>
                <a:spcPts val="300"/>
              </a:spcBef>
              <a:spcAft>
                <a:spcPts val="300"/>
              </a:spcAft>
              <a:buAutoNum type="arabicPeriod"/>
              <a:defRPr/>
            </a:pPr>
            <a:r>
              <a:rPr lang="it-IT" sz="1800" dirty="0">
                <a:latin typeface="Arial" panose="020B0604020202020204" pitchFamily="34" charset="0"/>
                <a:ea typeface="Times New Roman" pitchFamily="18" charset="0"/>
                <a:cs typeface="Arial" panose="020B0604020202020204" pitchFamily="34" charset="0"/>
              </a:rPr>
              <a:t>Osservazioni dal 17/01/2024 al 02/03/2024</a:t>
            </a:r>
          </a:p>
          <a:p>
            <a:pPr marL="342900" indent="-342900" defTabSz="725668" eaLnBrk="0" hangingPunct="0">
              <a:spcBef>
                <a:spcPts val="300"/>
              </a:spcBef>
              <a:spcAft>
                <a:spcPts val="300"/>
              </a:spcAft>
              <a:buAutoNum type="arabicPeriod"/>
              <a:defRPr/>
            </a:pPr>
            <a:r>
              <a:rPr lang="it-IT" sz="1800" dirty="0">
                <a:latin typeface="Arial" panose="020B0604020202020204" pitchFamily="34" charset="0"/>
                <a:ea typeface="Times New Roman" pitchFamily="18" charset="0"/>
                <a:cs typeface="Arial" panose="020B0604020202020204" pitchFamily="34" charset="0"/>
              </a:rPr>
              <a:t>Controdeduzioni</a:t>
            </a:r>
          </a:p>
          <a:p>
            <a:pPr marL="342900" indent="-342900" defTabSz="725668" eaLnBrk="0" hangingPunct="0">
              <a:spcBef>
                <a:spcPts val="300"/>
              </a:spcBef>
              <a:spcAft>
                <a:spcPts val="300"/>
              </a:spcAft>
              <a:buAutoNum type="arabicPeriod"/>
              <a:defRPr/>
            </a:pPr>
            <a:r>
              <a:rPr lang="it-IT" dirty="0">
                <a:latin typeface="Arial" panose="020B0604020202020204" pitchFamily="34" charset="0"/>
                <a:ea typeface="Times New Roman" pitchFamily="18" charset="0"/>
                <a:cs typeface="Arial" panose="020B0604020202020204" pitchFamily="34" charset="0"/>
              </a:rPr>
              <a:t>Approvazione con deliberazione di Consiglio Comunale</a:t>
            </a:r>
          </a:p>
        </p:txBody>
      </p:sp>
    </p:spTree>
    <p:extLst>
      <p:ext uri="{BB962C8B-B14F-4D97-AF65-F5344CB8AC3E}">
        <p14:creationId xmlns:p14="http://schemas.microsoft.com/office/powerpoint/2010/main" val="103549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B6B9459A-5E31-E0B6-5C04-1DF4A0729775}"/>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di riferimento (SR) con test</a:t>
            </a:r>
          </a:p>
        </p:txBody>
      </p:sp>
      <p:sp>
        <p:nvSpPr>
          <p:cNvPr id="7" name="Rettangolo 6">
            <a:extLst>
              <a:ext uri="{FF2B5EF4-FFF2-40B4-BE49-F238E27FC236}">
                <a16:creationId xmlns:a16="http://schemas.microsoft.com/office/drawing/2014/main" id="{36F3E241-CCAC-A1E0-6E99-E4D7EC0B9C99}"/>
              </a:ext>
            </a:extLst>
          </p:cNvPr>
          <p:cNvSpPr/>
          <p:nvPr/>
        </p:nvSpPr>
        <p:spPr>
          <a:xfrm>
            <a:off x="525596" y="764704"/>
            <a:ext cx="4346268" cy="692497"/>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Test nuove infrastrutture viarie </a:t>
            </a:r>
          </a:p>
          <a:p>
            <a:pPr defTabSz="725668">
              <a:spcBef>
                <a:spcPts val="300"/>
              </a:spcBef>
              <a:spcAft>
                <a:spcPts val="300"/>
              </a:spcAft>
              <a:defRPr/>
            </a:pPr>
            <a:r>
              <a:rPr lang="it-IT" sz="1600" b="1" dirty="0">
                <a:solidFill>
                  <a:srgbClr val="FF0000"/>
                </a:solidFill>
                <a:latin typeface="Arial" panose="020B0604020202020204" pitchFamily="34" charset="0"/>
                <a:ea typeface="Times New Roman" pitchFamily="18" charset="0"/>
                <a:cs typeface="Arial" pitchFamily="34" charset="0"/>
              </a:rPr>
              <a:t>Bypass Ponte Nuovo</a:t>
            </a:r>
            <a:endParaRPr lang="it-IT" sz="16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7FCAABCC-4C91-9AAE-E751-5B14C527A767}"/>
              </a:ext>
            </a:extLst>
          </p:cNvPr>
          <p:cNvSpPr txBox="1"/>
          <p:nvPr/>
        </p:nvSpPr>
        <p:spPr>
          <a:xfrm>
            <a:off x="1127448" y="6361155"/>
            <a:ext cx="11064552"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Simulazioni fascia di punta del mattino (ore 7-9) - Su questa infrastruttura è stato imposto il divieto di circolazione dei veicoli pesanti</a:t>
            </a:r>
            <a:endParaRPr lang="en-US" sz="1400" dirty="0"/>
          </a:p>
        </p:txBody>
      </p:sp>
      <p:pic>
        <p:nvPicPr>
          <p:cNvPr id="4" name="Immagine 3">
            <a:extLst>
              <a:ext uri="{FF2B5EF4-FFF2-40B4-BE49-F238E27FC236}">
                <a16:creationId xmlns:a16="http://schemas.microsoft.com/office/drawing/2014/main" id="{639F09C4-01F1-9361-78D3-436FCEE7C863}"/>
              </a:ext>
            </a:extLst>
          </p:cNvPr>
          <p:cNvPicPr>
            <a:picLocks/>
          </p:cNvPicPr>
          <p:nvPr/>
        </p:nvPicPr>
        <p:blipFill rotWithShape="1">
          <a:blip r:embed="rId3"/>
          <a:srcRect l="786" t="4656" r="546" b="958"/>
          <a:stretch/>
        </p:blipFill>
        <p:spPr>
          <a:xfrm>
            <a:off x="2279576" y="1509617"/>
            <a:ext cx="8158684" cy="4645238"/>
          </a:xfrm>
          <a:prstGeom prst="rect">
            <a:avLst/>
          </a:prstGeom>
        </p:spPr>
      </p:pic>
    </p:spTree>
    <p:extLst>
      <p:ext uri="{BB962C8B-B14F-4D97-AF65-F5344CB8AC3E}">
        <p14:creationId xmlns:p14="http://schemas.microsoft.com/office/powerpoint/2010/main" val="192963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S_AP1</a:t>
            </a:r>
          </a:p>
        </p:txBody>
      </p:sp>
      <p:sp>
        <p:nvSpPr>
          <p:cNvPr id="19" name="CasellaDiTesto 18">
            <a:extLst>
              <a:ext uri="{FF2B5EF4-FFF2-40B4-BE49-F238E27FC236}">
                <a16:creationId xmlns:a16="http://schemas.microsoft.com/office/drawing/2014/main" id="{4865740B-914E-BEE1-94A8-8B0450698F59}"/>
              </a:ext>
            </a:extLst>
          </p:cNvPr>
          <p:cNvSpPr txBox="1"/>
          <p:nvPr/>
        </p:nvSpPr>
        <p:spPr>
          <a:xfrm>
            <a:off x="424312" y="705470"/>
            <a:ext cx="10640240" cy="646331"/>
          </a:xfrm>
          <a:prstGeom prst="rect">
            <a:avLst/>
          </a:prstGeom>
          <a:noFill/>
        </p:spPr>
        <p:txBody>
          <a:bodyPr wrap="square">
            <a:spAutoFit/>
          </a:bodyPr>
          <a:lstStyle/>
          <a:p>
            <a:pPr lvl="0"/>
            <a:r>
              <a:rPr lang="it-IT" i="1" dirty="0">
                <a:effectLst/>
                <a:latin typeface="Calibri" panose="020F0502020204030204" pitchFamily="34" charset="0"/>
                <a:ea typeface="Times New Roman" panose="02020603050405020304" pitchFamily="18" charset="0"/>
              </a:rPr>
              <a:t>Include le misure presenti nel PUMS vigente che ancora non sono state realizzate e che sono tuttora presenti nel dibattito locale, regionale</a:t>
            </a:r>
            <a:r>
              <a:rPr lang="it-IT" i="1">
                <a:effectLst/>
                <a:latin typeface="Calibri" panose="020F0502020204030204" pitchFamily="34" charset="0"/>
                <a:ea typeface="Times New Roman" panose="02020603050405020304" pitchFamily="18" charset="0"/>
              </a:rPr>
              <a:t>, ecc. </a:t>
            </a:r>
            <a:endParaRPr lang="es-419" dirty="0">
              <a:effectLst/>
              <a:latin typeface="Calibri" panose="020F0502020204030204" pitchFamily="34" charset="0"/>
              <a:ea typeface="Calibri" panose="020F0502020204030204" pitchFamily="34" charset="0"/>
            </a:endParaRPr>
          </a:p>
        </p:txBody>
      </p:sp>
      <p:sp>
        <p:nvSpPr>
          <p:cNvPr id="2" name="Rettangolo 1">
            <a:extLst>
              <a:ext uri="{FF2B5EF4-FFF2-40B4-BE49-F238E27FC236}">
                <a16:creationId xmlns:a16="http://schemas.microsoft.com/office/drawing/2014/main" id="{CCABEC4F-D63C-0A02-6D55-41221F6280A7}"/>
              </a:ext>
            </a:extLst>
          </p:cNvPr>
          <p:cNvSpPr/>
          <p:nvPr/>
        </p:nvSpPr>
        <p:spPr>
          <a:xfrm>
            <a:off x="486324" y="1389264"/>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1F5E73C2-C103-C264-6A69-24371C2DF0EA}"/>
              </a:ext>
            </a:extLst>
          </p:cNvPr>
          <p:cNvGraphicFramePr>
            <a:graphicFrameLocks noGrp="1"/>
          </p:cNvGraphicFramePr>
          <p:nvPr>
            <p:extLst>
              <p:ext uri="{D42A27DB-BD31-4B8C-83A1-F6EECF244321}">
                <p14:modId xmlns:p14="http://schemas.microsoft.com/office/powerpoint/2010/main" val="1928529915"/>
              </p:ext>
            </p:extLst>
          </p:nvPr>
        </p:nvGraphicFramePr>
        <p:xfrm>
          <a:off x="551384" y="1919038"/>
          <a:ext cx="2112597" cy="936104"/>
        </p:xfrm>
        <a:graphic>
          <a:graphicData uri="http://schemas.openxmlformats.org/drawingml/2006/table">
            <a:tbl>
              <a:tblPr/>
              <a:tblGrid>
                <a:gridCol w="2112597">
                  <a:extLst>
                    <a:ext uri="{9D8B030D-6E8A-4147-A177-3AD203B41FA5}">
                      <a16:colId xmlns:a16="http://schemas.microsoft.com/office/drawing/2014/main" val="3375720170"/>
                    </a:ext>
                  </a:extLst>
                </a:gridCol>
              </a:tblGrid>
              <a:tr h="936104">
                <a:tc>
                  <a:txBody>
                    <a:bodyPr/>
                    <a:lstStyle/>
                    <a:p>
                      <a:pPr algn="ctr" fontAlgn="ctr"/>
                      <a:r>
                        <a:rPr lang="es-419" sz="1600" b="1" i="0" u="none" strike="noStrike" dirty="0">
                          <a:solidFill>
                            <a:srgbClr val="000000"/>
                          </a:solidFill>
                          <a:effectLst/>
                          <a:latin typeface="Arial" panose="020B0604020202020204" pitchFamily="34" charset="0"/>
                        </a:rPr>
                        <a:t>Moderazione / regolamentazione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22208438"/>
                  </a:ext>
                </a:extLst>
              </a:tr>
            </a:tbl>
          </a:graphicData>
        </a:graphic>
      </p:graphicFrame>
      <p:sp>
        <p:nvSpPr>
          <p:cNvPr id="4" name="CasellaDiTesto 3">
            <a:extLst>
              <a:ext uri="{FF2B5EF4-FFF2-40B4-BE49-F238E27FC236}">
                <a16:creationId xmlns:a16="http://schemas.microsoft.com/office/drawing/2014/main" id="{8A632112-CAC4-2C67-7B15-2DFA34BF5CD5}"/>
              </a:ext>
            </a:extLst>
          </p:cNvPr>
          <p:cNvSpPr txBox="1"/>
          <p:nvPr/>
        </p:nvSpPr>
        <p:spPr>
          <a:xfrm>
            <a:off x="2841762" y="1902020"/>
            <a:ext cx="8798854" cy="135421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Ampliamento della ZTL all’intero centro storico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Istituzione zona di quiete (area centrale, via Marconi, via </a:t>
            </a:r>
            <a:r>
              <a:rPr lang="it-IT" dirty="0" err="1">
                <a:latin typeface="Arial" panose="020B0604020202020204" pitchFamily="34" charset="0"/>
                <a:ea typeface="Times New Roman" pitchFamily="18" charset="0"/>
                <a:cs typeface="Arial" panose="020B0604020202020204" pitchFamily="34" charset="0"/>
              </a:rPr>
              <a:t>Pavirani</a:t>
            </a:r>
            <a:r>
              <a:rPr lang="it-IT" dirty="0">
                <a:latin typeface="Arial" panose="020B0604020202020204" pitchFamily="34" charset="0"/>
                <a:ea typeface="Times New Roman" pitchFamily="18" charset="0"/>
                <a:cs typeface="Arial" panose="020B0604020202020204" pitchFamily="34" charset="0"/>
              </a:rPr>
              <a:t>, via Bargiggia, S. Pietro in Campiano e San Pietro in Vincoli)</a:t>
            </a: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p:txBody>
      </p:sp>
      <p:graphicFrame>
        <p:nvGraphicFramePr>
          <p:cNvPr id="5" name="Tabella 4">
            <a:extLst>
              <a:ext uri="{FF2B5EF4-FFF2-40B4-BE49-F238E27FC236}">
                <a16:creationId xmlns:a16="http://schemas.microsoft.com/office/drawing/2014/main" id="{B91F0A50-2C09-2139-3DD9-F8DBCB4345B4}"/>
              </a:ext>
            </a:extLst>
          </p:cNvPr>
          <p:cNvGraphicFramePr>
            <a:graphicFrameLocks noGrp="1"/>
          </p:cNvGraphicFramePr>
          <p:nvPr>
            <p:extLst>
              <p:ext uri="{D42A27DB-BD31-4B8C-83A1-F6EECF244321}">
                <p14:modId xmlns:p14="http://schemas.microsoft.com/office/powerpoint/2010/main" val="3794409830"/>
              </p:ext>
            </p:extLst>
          </p:nvPr>
        </p:nvGraphicFramePr>
        <p:xfrm>
          <a:off x="551384" y="2951534"/>
          <a:ext cx="2112597" cy="525405"/>
        </p:xfrm>
        <a:graphic>
          <a:graphicData uri="http://schemas.openxmlformats.org/drawingml/2006/table">
            <a:tbl>
              <a:tblPr/>
              <a:tblGrid>
                <a:gridCol w="2112597">
                  <a:extLst>
                    <a:ext uri="{9D8B030D-6E8A-4147-A177-3AD203B41FA5}">
                      <a16:colId xmlns:a16="http://schemas.microsoft.com/office/drawing/2014/main" val="2394099903"/>
                    </a:ext>
                  </a:extLst>
                </a:gridCol>
              </a:tblGrid>
              <a:tr h="525405">
                <a:tc>
                  <a:txBody>
                    <a:bodyPr/>
                    <a:lstStyle/>
                    <a:p>
                      <a:pPr algn="ctr" fontAlgn="ctr"/>
                      <a:r>
                        <a:rPr lang="es-419" sz="1600" b="1" i="0" u="none" strike="noStrike" dirty="0">
                          <a:solidFill>
                            <a:srgbClr val="000000"/>
                          </a:solidFill>
                          <a:effectLst/>
                          <a:latin typeface="Arial" panose="020B0604020202020204" pitchFamily="34" charset="0"/>
                        </a:rPr>
                        <a:t>Sosta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1547858"/>
                  </a:ext>
                </a:extLst>
              </a:tr>
            </a:tbl>
          </a:graphicData>
        </a:graphic>
      </p:graphicFrame>
      <p:sp>
        <p:nvSpPr>
          <p:cNvPr id="6" name="CasellaDiTesto 5">
            <a:extLst>
              <a:ext uri="{FF2B5EF4-FFF2-40B4-BE49-F238E27FC236}">
                <a16:creationId xmlns:a16="http://schemas.microsoft.com/office/drawing/2014/main" id="{5C024558-903A-4136-FF1E-7D6C8EE18BA1}"/>
              </a:ext>
            </a:extLst>
          </p:cNvPr>
          <p:cNvSpPr txBox="1"/>
          <p:nvPr/>
        </p:nvSpPr>
        <p:spPr>
          <a:xfrm>
            <a:off x="2816874" y="2913065"/>
            <a:ext cx="8823741" cy="646331"/>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Ampliamento dell’offerta di sosta in piazzale nel centro storico - Darsena, Vecchio Lazzaretto (+200), N. Vacchi (+250), Callegari (+80)</a:t>
            </a:r>
          </a:p>
        </p:txBody>
      </p:sp>
      <p:graphicFrame>
        <p:nvGraphicFramePr>
          <p:cNvPr id="7" name="Tabella 6">
            <a:extLst>
              <a:ext uri="{FF2B5EF4-FFF2-40B4-BE49-F238E27FC236}">
                <a16:creationId xmlns:a16="http://schemas.microsoft.com/office/drawing/2014/main" id="{87BC1243-5847-C4E3-4ED6-4E99BEEE870C}"/>
              </a:ext>
            </a:extLst>
          </p:cNvPr>
          <p:cNvGraphicFramePr>
            <a:graphicFrameLocks noGrp="1"/>
          </p:cNvGraphicFramePr>
          <p:nvPr>
            <p:extLst>
              <p:ext uri="{D42A27DB-BD31-4B8C-83A1-F6EECF244321}">
                <p14:modId xmlns:p14="http://schemas.microsoft.com/office/powerpoint/2010/main" val="3265863018"/>
              </p:ext>
            </p:extLst>
          </p:nvPr>
        </p:nvGraphicFramePr>
        <p:xfrm>
          <a:off x="551384" y="4256935"/>
          <a:ext cx="2112597" cy="369332"/>
        </p:xfrm>
        <a:graphic>
          <a:graphicData uri="http://schemas.openxmlformats.org/drawingml/2006/table">
            <a:tbl>
              <a:tblPr/>
              <a:tblGrid>
                <a:gridCol w="2112597">
                  <a:extLst>
                    <a:ext uri="{9D8B030D-6E8A-4147-A177-3AD203B41FA5}">
                      <a16:colId xmlns:a16="http://schemas.microsoft.com/office/drawing/2014/main" val="2394099903"/>
                    </a:ext>
                  </a:extLst>
                </a:gridCol>
              </a:tblGrid>
              <a:tr h="369332">
                <a:tc>
                  <a:txBody>
                    <a:bodyPr/>
                    <a:lstStyle/>
                    <a:p>
                      <a:pPr algn="ctr" fontAlgn="ctr"/>
                      <a:r>
                        <a:rPr lang="es-419" sz="1600" b="1" i="0" u="none" strike="noStrike" dirty="0">
                          <a:solidFill>
                            <a:schemeClr val="bg1"/>
                          </a:solidFill>
                          <a:effectLst/>
                          <a:latin typeface="Arial" panose="020B0604020202020204" pitchFamily="34" charset="0"/>
                        </a:rPr>
                        <a:t>Viabilità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51547858"/>
                  </a:ext>
                </a:extLst>
              </a:tr>
            </a:tbl>
          </a:graphicData>
        </a:graphic>
      </p:graphicFrame>
      <p:sp>
        <p:nvSpPr>
          <p:cNvPr id="9" name="CasellaDiTesto 8">
            <a:extLst>
              <a:ext uri="{FF2B5EF4-FFF2-40B4-BE49-F238E27FC236}">
                <a16:creationId xmlns:a16="http://schemas.microsoft.com/office/drawing/2014/main" id="{5E1E549A-6357-0142-8500-4847E80DE68D}"/>
              </a:ext>
            </a:extLst>
          </p:cNvPr>
          <p:cNvSpPr txBox="1"/>
          <p:nvPr/>
        </p:nvSpPr>
        <p:spPr>
          <a:xfrm>
            <a:off x="2841762" y="4248378"/>
            <a:ext cx="8654838" cy="213904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Potenziamento tangenziale di Ravenna (SS 309 dir, bypass Candiano, SS67)</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Nuova viabilità:</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Bypass a nord di Savio e sostruzione PL viale dei Lombardi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Bypass Ponte Nuovo</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da Rotonda Scozia a via dei Granatieri</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da Rotonda Spagna a viale </a:t>
            </a:r>
            <a:r>
              <a:rPr lang="it-IT" dirty="0" err="1">
                <a:latin typeface="Arial" panose="020B0604020202020204" pitchFamily="34" charset="0"/>
                <a:ea typeface="Times New Roman" pitchFamily="18" charset="0"/>
                <a:cs typeface="Arial" panose="020B0604020202020204" pitchFamily="34" charset="0"/>
              </a:rPr>
              <a:t>Fuschini</a:t>
            </a:r>
            <a:endParaRPr lang="it-IT" dirty="0">
              <a:latin typeface="Arial" panose="020B0604020202020204" pitchFamily="34" charset="0"/>
              <a:ea typeface="Times New Roman" pitchFamily="18" charset="0"/>
              <a:cs typeface="Arial" panose="020B0604020202020204" pitchFamily="34" charset="0"/>
            </a:endParaRPr>
          </a:p>
        </p:txBody>
      </p:sp>
      <p:graphicFrame>
        <p:nvGraphicFramePr>
          <p:cNvPr id="10" name="Tabella 9">
            <a:extLst>
              <a:ext uri="{FF2B5EF4-FFF2-40B4-BE49-F238E27FC236}">
                <a16:creationId xmlns:a16="http://schemas.microsoft.com/office/drawing/2014/main" id="{2DB89019-9B7F-24B9-07D5-0E9D331555BC}"/>
              </a:ext>
            </a:extLst>
          </p:cNvPr>
          <p:cNvGraphicFramePr>
            <a:graphicFrameLocks noGrp="1"/>
          </p:cNvGraphicFramePr>
          <p:nvPr>
            <p:extLst>
              <p:ext uri="{D42A27DB-BD31-4B8C-83A1-F6EECF244321}">
                <p14:modId xmlns:p14="http://schemas.microsoft.com/office/powerpoint/2010/main" val="1340728900"/>
              </p:ext>
            </p:extLst>
          </p:nvPr>
        </p:nvGraphicFramePr>
        <p:xfrm>
          <a:off x="560715" y="3601323"/>
          <a:ext cx="2112597" cy="556084"/>
        </p:xfrm>
        <a:graphic>
          <a:graphicData uri="http://schemas.openxmlformats.org/drawingml/2006/table">
            <a:tbl>
              <a:tblPr/>
              <a:tblGrid>
                <a:gridCol w="2112597">
                  <a:extLst>
                    <a:ext uri="{9D8B030D-6E8A-4147-A177-3AD203B41FA5}">
                      <a16:colId xmlns:a16="http://schemas.microsoft.com/office/drawing/2014/main" val="2394099903"/>
                    </a:ext>
                  </a:extLst>
                </a:gridCol>
              </a:tblGrid>
              <a:tr h="556084">
                <a:tc>
                  <a:txBody>
                    <a:bodyPr/>
                    <a:lstStyle/>
                    <a:p>
                      <a:pPr algn="ctr" fontAlgn="ctr"/>
                      <a:r>
                        <a:rPr lang="es-419" sz="1600" b="1" i="0" u="none" strike="noStrike" dirty="0" err="1">
                          <a:solidFill>
                            <a:srgbClr val="000000"/>
                          </a:solidFill>
                          <a:effectLst/>
                          <a:latin typeface="Arial" panose="020B0604020202020204" pitchFamily="34" charset="0"/>
                        </a:rPr>
                        <a:t>Ferrovia</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AED7"/>
                    </a:solidFill>
                  </a:tcPr>
                </a:tc>
                <a:extLst>
                  <a:ext uri="{0D108BD9-81ED-4DB2-BD59-A6C34878D82A}">
                    <a16:rowId xmlns:a16="http://schemas.microsoft.com/office/drawing/2014/main" val="651547858"/>
                  </a:ext>
                </a:extLst>
              </a:tr>
            </a:tbl>
          </a:graphicData>
        </a:graphic>
      </p:graphicFrame>
      <p:sp>
        <p:nvSpPr>
          <p:cNvPr id="11" name="CasellaDiTesto 10">
            <a:extLst>
              <a:ext uri="{FF2B5EF4-FFF2-40B4-BE49-F238E27FC236}">
                <a16:creationId xmlns:a16="http://schemas.microsoft.com/office/drawing/2014/main" id="{52FAF8DB-CAD0-12F6-8714-664D0D2BC527}"/>
              </a:ext>
            </a:extLst>
          </p:cNvPr>
          <p:cNvSpPr txBox="1"/>
          <p:nvPr/>
        </p:nvSpPr>
        <p:spPr>
          <a:xfrm>
            <a:off x="2851093" y="3694699"/>
            <a:ext cx="6979532" cy="369332"/>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Progetto Hub stazione di Ravenna</a:t>
            </a:r>
          </a:p>
        </p:txBody>
      </p:sp>
    </p:spTree>
    <p:extLst>
      <p:ext uri="{BB962C8B-B14F-4D97-AF65-F5344CB8AC3E}">
        <p14:creationId xmlns:p14="http://schemas.microsoft.com/office/powerpoint/2010/main" val="49201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B649C0FE-8308-423D-BBB4-034A5D230BF1}"/>
              </a:ext>
            </a:extLst>
          </p:cNvPr>
          <p:cNvSpPr txBox="1"/>
          <p:nvPr/>
        </p:nvSpPr>
        <p:spPr>
          <a:xfrm>
            <a:off x="525595" y="980473"/>
            <a:ext cx="4994341" cy="213904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endParaRPr lang="it-IT" sz="1800" b="1"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N° di spostamenti: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Interni al comune:</a:t>
            </a:r>
            <a:r>
              <a:rPr lang="it-IT" b="1" dirty="0">
                <a:latin typeface="Arial" panose="020B0604020202020204" pitchFamily="34" charset="0"/>
                <a:ea typeface="Times New Roman" pitchFamily="18" charset="0"/>
                <a:cs typeface="Arial" panose="020B0604020202020204" pitchFamily="34" charset="0"/>
              </a:rPr>
              <a:t> 	89.029 </a:t>
            </a:r>
            <a:endParaRPr lang="it-IT" dirty="0">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42.968</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4" name="Rettangolo 3">
            <a:extLst>
              <a:ext uri="{FF2B5EF4-FFF2-40B4-BE49-F238E27FC236}">
                <a16:creationId xmlns:a16="http://schemas.microsoft.com/office/drawing/2014/main" id="{759BBFF0-28D4-44B1-CDEF-DAD3E51FC662}"/>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S_AP1 con SR</a:t>
            </a:r>
            <a:endParaRPr lang="it-IT" sz="16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F627AEFC-6857-93B9-3D9D-1BC789E0483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S_AP1</a:t>
            </a:r>
          </a:p>
        </p:txBody>
      </p:sp>
      <p:sp>
        <p:nvSpPr>
          <p:cNvPr id="12" name="CasellaDiTesto 11">
            <a:extLst>
              <a:ext uri="{FF2B5EF4-FFF2-40B4-BE49-F238E27FC236}">
                <a16:creationId xmlns:a16="http://schemas.microsoft.com/office/drawing/2014/main" id="{201ED5D0-27E1-487E-A6A5-B8E59F44DA02}"/>
              </a:ext>
            </a:extLst>
          </p:cNvPr>
          <p:cNvSpPr txBox="1"/>
          <p:nvPr/>
        </p:nvSpPr>
        <p:spPr>
          <a:xfrm>
            <a:off x="623392" y="2849096"/>
            <a:ext cx="5184576" cy="1077218"/>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 di rete congestionata:</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Intero comune: 	</a:t>
            </a:r>
            <a:r>
              <a:rPr lang="it-IT" b="1" dirty="0">
                <a:latin typeface="Arial" panose="020B0604020202020204" pitchFamily="34" charset="0"/>
                <a:ea typeface="Times New Roman" pitchFamily="18" charset="0"/>
                <a:cs typeface="Arial" panose="020B0604020202020204" pitchFamily="34" charset="0"/>
              </a:rPr>
              <a:t>0,9     </a:t>
            </a:r>
            <a:r>
              <a:rPr lang="it-IT" dirty="0">
                <a:latin typeface="Arial" panose="020B0604020202020204" pitchFamily="34" charset="0"/>
                <a:ea typeface="Times New Roman" pitchFamily="18" charset="0"/>
                <a:cs typeface="Arial" panose="020B0604020202020204" pitchFamily="34" charset="0"/>
              </a:rPr>
              <a:t>-0,1 pp su SR</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5,0     </a:t>
            </a:r>
            <a:r>
              <a:rPr lang="it-IT" dirty="0">
                <a:latin typeface="Arial" panose="020B0604020202020204" pitchFamily="34" charset="0"/>
                <a:ea typeface="Times New Roman" pitchFamily="18" charset="0"/>
                <a:cs typeface="Arial" panose="020B0604020202020204" pitchFamily="34" charset="0"/>
              </a:rPr>
              <a:t>-1,3 pp</a:t>
            </a:r>
            <a:r>
              <a:rPr lang="it-IT" sz="1800" dirty="0">
                <a:latin typeface="Arial" panose="020B0604020202020204" pitchFamily="34" charset="0"/>
                <a:ea typeface="Times New Roman" pitchFamily="18" charset="0"/>
                <a:cs typeface="Arial" panose="020B0604020202020204" pitchFamily="34" charset="0"/>
              </a:rPr>
              <a:t> su SR</a:t>
            </a:r>
          </a:p>
        </p:txBody>
      </p:sp>
      <p:sp>
        <p:nvSpPr>
          <p:cNvPr id="13" name="CasellaDiTesto 12">
            <a:extLst>
              <a:ext uri="{FF2B5EF4-FFF2-40B4-BE49-F238E27FC236}">
                <a16:creationId xmlns:a16="http://schemas.microsoft.com/office/drawing/2014/main" id="{E0B06D4D-7A12-4E98-8A09-81B3111E079A}"/>
              </a:ext>
            </a:extLst>
          </p:cNvPr>
          <p:cNvSpPr txBox="1"/>
          <p:nvPr/>
        </p:nvSpPr>
        <p:spPr>
          <a:xfrm>
            <a:off x="6168008" y="1349805"/>
            <a:ext cx="6933636" cy="1077218"/>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Ripartizione modale</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graphicFrame>
        <p:nvGraphicFramePr>
          <p:cNvPr id="14" name="Tabella 13">
            <a:extLst>
              <a:ext uri="{FF2B5EF4-FFF2-40B4-BE49-F238E27FC236}">
                <a16:creationId xmlns:a16="http://schemas.microsoft.com/office/drawing/2014/main" id="{D85B39C8-76EC-4A7C-9644-66DE24AC6347}"/>
              </a:ext>
            </a:extLst>
          </p:cNvPr>
          <p:cNvGraphicFramePr>
            <a:graphicFrameLocks noGrp="1"/>
          </p:cNvGraphicFramePr>
          <p:nvPr>
            <p:extLst>
              <p:ext uri="{D42A27DB-BD31-4B8C-83A1-F6EECF244321}">
                <p14:modId xmlns:p14="http://schemas.microsoft.com/office/powerpoint/2010/main" val="2646235067"/>
              </p:ext>
            </p:extLst>
          </p:nvPr>
        </p:nvGraphicFramePr>
        <p:xfrm>
          <a:off x="6280788" y="1851544"/>
          <a:ext cx="3096345" cy="1790772"/>
        </p:xfrm>
        <a:graphic>
          <a:graphicData uri="http://schemas.openxmlformats.org/drawingml/2006/table">
            <a:tbl>
              <a:tblPr>
                <a:tableStyleId>{5C22544A-7EE6-4342-B048-85BDC9FD1C3A}</a:tableStyleId>
              </a:tblPr>
              <a:tblGrid>
                <a:gridCol w="1399388">
                  <a:extLst>
                    <a:ext uri="{9D8B030D-6E8A-4147-A177-3AD203B41FA5}">
                      <a16:colId xmlns:a16="http://schemas.microsoft.com/office/drawing/2014/main" val="2760015635"/>
                    </a:ext>
                  </a:extLst>
                </a:gridCol>
                <a:gridCol w="648072">
                  <a:extLst>
                    <a:ext uri="{9D8B030D-6E8A-4147-A177-3AD203B41FA5}">
                      <a16:colId xmlns:a16="http://schemas.microsoft.com/office/drawing/2014/main" val="2927466894"/>
                    </a:ext>
                  </a:extLst>
                </a:gridCol>
                <a:gridCol w="1048885">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Intero comune</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S_AP1</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diff su SR</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67,1%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-0,7</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4,8%</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-0,2</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28,1%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0,9</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19627278"/>
                  </a:ext>
                </a:extLst>
              </a:tr>
            </a:tbl>
          </a:graphicData>
        </a:graphic>
      </p:graphicFrame>
      <p:graphicFrame>
        <p:nvGraphicFramePr>
          <p:cNvPr id="15" name="Tabella 14">
            <a:extLst>
              <a:ext uri="{FF2B5EF4-FFF2-40B4-BE49-F238E27FC236}">
                <a16:creationId xmlns:a16="http://schemas.microsoft.com/office/drawing/2014/main" id="{54CE2FC6-A793-4A06-A573-847895A2761B}"/>
              </a:ext>
            </a:extLst>
          </p:cNvPr>
          <p:cNvGraphicFramePr>
            <a:graphicFrameLocks noGrp="1"/>
          </p:cNvGraphicFramePr>
          <p:nvPr>
            <p:extLst>
              <p:ext uri="{D42A27DB-BD31-4B8C-83A1-F6EECF244321}">
                <p14:modId xmlns:p14="http://schemas.microsoft.com/office/powerpoint/2010/main" val="3670488920"/>
              </p:ext>
            </p:extLst>
          </p:nvPr>
        </p:nvGraphicFramePr>
        <p:xfrm>
          <a:off x="6246758" y="4056522"/>
          <a:ext cx="3130375" cy="1790772"/>
        </p:xfrm>
        <a:graphic>
          <a:graphicData uri="http://schemas.openxmlformats.org/drawingml/2006/table">
            <a:tbl>
              <a:tblPr>
                <a:tableStyleId>{5C22544A-7EE6-4342-B048-85BDC9FD1C3A}</a:tableStyleId>
              </a:tblPr>
              <a:tblGrid>
                <a:gridCol w="1433418">
                  <a:extLst>
                    <a:ext uri="{9D8B030D-6E8A-4147-A177-3AD203B41FA5}">
                      <a16:colId xmlns:a16="http://schemas.microsoft.com/office/drawing/2014/main" val="2760015635"/>
                    </a:ext>
                  </a:extLst>
                </a:gridCol>
                <a:gridCol w="648072">
                  <a:extLst>
                    <a:ext uri="{9D8B030D-6E8A-4147-A177-3AD203B41FA5}">
                      <a16:colId xmlns:a16="http://schemas.microsoft.com/office/drawing/2014/main" val="2927466894"/>
                    </a:ext>
                  </a:extLst>
                </a:gridCol>
                <a:gridCol w="1048885">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Area urbana</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S_AP1</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600" b="1" u="none" strike="noStrike" dirty="0">
                          <a:effectLst/>
                        </a:rPr>
                        <a:t>diff su SR</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47,7%</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-1,7</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-0,1</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48,1%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1,7</a:t>
                      </a:r>
                      <a:r>
                        <a:rPr lang="it-IT" sz="1600" u="none" strike="noStrike" kern="1200" dirty="0">
                          <a:solidFill>
                            <a:schemeClr val="dk1"/>
                          </a:solidFill>
                          <a:effectLst/>
                          <a:latin typeface="+mn-lt"/>
                          <a:ea typeface="+mn-ea"/>
                          <a:cs typeface="+mn-cs"/>
                        </a:rPr>
                        <a:t> pp</a:t>
                      </a:r>
                      <a:endParaRPr lang="it-IT" sz="1600" b="0" u="none" strike="noStrike"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919627278"/>
                  </a:ext>
                </a:extLst>
              </a:tr>
            </a:tbl>
          </a:graphicData>
        </a:graphic>
      </p:graphicFrame>
      <p:cxnSp>
        <p:nvCxnSpPr>
          <p:cNvPr id="18" name="Connettore diritto 17">
            <a:extLst>
              <a:ext uri="{FF2B5EF4-FFF2-40B4-BE49-F238E27FC236}">
                <a16:creationId xmlns:a16="http://schemas.microsoft.com/office/drawing/2014/main" id="{A290A91B-8FB3-4EEF-AF55-84A124E3E9C4}"/>
              </a:ext>
            </a:extLst>
          </p:cNvPr>
          <p:cNvCxnSpPr/>
          <p:nvPr/>
        </p:nvCxnSpPr>
        <p:spPr>
          <a:xfrm>
            <a:off x="5879976" y="1445556"/>
            <a:ext cx="0" cy="436251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9483DDCE-C1E6-9225-7476-597697DADA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36330" y="3740808"/>
            <a:ext cx="4227195" cy="217222"/>
          </a:xfrm>
          <a:prstGeom prst="rect">
            <a:avLst/>
          </a:prstGeom>
          <a:ln>
            <a:noFill/>
          </a:ln>
          <a:extLst>
            <a:ext uri="{53640926-AAD7-44D8-BBD7-CCE9431645EC}">
              <a14:shadowObscured xmlns:a14="http://schemas.microsoft.com/office/drawing/2010/main"/>
            </a:ext>
          </a:extLst>
        </p:spPr>
      </p:pic>
      <p:pic>
        <p:nvPicPr>
          <p:cNvPr id="5" name="Immagine 4">
            <a:extLst>
              <a:ext uri="{FF2B5EF4-FFF2-40B4-BE49-F238E27FC236}">
                <a16:creationId xmlns:a16="http://schemas.microsoft.com/office/drawing/2014/main" id="{84C20201-F44F-B6D8-5CE9-6B05E70A3124}"/>
              </a:ext>
            </a:extLst>
          </p:cNvPr>
          <p:cNvPicPr>
            <a:picLocks noChangeAspect="1"/>
          </p:cNvPicPr>
          <p:nvPr/>
        </p:nvPicPr>
        <p:blipFill rotWithShape="1">
          <a:blip r:embed="rId4"/>
          <a:srcRect l="16475" t="11174" r="51676" b="45551"/>
          <a:stretch/>
        </p:blipFill>
        <p:spPr bwMode="auto">
          <a:xfrm>
            <a:off x="9949927" y="1929367"/>
            <a:ext cx="1368153" cy="15703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335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58889A4-E0F8-9A92-A77E-409958B6C6DE}"/>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S_AP1 con SR</a:t>
            </a:r>
            <a:endParaRPr lang="it-IT" sz="16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661129F-5C42-325B-F31B-000ACB646F3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S_AP1</a:t>
            </a:r>
          </a:p>
        </p:txBody>
      </p:sp>
      <p:graphicFrame>
        <p:nvGraphicFramePr>
          <p:cNvPr id="11" name="Tabella 10">
            <a:extLst>
              <a:ext uri="{FF2B5EF4-FFF2-40B4-BE49-F238E27FC236}">
                <a16:creationId xmlns:a16="http://schemas.microsoft.com/office/drawing/2014/main" id="{8A9708B1-53D6-4B3B-BB84-A5F57E8BC389}"/>
              </a:ext>
            </a:extLst>
          </p:cNvPr>
          <p:cNvGraphicFramePr>
            <a:graphicFrameLocks noGrp="1"/>
          </p:cNvGraphicFramePr>
          <p:nvPr>
            <p:extLst>
              <p:ext uri="{D42A27DB-BD31-4B8C-83A1-F6EECF244321}">
                <p14:modId xmlns:p14="http://schemas.microsoft.com/office/powerpoint/2010/main" val="2663000235"/>
              </p:ext>
            </p:extLst>
          </p:nvPr>
        </p:nvGraphicFramePr>
        <p:xfrm>
          <a:off x="3631829" y="2181257"/>
          <a:ext cx="6752350" cy="2520000"/>
        </p:xfrm>
        <a:graphic>
          <a:graphicData uri="http://schemas.openxmlformats.org/drawingml/2006/table">
            <a:tbl>
              <a:tblPr>
                <a:tableStyleId>{5C22544A-7EE6-4342-B048-85BDC9FD1C3A}</a:tableStyleId>
              </a:tblPr>
              <a:tblGrid>
                <a:gridCol w="2727421">
                  <a:extLst>
                    <a:ext uri="{9D8B030D-6E8A-4147-A177-3AD203B41FA5}">
                      <a16:colId xmlns:a16="http://schemas.microsoft.com/office/drawing/2014/main" val="2417606894"/>
                    </a:ext>
                  </a:extLst>
                </a:gridCol>
                <a:gridCol w="2330222">
                  <a:extLst>
                    <a:ext uri="{9D8B030D-6E8A-4147-A177-3AD203B41FA5}">
                      <a16:colId xmlns:a16="http://schemas.microsoft.com/office/drawing/2014/main" val="2108067691"/>
                    </a:ext>
                  </a:extLst>
                </a:gridCol>
                <a:gridCol w="1694707">
                  <a:extLst>
                    <a:ext uri="{9D8B030D-6E8A-4147-A177-3AD203B41FA5}">
                      <a16:colId xmlns:a16="http://schemas.microsoft.com/office/drawing/2014/main" val="3571240439"/>
                    </a:ext>
                  </a:extLst>
                </a:gridCol>
              </a:tblGrid>
              <a:tr h="360000">
                <a:tc>
                  <a:txBody>
                    <a:bodyPr/>
                    <a:lstStyle/>
                    <a:p>
                      <a:pPr algn="ctr" fontAlgn="ctr"/>
                      <a:r>
                        <a:rPr lang="it-IT" sz="1800" b="1" u="none" strike="noStrike" dirty="0">
                          <a:effectLst/>
                        </a:rPr>
                        <a:t>Emissioni totali</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S_AP1</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2727109"/>
                  </a:ext>
                </a:extLst>
              </a:tr>
              <a:tr h="360000">
                <a:tc>
                  <a:txBody>
                    <a:bodyPr/>
                    <a:lstStyle/>
                    <a:p>
                      <a:pPr algn="ctr" fontAlgn="ctr"/>
                      <a:r>
                        <a:rPr lang="it-IT" sz="1800" u="none" strike="noStrike" dirty="0">
                          <a:effectLst/>
                        </a:rPr>
                        <a:t>CO2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244.485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-0,1 pp</a:t>
                      </a:r>
                    </a:p>
                  </a:txBody>
                  <a:tcPr marL="68580" marR="68580" marT="0" marB="0" anchor="ctr"/>
                </a:tc>
                <a:extLst>
                  <a:ext uri="{0D108BD9-81ED-4DB2-BD59-A6C34878D82A}">
                    <a16:rowId xmlns:a16="http://schemas.microsoft.com/office/drawing/2014/main" val="2539373787"/>
                  </a:ext>
                </a:extLst>
              </a:tr>
              <a:tr h="360000">
                <a:tc>
                  <a:txBody>
                    <a:bodyPr/>
                    <a:lstStyle/>
                    <a:p>
                      <a:pPr algn="ctr" fontAlgn="ctr"/>
                      <a:r>
                        <a:rPr lang="it-IT" sz="1800" u="none" strike="noStrike" dirty="0">
                          <a:effectLst/>
                        </a:rPr>
                        <a:t>CO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236</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-0,4 pp</a:t>
                      </a:r>
                    </a:p>
                  </a:txBody>
                  <a:tcPr marL="68580" marR="68580" marT="0" marB="0" anchor="ctr"/>
                </a:tc>
                <a:extLst>
                  <a:ext uri="{0D108BD9-81ED-4DB2-BD59-A6C34878D82A}">
                    <a16:rowId xmlns:a16="http://schemas.microsoft.com/office/drawing/2014/main" val="2079558285"/>
                  </a:ext>
                </a:extLst>
              </a:tr>
              <a:tr h="360000">
                <a:tc>
                  <a:txBody>
                    <a:bodyPr/>
                    <a:lstStyle/>
                    <a:p>
                      <a:pPr algn="ctr" fontAlgn="ctr"/>
                      <a:r>
                        <a:rPr lang="it-IT" sz="1800" u="none" strike="noStrike">
                          <a:effectLst/>
                        </a:rPr>
                        <a:t>Nox [kg]</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268</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-0,7 pp</a:t>
                      </a:r>
                    </a:p>
                  </a:txBody>
                  <a:tcPr marL="68580" marR="68580" marT="0" marB="0" anchor="ctr"/>
                </a:tc>
                <a:extLst>
                  <a:ext uri="{0D108BD9-81ED-4DB2-BD59-A6C34878D82A}">
                    <a16:rowId xmlns:a16="http://schemas.microsoft.com/office/drawing/2014/main" val="959490860"/>
                  </a:ext>
                </a:extLst>
              </a:tr>
              <a:tr h="360000">
                <a:tc>
                  <a:txBody>
                    <a:bodyPr/>
                    <a:lstStyle/>
                    <a:p>
                      <a:pPr algn="ctr" fontAlgn="ctr"/>
                      <a:r>
                        <a:rPr lang="it-IT" sz="1800" u="none" strike="noStrike" dirty="0">
                          <a:effectLst/>
                        </a:rPr>
                        <a:t>PM10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29</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0,0 pp</a:t>
                      </a:r>
                    </a:p>
                  </a:txBody>
                  <a:tcPr marL="68580" marR="68580" marT="0" marB="0" anchor="ctr"/>
                </a:tc>
                <a:extLst>
                  <a:ext uri="{0D108BD9-81ED-4DB2-BD59-A6C34878D82A}">
                    <a16:rowId xmlns:a16="http://schemas.microsoft.com/office/drawing/2014/main" val="576869255"/>
                  </a:ext>
                </a:extLst>
              </a:tr>
              <a:tr h="360000">
                <a:tc>
                  <a:txBody>
                    <a:bodyPr/>
                    <a:lstStyle/>
                    <a:p>
                      <a:pPr algn="ctr" fontAlgn="ctr"/>
                      <a:r>
                        <a:rPr lang="it-IT" sz="1800" u="none" strike="noStrike" dirty="0">
                          <a:effectLst/>
                        </a:rPr>
                        <a:t>PM2,5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17</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-0,1 pp</a:t>
                      </a:r>
                    </a:p>
                  </a:txBody>
                  <a:tcPr marL="68580" marR="68580" marT="0" marB="0" anchor="ctr"/>
                </a:tc>
                <a:extLst>
                  <a:ext uri="{0D108BD9-81ED-4DB2-BD59-A6C34878D82A}">
                    <a16:rowId xmlns:a16="http://schemas.microsoft.com/office/drawing/2014/main" val="1275721487"/>
                  </a:ext>
                </a:extLst>
              </a:tr>
              <a:tr h="360000">
                <a:tc>
                  <a:txBody>
                    <a:bodyPr/>
                    <a:lstStyle/>
                    <a:p>
                      <a:pPr algn="ctr" fontAlgn="ctr"/>
                      <a:r>
                        <a:rPr lang="it-IT" sz="1800" u="none" strike="noStrike" dirty="0">
                          <a:effectLst/>
                        </a:rPr>
                        <a:t>VOC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-1,6 pp</a:t>
                      </a:r>
                    </a:p>
                  </a:txBody>
                  <a:tcPr marL="68580" marR="68580" marT="0" marB="0" anchor="ctr"/>
                </a:tc>
                <a:extLst>
                  <a:ext uri="{0D108BD9-81ED-4DB2-BD59-A6C34878D82A}">
                    <a16:rowId xmlns:a16="http://schemas.microsoft.com/office/drawing/2014/main" val="2122007050"/>
                  </a:ext>
                </a:extLst>
              </a:tr>
            </a:tbl>
          </a:graphicData>
        </a:graphic>
      </p:graphicFrame>
      <p:sp>
        <p:nvSpPr>
          <p:cNvPr id="8" name="CasellaDiTesto 7">
            <a:extLst>
              <a:ext uri="{FF2B5EF4-FFF2-40B4-BE49-F238E27FC236}">
                <a16:creationId xmlns:a16="http://schemas.microsoft.com/office/drawing/2014/main" id="{90377F51-F691-D66A-8A8A-EDEBC1031E1D}"/>
              </a:ext>
            </a:extLst>
          </p:cNvPr>
          <p:cNvSpPr txBox="1"/>
          <p:nvPr/>
        </p:nvSpPr>
        <p:spPr>
          <a:xfrm>
            <a:off x="525595" y="2040280"/>
            <a:ext cx="6094520" cy="369332"/>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Indicatori ambientali</a:t>
            </a:r>
          </a:p>
        </p:txBody>
      </p:sp>
      <p:sp>
        <p:nvSpPr>
          <p:cNvPr id="9" name="CasellaDiTesto 8">
            <a:extLst>
              <a:ext uri="{FF2B5EF4-FFF2-40B4-BE49-F238E27FC236}">
                <a16:creationId xmlns:a16="http://schemas.microsoft.com/office/drawing/2014/main" id="{7E331E5F-BDCF-B28E-3FD7-7ADD93A39A75}"/>
              </a:ext>
            </a:extLst>
          </p:cNvPr>
          <p:cNvSpPr txBox="1"/>
          <p:nvPr/>
        </p:nvSpPr>
        <p:spPr>
          <a:xfrm>
            <a:off x="525595" y="1484784"/>
            <a:ext cx="6933636" cy="723275"/>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Composizione della flotta di veicoli elettrici al 2032: </a:t>
            </a:r>
            <a:r>
              <a:rPr lang="it-IT" sz="1800" b="1" dirty="0">
                <a:latin typeface="Arial" panose="020B0604020202020204" pitchFamily="34" charset="0"/>
                <a:ea typeface="Times New Roman" pitchFamily="18" charset="0"/>
                <a:cs typeface="Arial" panose="020B0604020202020204" pitchFamily="34" charset="0"/>
              </a:rPr>
              <a:t>15%</a:t>
            </a: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15" name="CasellaDiTesto 14">
            <a:extLst>
              <a:ext uri="{FF2B5EF4-FFF2-40B4-BE49-F238E27FC236}">
                <a16:creationId xmlns:a16="http://schemas.microsoft.com/office/drawing/2014/main" id="{2E5987D6-FB00-9681-DA3F-94186232E3A0}"/>
              </a:ext>
            </a:extLst>
          </p:cNvPr>
          <p:cNvSpPr txBox="1"/>
          <p:nvPr/>
        </p:nvSpPr>
        <p:spPr>
          <a:xfrm>
            <a:off x="3631829" y="4701257"/>
            <a:ext cx="6094324"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Stima emissioni fascia di punta del mattino (ore 7-9)</a:t>
            </a:r>
            <a:endParaRPr lang="en-US" sz="1400" dirty="0"/>
          </a:p>
        </p:txBody>
      </p:sp>
    </p:spTree>
    <p:extLst>
      <p:ext uri="{BB962C8B-B14F-4D97-AF65-F5344CB8AC3E}">
        <p14:creationId xmlns:p14="http://schemas.microsoft.com/office/powerpoint/2010/main" val="241606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58889A4-E0F8-9A92-A77E-409958B6C6DE}"/>
              </a:ext>
            </a:extLst>
          </p:cNvPr>
          <p:cNvSpPr/>
          <p:nvPr/>
        </p:nvSpPr>
        <p:spPr>
          <a:xfrm>
            <a:off x="525596" y="908720"/>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S_AP1 con SR</a:t>
            </a:r>
            <a:endParaRPr lang="it-IT" sz="16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5661129F-5C42-325B-F31B-000ACB646F3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S_AP1</a:t>
            </a:r>
          </a:p>
        </p:txBody>
      </p:sp>
      <p:pic>
        <p:nvPicPr>
          <p:cNvPr id="2" name="Immagine 1">
            <a:extLst>
              <a:ext uri="{FF2B5EF4-FFF2-40B4-BE49-F238E27FC236}">
                <a16:creationId xmlns:a16="http://schemas.microsoft.com/office/drawing/2014/main" id="{992335BE-D3C6-5086-C5C6-F7ABA123B7F2}"/>
              </a:ext>
            </a:extLst>
          </p:cNvPr>
          <p:cNvPicPr>
            <a:picLocks/>
          </p:cNvPicPr>
          <p:nvPr/>
        </p:nvPicPr>
        <p:blipFill>
          <a:blip r:embed="rId3"/>
          <a:stretch>
            <a:fillRect/>
          </a:stretch>
        </p:blipFill>
        <p:spPr>
          <a:xfrm>
            <a:off x="2279576" y="1278052"/>
            <a:ext cx="9071610" cy="5399405"/>
          </a:xfrm>
          <a:prstGeom prst="rect">
            <a:avLst/>
          </a:prstGeom>
        </p:spPr>
      </p:pic>
    </p:spTree>
    <p:extLst>
      <p:ext uri="{BB962C8B-B14F-4D97-AF65-F5344CB8AC3E}">
        <p14:creationId xmlns:p14="http://schemas.microsoft.com/office/powerpoint/2010/main" val="181333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3451387-64C1-B455-74BC-D369A154FC58}"/>
              </a:ext>
            </a:extLst>
          </p:cNvPr>
          <p:cNvSpPr txBox="1"/>
          <p:nvPr/>
        </p:nvSpPr>
        <p:spPr>
          <a:xfrm>
            <a:off x="407368" y="6126"/>
            <a:ext cx="10763229" cy="523220"/>
          </a:xfrm>
          <a:prstGeom prst="rect">
            <a:avLst/>
          </a:prstGeom>
          <a:noFill/>
        </p:spPr>
        <p:txBody>
          <a:bodyPr wrap="square">
            <a:spAutoFit/>
          </a:bodyPr>
          <a:lstStyle/>
          <a:p>
            <a:r>
              <a:rPr lang="it-IT" sz="2800" b="1" dirty="0">
                <a:solidFill>
                  <a:schemeClr val="accent5">
                    <a:lumMod val="75000"/>
                  </a:schemeClr>
                </a:solidFill>
              </a:rPr>
              <a:t>Obiettivi e target (le sfide del PUMS 2032)</a:t>
            </a:r>
          </a:p>
        </p:txBody>
      </p:sp>
      <p:sp>
        <p:nvSpPr>
          <p:cNvPr id="6" name="CasellaDiTesto 5">
            <a:extLst>
              <a:ext uri="{FF2B5EF4-FFF2-40B4-BE49-F238E27FC236}">
                <a16:creationId xmlns:a16="http://schemas.microsoft.com/office/drawing/2014/main" id="{B598EAE1-06D0-07A3-9501-BA6FD5102ECB}"/>
              </a:ext>
            </a:extLst>
          </p:cNvPr>
          <p:cNvSpPr txBox="1"/>
          <p:nvPr/>
        </p:nvSpPr>
        <p:spPr>
          <a:xfrm>
            <a:off x="438100" y="668749"/>
            <a:ext cx="4865812" cy="1708160"/>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PRIT 2025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+10% di passeggeri trasportati sul TPL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Ripartizione modale, TPL dall'8% al 12-13% su base regionale</a:t>
            </a: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7" name="CasellaDiTesto 6">
            <a:extLst>
              <a:ext uri="{FF2B5EF4-FFF2-40B4-BE49-F238E27FC236}">
                <a16:creationId xmlns:a16="http://schemas.microsoft.com/office/drawing/2014/main" id="{7C46C448-35D2-190A-B511-E9C645491FB0}"/>
              </a:ext>
            </a:extLst>
          </p:cNvPr>
          <p:cNvSpPr txBox="1"/>
          <p:nvPr/>
        </p:nvSpPr>
        <p:spPr>
          <a:xfrm>
            <a:off x="5618563" y="676428"/>
            <a:ext cx="6135337" cy="5416868"/>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Strategia RER Agenda 2030 (GOAL Strategia 2030) </a:t>
            </a:r>
          </a:p>
          <a:p>
            <a:pPr marL="742950" lvl="1"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100%</a:t>
            </a:r>
            <a:r>
              <a:rPr lang="it-IT" dirty="0">
                <a:latin typeface="Arial" panose="020B0604020202020204" pitchFamily="34" charset="0"/>
                <a:ea typeface="Times New Roman" pitchFamily="18" charset="0"/>
                <a:cs typeface="Arial" panose="020B0604020202020204" pitchFamily="34" charset="0"/>
              </a:rPr>
              <a:t> delle fermate del TPL accessibili a tutti</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Persone che si spostano abitualmente per raggiungere il luogo di lavoro solo con mezzi privati -20% (su base regionale passare da 78% a 58%)</a:t>
            </a:r>
          </a:p>
          <a:p>
            <a:pPr marL="742950" lvl="1" indent="-285750" defTabSz="725668" eaLnBrk="0" hangingPunct="0">
              <a:spcBef>
                <a:spcPts val="300"/>
              </a:spcBef>
              <a:spcAft>
                <a:spcPts val="300"/>
              </a:spcAft>
              <a:buFont typeface="Arial" panose="020B0604020202020204" pitchFamily="34" charset="0"/>
              <a:buChar char="•"/>
              <a:defRPr/>
            </a:pPr>
            <a:r>
              <a:rPr lang="es-419" dirty="0"/>
              <a:t>Tonellate merci trasportate su ferro/anno </a:t>
            </a:r>
            <a:r>
              <a:rPr lang="it-IT" dirty="0"/>
              <a:t>+10% al 2025 rispetto al valore 2019</a:t>
            </a:r>
          </a:p>
          <a:p>
            <a:pPr marL="742950" lvl="1" indent="-285750" defTabSz="725668" eaLnBrk="0" hangingPunct="0">
              <a:spcBef>
                <a:spcPts val="300"/>
              </a:spcBef>
              <a:spcAft>
                <a:spcPts val="300"/>
              </a:spcAft>
              <a:buFont typeface="Arial" panose="020B0604020202020204" pitchFamily="34" charset="0"/>
              <a:buChar char="•"/>
              <a:defRPr/>
            </a:pPr>
            <a:r>
              <a:rPr lang="es-419" dirty="0"/>
              <a:t>Da 1.120 Km di </a:t>
            </a:r>
            <a:r>
              <a:rPr lang="it-IT" dirty="0"/>
              <a:t>piste/percorsi ciclabili nel </a:t>
            </a:r>
            <a:r>
              <a:rPr lang="es-419" dirty="0"/>
              <a:t>2020 a 2.120 km nel 2025 su base regionale </a:t>
            </a:r>
            <a:r>
              <a:rPr lang="it-IT" sz="1800" dirty="0">
                <a:latin typeface="Arial" panose="020B0604020202020204" pitchFamily="34" charset="0"/>
                <a:ea typeface="Times New Roman" pitchFamily="18" charset="0"/>
                <a:cs typeface="Arial" panose="020B0604020202020204" pitchFamily="34" charset="0"/>
              </a:rPr>
              <a:t> </a:t>
            </a:r>
          </a:p>
          <a:p>
            <a:pPr marL="742950" lvl="1"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100% di energie rinnovabili al 2035</a:t>
            </a:r>
          </a:p>
          <a:p>
            <a:pPr marL="742950" lvl="1"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-55% emissioni di CO2 al 2035 rispetto al valore 1990</a:t>
            </a:r>
          </a:p>
          <a:p>
            <a:pPr marL="742950" lvl="1"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Rispetto dei limiti imposti dalla Dir qualità dell’aria (numero di sforamento limiti europei PM10 &lt; 35 giorni)</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- 50% al 2030 tasso di feriti in incidenti stradali  incidenti rispetto al valore 2019</a:t>
            </a:r>
            <a:endParaRPr lang="it-IT" sz="1800" dirty="0">
              <a:latin typeface="Arial" panose="020B0604020202020204" pitchFamily="34" charset="0"/>
              <a:ea typeface="Times New Roman" pitchFamily="18" charset="0"/>
              <a:cs typeface="Arial" panose="020B0604020202020204" pitchFamily="34" charset="0"/>
            </a:endParaRPr>
          </a:p>
        </p:txBody>
      </p:sp>
      <p:sp>
        <p:nvSpPr>
          <p:cNvPr id="8" name="CasellaDiTesto 7">
            <a:extLst>
              <a:ext uri="{FF2B5EF4-FFF2-40B4-BE49-F238E27FC236}">
                <a16:creationId xmlns:a16="http://schemas.microsoft.com/office/drawing/2014/main" id="{3FA7B8E1-5EF1-A15B-BA3F-A599915E95F3}"/>
              </a:ext>
            </a:extLst>
          </p:cNvPr>
          <p:cNvSpPr txBox="1"/>
          <p:nvPr/>
        </p:nvSpPr>
        <p:spPr>
          <a:xfrm>
            <a:off x="438100" y="2483249"/>
            <a:ext cx="5544616" cy="1477328"/>
          </a:xfrm>
          <a:prstGeom prst="rect">
            <a:avLst/>
          </a:prstGeom>
          <a:noFill/>
        </p:spPr>
        <p:txBody>
          <a:bodyPr wrap="square">
            <a:spAutoFit/>
          </a:bodyPr>
          <a:lstStyle/>
          <a:p>
            <a:pPr marL="285750" indent="-285750">
              <a:buFont typeface="Arial" panose="020B0604020202020204" pitchFamily="34" charset="0"/>
              <a:buChar char="•"/>
            </a:pPr>
            <a:r>
              <a:rPr lang="es-419" b="1" dirty="0"/>
              <a:t>PAIR 2020 </a:t>
            </a:r>
            <a:r>
              <a:rPr lang="es-419" dirty="0"/>
              <a:t>(in attesa del doc aggiornato)</a:t>
            </a:r>
          </a:p>
          <a:p>
            <a:pPr marL="742950" lvl="1" indent="-285750">
              <a:buFont typeface="Arial" panose="020B0604020202020204" pitchFamily="34" charset="0"/>
              <a:buChar char="•"/>
            </a:pPr>
            <a:r>
              <a:rPr lang="it-IT" dirty="0"/>
              <a:t>Ripartizione modale, almeno 20% degli spostamenti in bici entro il 2025</a:t>
            </a:r>
          </a:p>
          <a:p>
            <a:pPr marL="742950" lvl="1" indent="-285750">
              <a:buFont typeface="Arial" panose="020B0604020202020204" pitchFamily="34" charset="0"/>
              <a:buChar char="•"/>
            </a:pPr>
            <a:r>
              <a:rPr lang="it-IT" dirty="0"/>
              <a:t>ZTL al 100% del CS</a:t>
            </a:r>
          </a:p>
          <a:p>
            <a:pPr marL="742950" lvl="1" indent="-285750">
              <a:buFont typeface="Arial" panose="020B0604020202020204" pitchFamily="34" charset="0"/>
              <a:buChar char="•"/>
            </a:pPr>
            <a:r>
              <a:rPr lang="it-IT" dirty="0"/>
              <a:t>AP al 20% del CS</a:t>
            </a:r>
          </a:p>
        </p:txBody>
      </p:sp>
      <p:sp>
        <p:nvSpPr>
          <p:cNvPr id="12" name="CasellaDiTesto 11">
            <a:extLst>
              <a:ext uri="{FF2B5EF4-FFF2-40B4-BE49-F238E27FC236}">
                <a16:creationId xmlns:a16="http://schemas.microsoft.com/office/drawing/2014/main" id="{CB5396C1-097D-D0B0-6129-65325E5FEF5C}"/>
              </a:ext>
            </a:extLst>
          </p:cNvPr>
          <p:cNvSpPr txBox="1"/>
          <p:nvPr/>
        </p:nvSpPr>
        <p:spPr>
          <a:xfrm>
            <a:off x="438100" y="5192032"/>
            <a:ext cx="5297860" cy="1477328"/>
          </a:xfrm>
          <a:prstGeom prst="rect">
            <a:avLst/>
          </a:prstGeom>
          <a:noFill/>
        </p:spPr>
        <p:txBody>
          <a:bodyPr wrap="square">
            <a:spAutoFit/>
          </a:bodyPr>
          <a:lstStyle/>
          <a:p>
            <a:pPr marL="285750" indent="-285750">
              <a:buFont typeface="Arial" panose="020B0604020202020204" pitchFamily="34" charset="0"/>
              <a:buChar char="•"/>
            </a:pPr>
            <a:r>
              <a:rPr lang="it-IT" b="1" dirty="0" err="1"/>
              <a:t>Fit</a:t>
            </a:r>
            <a:r>
              <a:rPr lang="it-IT" b="1" dirty="0"/>
              <a:t> for 55 - Strategia Nazionale decarbonizzazione-PNRR </a:t>
            </a:r>
            <a:endParaRPr lang="es-419" b="1" dirty="0"/>
          </a:p>
          <a:p>
            <a:pPr marL="742950" lvl="1" indent="-285750">
              <a:buFont typeface="Arial" panose="020B0604020202020204" pitchFamily="34" charset="0"/>
              <a:buChar char="•"/>
            </a:pPr>
            <a:r>
              <a:rPr lang="es-419" dirty="0"/>
              <a:t>CO2 da traffico veicolare pro </a:t>
            </a:r>
            <a:r>
              <a:rPr lang="es-419" dirty="0" err="1"/>
              <a:t>capite</a:t>
            </a:r>
            <a:r>
              <a:rPr lang="es-419" dirty="0"/>
              <a:t> </a:t>
            </a:r>
            <a:r>
              <a:rPr lang="it-IT" dirty="0"/>
              <a:t>-55% al 2030 rispetto al 1990</a:t>
            </a:r>
          </a:p>
          <a:p>
            <a:pPr marL="742950" lvl="1" indent="-285750">
              <a:buFont typeface="Arial" panose="020B0604020202020204" pitchFamily="34" charset="0"/>
              <a:buChar char="•"/>
            </a:pPr>
            <a:r>
              <a:rPr lang="it-IT" dirty="0"/>
              <a:t>Veicoli elettrici = 15% delle flotte al 2030</a:t>
            </a:r>
          </a:p>
        </p:txBody>
      </p:sp>
      <p:sp>
        <p:nvSpPr>
          <p:cNvPr id="13" name="CasellaDiTesto 12">
            <a:extLst>
              <a:ext uri="{FF2B5EF4-FFF2-40B4-BE49-F238E27FC236}">
                <a16:creationId xmlns:a16="http://schemas.microsoft.com/office/drawing/2014/main" id="{D6EECD46-3FBA-7567-377A-0C81CC76EAF9}"/>
              </a:ext>
            </a:extLst>
          </p:cNvPr>
          <p:cNvSpPr txBox="1"/>
          <p:nvPr/>
        </p:nvSpPr>
        <p:spPr>
          <a:xfrm>
            <a:off x="482800" y="4253744"/>
            <a:ext cx="4669767" cy="646331"/>
          </a:xfrm>
          <a:prstGeom prst="rect">
            <a:avLst/>
          </a:prstGeom>
          <a:noFill/>
        </p:spPr>
        <p:txBody>
          <a:bodyPr wrap="square">
            <a:spAutoFit/>
          </a:bodyPr>
          <a:lstStyle/>
          <a:p>
            <a:pPr marL="285750" indent="-285750">
              <a:buFont typeface="Arial" panose="020B0604020202020204" pitchFamily="34" charset="0"/>
              <a:buChar char="•"/>
            </a:pPr>
            <a:r>
              <a:rPr lang="it-IT" b="1" dirty="0"/>
              <a:t>PNSS</a:t>
            </a:r>
          </a:p>
          <a:p>
            <a:pPr marL="742950" lvl="1" indent="-285750">
              <a:buFont typeface="Arial" panose="020B0604020202020204" pitchFamily="34" charset="0"/>
              <a:buChar char="•"/>
            </a:pPr>
            <a:r>
              <a:rPr lang="it-IT" dirty="0"/>
              <a:t>-50% di feriti e morti al 2030</a:t>
            </a:r>
            <a:endParaRPr lang="es-419" dirty="0"/>
          </a:p>
        </p:txBody>
      </p:sp>
    </p:spTree>
    <p:extLst>
      <p:ext uri="{BB962C8B-B14F-4D97-AF65-F5344CB8AC3E}">
        <p14:creationId xmlns:p14="http://schemas.microsoft.com/office/powerpoint/2010/main" val="223512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Obiettivi e target (le sfide del PUMS)</a:t>
            </a:r>
          </a:p>
        </p:txBody>
      </p:sp>
      <p:sp>
        <p:nvSpPr>
          <p:cNvPr id="6" name="CasellaDiTesto 5">
            <a:extLst>
              <a:ext uri="{FF2B5EF4-FFF2-40B4-BE49-F238E27FC236}">
                <a16:creationId xmlns:a16="http://schemas.microsoft.com/office/drawing/2014/main" id="{B598EAE1-06D0-07A3-9501-BA6FD5102ECB}"/>
              </a:ext>
            </a:extLst>
          </p:cNvPr>
          <p:cNvSpPr txBox="1"/>
          <p:nvPr/>
        </p:nvSpPr>
        <p:spPr>
          <a:xfrm>
            <a:off x="714386" y="1412776"/>
            <a:ext cx="10998238" cy="4078039"/>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Prima di passare alla descrizione dei contenuti dello scenario del PUMS è bene richiamare alcune considerazioni rispetto ai </a:t>
            </a:r>
            <a:r>
              <a:rPr lang="it-IT" dirty="0">
                <a:latin typeface="Arial" panose="020B0604020202020204" pitchFamily="34" charset="0"/>
                <a:cs typeface="Arial" panose="020B0604020202020204" pitchFamily="34" charset="0"/>
              </a:rPr>
              <a:t>risultati delle stime modellistiche relativi sia allo SR che allo scenario alternativo S_AP1</a:t>
            </a:r>
            <a:endParaRPr lang="it-IT" sz="800" dirty="0">
              <a:latin typeface="Arial" panose="020B0604020202020204" pitchFamily="34" charset="0"/>
              <a:cs typeface="Arial" panose="020B0604020202020204" pitchFamily="34" charset="0"/>
            </a:endParaRPr>
          </a:p>
          <a:p>
            <a:pPr defTabSz="725668" eaLnBrk="0" hangingPunct="0">
              <a:spcBef>
                <a:spcPts val="300"/>
              </a:spcBef>
              <a:spcAft>
                <a:spcPts val="300"/>
              </a:spcAft>
              <a:defRPr/>
            </a:pPr>
            <a:r>
              <a:rPr lang="it-IT" dirty="0">
                <a:latin typeface="Arial" panose="020B0604020202020204" pitchFamily="34" charset="0"/>
                <a:cs typeface="Arial" panose="020B0604020202020204" pitchFamily="34" charset="0"/>
              </a:rPr>
              <a:t>Le stime modellistiche evidenziano il </a:t>
            </a:r>
            <a:r>
              <a:rPr lang="it-IT" b="1" dirty="0">
                <a:latin typeface="Arial" panose="020B0604020202020204" pitchFamily="34" charset="0"/>
                <a:cs typeface="Arial" panose="020B0604020202020204" pitchFamily="34" charset="0"/>
              </a:rPr>
              <a:t>mancato raggiungimento di obiettivi e target fondamentali </a:t>
            </a:r>
            <a:r>
              <a:rPr lang="it-IT" dirty="0">
                <a:latin typeface="Arial" panose="020B0604020202020204" pitchFamily="34" charset="0"/>
                <a:cs typeface="Arial" panose="020B0604020202020204" pitchFamily="34" charset="0"/>
              </a:rPr>
              <a:t>che assumerebbe il PUMS 2032 in termini di:</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riduzione delle emissioni di CO</a:t>
            </a:r>
            <a:r>
              <a:rPr lang="it-IT" baseline="-25000" dirty="0">
                <a:latin typeface="Arial" panose="020B0604020202020204" pitchFamily="34" charset="0"/>
                <a:cs typeface="Arial" panose="020B0604020202020204" pitchFamily="34" charset="0"/>
              </a:rPr>
              <a:t>2</a:t>
            </a:r>
            <a:endParaRPr lang="it-IT" strike="sngStrike" baseline="-25000"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variazioni delle quote modali dal modo privato verso TPL e modi attivi</a:t>
            </a:r>
            <a:endParaRPr lang="it-IT" strike="sngStrike"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quota di veicoli elettrici in circolazione</a:t>
            </a:r>
          </a:p>
          <a:p>
            <a:pPr marL="742950" lvl="1" indent="-285750" defTabSz="725668" eaLnBrk="0" hangingPunct="0">
              <a:spcBef>
                <a:spcPts val="300"/>
              </a:spcBef>
              <a:spcAft>
                <a:spcPts val="300"/>
              </a:spcAft>
              <a:buFont typeface="Arial" panose="020B0604020202020204" pitchFamily="34" charset="0"/>
              <a:buChar char="•"/>
              <a:defRPr/>
            </a:pPr>
            <a:r>
              <a:rPr lang="it-IT" dirty="0" err="1">
                <a:latin typeface="Arial" panose="020B0604020202020204" pitchFamily="34" charset="0"/>
                <a:cs typeface="Arial" panose="020B0604020202020204" pitchFamily="34" charset="0"/>
              </a:rPr>
              <a:t>ecc</a:t>
            </a:r>
            <a:r>
              <a:rPr lang="it-IT" dirty="0">
                <a:latin typeface="Arial" panose="020B0604020202020204" pitchFamily="34" charset="0"/>
                <a:cs typeface="Arial" panose="020B0604020202020204" pitchFamily="34" charset="0"/>
              </a:rPr>
              <a:t>…</a:t>
            </a:r>
          </a:p>
          <a:p>
            <a:pPr marL="0" lvl="1" defTabSz="725668" eaLnBrk="0" hangingPunct="0">
              <a:spcBef>
                <a:spcPts val="300"/>
              </a:spcBef>
              <a:spcAft>
                <a:spcPts val="300"/>
              </a:spcAft>
              <a:defRPr/>
            </a:pPr>
            <a:endParaRPr lang="it-IT" sz="800" dirty="0">
              <a:latin typeface="Arial" panose="020B0604020202020204" pitchFamily="34" charset="0"/>
              <a:cs typeface="Arial" panose="020B0604020202020204" pitchFamily="34" charset="0"/>
            </a:endParaRPr>
          </a:p>
          <a:p>
            <a:pPr marL="0" lvl="1" defTabSz="725668" eaLnBrk="0" hangingPunct="0">
              <a:spcBef>
                <a:spcPts val="300"/>
              </a:spcBef>
              <a:spcAft>
                <a:spcPts val="300"/>
              </a:spcAft>
              <a:defRPr/>
            </a:pPr>
            <a:r>
              <a:rPr lang="it-IT" dirty="0">
                <a:latin typeface="Arial" panose="020B0604020202020204" pitchFamily="34" charset="0"/>
                <a:cs typeface="Arial" panose="020B0604020202020204" pitchFamily="34" charset="0"/>
              </a:rPr>
              <a:t>Da qui la necessità di mettere in campo uno scenario di Piano nel quale includere </a:t>
            </a:r>
            <a:r>
              <a:rPr lang="it-IT" b="1" dirty="0">
                <a:latin typeface="Arial" panose="020B0604020202020204" pitchFamily="34" charset="0"/>
                <a:cs typeface="Arial" panose="020B0604020202020204" pitchFamily="34" charset="0"/>
              </a:rPr>
              <a:t>azioni e misure più sfidanti</a:t>
            </a:r>
            <a:r>
              <a:rPr lang="it-IT" dirty="0">
                <a:latin typeface="Arial" panose="020B0604020202020204" pitchFamily="34" charset="0"/>
                <a:cs typeface="Arial" panose="020B0604020202020204" pitchFamily="34" charset="0"/>
              </a:rPr>
              <a:t>, coerenti con gli obiettivi e tra loro, capaci di indirizzare efficacemente le scelte di mobilità dei ravennati </a:t>
            </a:r>
            <a:r>
              <a:rPr lang="it-IT" dirty="0">
                <a:latin typeface="Arial" panose="020B0604020202020204" pitchFamily="34" charset="0"/>
                <a:cs typeface="Arial" panose="020B0604020202020204" pitchFamily="34" charset="0"/>
                <a:sym typeface="Wingdings" panose="05000000000000000000" pitchFamily="2" charset="2"/>
              </a:rPr>
              <a:t> S_AP2</a:t>
            </a:r>
            <a:endParaRPr lang="it-IT" sz="1800"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311662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a:extLst>
              <a:ext uri="{FF2B5EF4-FFF2-40B4-BE49-F238E27FC236}">
                <a16:creationId xmlns:a16="http://schemas.microsoft.com/office/drawing/2014/main" id="{3DD4781B-9AD8-4D6C-A3AB-78EFD2854254}"/>
              </a:ext>
            </a:extLst>
          </p:cNvPr>
          <p:cNvSpPr/>
          <p:nvPr/>
        </p:nvSpPr>
        <p:spPr>
          <a:xfrm>
            <a:off x="486324" y="913358"/>
            <a:ext cx="11442324" cy="5539978"/>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I presupposti per un piano strategico </a:t>
            </a:r>
          </a:p>
          <a:p>
            <a:pPr defTabSz="725668" eaLnBrk="0" hangingPunct="0">
              <a:spcBef>
                <a:spcPts val="300"/>
              </a:spcBef>
              <a:spcAft>
                <a:spcPts val="300"/>
              </a:spcAft>
              <a:defRPr/>
            </a:pPr>
            <a:r>
              <a:rPr lang="it-IT" sz="1600" b="1" dirty="0">
                <a:latin typeface="Arial" panose="020B0604020202020204" pitchFamily="34" charset="0"/>
                <a:ea typeface="Times New Roman" pitchFamily="18" charset="0"/>
                <a:cs typeface="Arial" panose="020B0604020202020204" pitchFamily="34" charset="0"/>
              </a:rPr>
              <a:t>Integrazione tra politiche di mobilità, territoriali e ambientali</a:t>
            </a:r>
          </a:p>
          <a:p>
            <a:pPr algn="just">
              <a:spcBef>
                <a:spcPts val="300"/>
              </a:spcBef>
              <a:spcAft>
                <a:spcPts val="300"/>
              </a:spcAft>
            </a:pPr>
            <a:r>
              <a:rPr lang="it-IT" sz="1600" dirty="0">
                <a:effectLst/>
                <a:latin typeface="Arial" panose="020B0604020202020204" pitchFamily="34" charset="0"/>
                <a:ea typeface="Calibri" panose="020F0502020204030204" pitchFamily="34" charset="0"/>
                <a:cs typeface="Arial" panose="020B0604020202020204" pitchFamily="34" charset="0"/>
              </a:rPr>
              <a:t>Promuovere una </a:t>
            </a:r>
            <a:r>
              <a:rPr lang="it-IT" sz="1600" b="1" dirty="0">
                <a:effectLst/>
                <a:latin typeface="Arial" panose="020B0604020202020204" pitchFamily="34" charset="0"/>
                <a:ea typeface="Calibri" panose="020F0502020204030204" pitchFamily="34" charset="0"/>
                <a:cs typeface="Arial" panose="020B0604020202020204" pitchFamily="34" charset="0"/>
              </a:rPr>
              <a:t>visione olistica </a:t>
            </a:r>
            <a:r>
              <a:rPr lang="it-IT" sz="1600" dirty="0">
                <a:effectLst/>
                <a:latin typeface="Arial" panose="020B0604020202020204" pitchFamily="34" charset="0"/>
                <a:ea typeface="Calibri" panose="020F0502020204030204" pitchFamily="34" charset="0"/>
                <a:cs typeface="Arial" panose="020B0604020202020204" pitchFamily="34" charset="0"/>
              </a:rPr>
              <a:t>della </a:t>
            </a:r>
            <a:r>
              <a:rPr lang="it-IT" sz="1600" b="1" dirty="0">
                <a:effectLst/>
                <a:latin typeface="Arial" panose="020B0604020202020204" pitchFamily="34" charset="0"/>
                <a:ea typeface="Calibri" panose="020F0502020204030204" pitchFamily="34" charset="0"/>
                <a:cs typeface="Arial" panose="020B0604020202020204" pitchFamily="34" charset="0"/>
              </a:rPr>
              <a:t>sostenibilità</a:t>
            </a:r>
            <a:r>
              <a:rPr lang="it-IT" sz="1600" dirty="0">
                <a:effectLst/>
                <a:latin typeface="Arial" panose="020B0604020202020204" pitchFamily="34" charset="0"/>
                <a:ea typeface="Calibri" panose="020F0502020204030204" pitchFamily="34" charset="0"/>
                <a:cs typeface="Arial" panose="020B0604020202020204" pitchFamily="34" charset="0"/>
              </a:rPr>
              <a:t> riassunta dai tre pilastri su cui si fonda la strategia </a:t>
            </a:r>
            <a:r>
              <a:rPr lang="it-IT" sz="1600" i="1" dirty="0">
                <a:effectLst/>
                <a:latin typeface="Arial" panose="020B0604020202020204" pitchFamily="34" charset="0"/>
                <a:ea typeface="Calibri" panose="020F0502020204030204" pitchFamily="34" charset="0"/>
                <a:cs typeface="Arial" panose="020B0604020202020204" pitchFamily="34" charset="0"/>
              </a:rPr>
              <a:t>ASI</a:t>
            </a:r>
            <a:r>
              <a:rPr lang="it-IT" sz="1600" dirty="0">
                <a:effectLst/>
                <a:latin typeface="Arial" panose="020B0604020202020204" pitchFamily="34" charset="0"/>
                <a:ea typeface="Calibri" panose="020F0502020204030204" pitchFamily="34" charset="0"/>
                <a:cs typeface="Arial" panose="020B0604020202020204" pitchFamily="34" charset="0"/>
              </a:rPr>
              <a:t> (</a:t>
            </a:r>
            <a:r>
              <a:rPr lang="it-IT" sz="1600" i="1" dirty="0" err="1">
                <a:effectLst/>
                <a:latin typeface="Arial" panose="020B0604020202020204" pitchFamily="34" charset="0"/>
                <a:ea typeface="Calibri" panose="020F0502020204030204" pitchFamily="34" charset="0"/>
                <a:cs typeface="Arial" panose="020B0604020202020204" pitchFamily="34" charset="0"/>
              </a:rPr>
              <a:t>Avoid</a:t>
            </a:r>
            <a:r>
              <a:rPr lang="it-IT" sz="1600" i="1" dirty="0">
                <a:effectLst/>
                <a:latin typeface="Arial" panose="020B0604020202020204" pitchFamily="34" charset="0"/>
                <a:ea typeface="Calibri" panose="020F0502020204030204" pitchFamily="34" charset="0"/>
                <a:cs typeface="Arial" panose="020B0604020202020204" pitchFamily="34" charset="0"/>
              </a:rPr>
              <a:t>, Shift e </a:t>
            </a:r>
            <a:r>
              <a:rPr lang="it-IT" sz="1600" i="1" dirty="0" err="1">
                <a:effectLst/>
                <a:latin typeface="Arial" panose="020B0604020202020204" pitchFamily="34" charset="0"/>
                <a:ea typeface="Calibri" panose="020F0502020204030204" pitchFamily="34" charset="0"/>
                <a:cs typeface="Arial" panose="020B0604020202020204" pitchFamily="34" charset="0"/>
              </a:rPr>
              <a:t>Improve</a:t>
            </a:r>
            <a:r>
              <a:rPr lang="it-IT" sz="1600" i="1" dirty="0">
                <a:effectLst/>
                <a:latin typeface="Arial" panose="020B0604020202020204" pitchFamily="34" charset="0"/>
                <a:ea typeface="Calibri" panose="020F0502020204030204" pitchFamily="34" charset="0"/>
                <a:cs typeface="Arial" panose="020B0604020202020204" pitchFamily="34" charset="0"/>
              </a:rPr>
              <a:t>):</a:t>
            </a:r>
            <a:r>
              <a:rPr lang="it-IT" sz="1600" dirty="0">
                <a:effectLst/>
                <a:latin typeface="Arial" panose="020B0604020202020204" pitchFamily="34" charset="0"/>
                <a:ea typeface="Calibri" panose="020F0502020204030204" pitchFamily="34" charset="0"/>
                <a:cs typeface="Arial" panose="020B0604020202020204" pitchFamily="34" charset="0"/>
              </a:rPr>
              <a:t> </a:t>
            </a:r>
            <a:r>
              <a:rPr lang="it-IT" sz="1600" i="1" dirty="0" err="1">
                <a:effectLst/>
                <a:latin typeface="Arial" panose="020B0604020202020204" pitchFamily="34" charset="0"/>
                <a:ea typeface="Calibri" panose="020F0502020204030204" pitchFamily="34" charset="0"/>
                <a:cs typeface="Arial" panose="020B0604020202020204" pitchFamily="34" charset="0"/>
              </a:rPr>
              <a:t>Avoid</a:t>
            </a:r>
            <a:r>
              <a:rPr lang="it-IT" sz="1600" dirty="0">
                <a:effectLst/>
                <a:latin typeface="Arial" panose="020B0604020202020204" pitchFamily="34" charset="0"/>
                <a:ea typeface="Calibri" panose="020F0502020204030204" pitchFamily="34" charset="0"/>
                <a:cs typeface="Arial" panose="020B0604020202020204" pitchFamily="34" charset="0"/>
              </a:rPr>
              <a:t> = ridurre gli spostamenti e in particolare quelli veicolari; </a:t>
            </a:r>
            <a:r>
              <a:rPr lang="it-IT" sz="1600" i="1" dirty="0">
                <a:effectLst/>
                <a:latin typeface="Arial" panose="020B0604020202020204" pitchFamily="34" charset="0"/>
                <a:ea typeface="Calibri" panose="020F0502020204030204" pitchFamily="34" charset="0"/>
                <a:cs typeface="Arial" panose="020B0604020202020204" pitchFamily="34" charset="0"/>
              </a:rPr>
              <a:t>Shift</a:t>
            </a:r>
            <a:r>
              <a:rPr lang="it-IT" sz="1600" dirty="0">
                <a:effectLst/>
                <a:latin typeface="Arial" panose="020B0604020202020204" pitchFamily="34" charset="0"/>
                <a:ea typeface="Calibri" panose="020F0502020204030204" pitchFamily="34" charset="0"/>
                <a:cs typeface="Arial" panose="020B0604020202020204" pitchFamily="34" charset="0"/>
              </a:rPr>
              <a:t> = favorire il cambio modale, dai modi di trasporto a maggior impatto a quelli a impatto minore e nullo; </a:t>
            </a:r>
            <a:r>
              <a:rPr lang="it-IT" sz="1600" i="1" dirty="0" err="1">
                <a:effectLst/>
                <a:latin typeface="Arial" panose="020B0604020202020204" pitchFamily="34" charset="0"/>
                <a:ea typeface="Calibri" panose="020F0502020204030204" pitchFamily="34" charset="0"/>
                <a:cs typeface="Arial" panose="020B0604020202020204" pitchFamily="34" charset="0"/>
              </a:rPr>
              <a:t>Improve</a:t>
            </a:r>
            <a:r>
              <a:rPr lang="it-IT" sz="1600" dirty="0">
                <a:effectLst/>
                <a:latin typeface="Arial" panose="020B0604020202020204" pitchFamily="34" charset="0"/>
                <a:ea typeface="Calibri" panose="020F0502020204030204" pitchFamily="34" charset="0"/>
                <a:cs typeface="Arial" panose="020B0604020202020204" pitchFamily="34" charset="0"/>
              </a:rPr>
              <a:t> = rendere più efficienti ed efficaci i servizi e le infrastrutture di trasporto </a:t>
            </a:r>
          </a:p>
          <a:p>
            <a:pPr algn="just">
              <a:spcBef>
                <a:spcPts val="300"/>
              </a:spcBef>
              <a:spcAft>
                <a:spcPts val="300"/>
              </a:spcAft>
            </a:pPr>
            <a:r>
              <a:rPr lang="it-IT" altLang="it-IT" b="1" u="sng" dirty="0">
                <a:solidFill>
                  <a:srgbClr val="FF0000"/>
                </a:solidFill>
                <a:latin typeface="Arial" panose="020B0604020202020204" pitchFamily="34" charset="0"/>
                <a:cs typeface="Arial" panose="020B0604020202020204" pitchFamily="34" charset="0"/>
              </a:rPr>
              <a:t>Le scelte di fondo del PUMS</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Qualità dello spazio pubblico </a:t>
            </a:r>
            <a:r>
              <a:rPr lang="it-IT" sz="1600" dirty="0">
                <a:latin typeface="Arial" panose="020B0604020202020204" pitchFamily="34" charset="0"/>
                <a:cs typeface="Arial" panose="020B0604020202020204" pitchFamily="34" charset="0"/>
              </a:rPr>
              <a:t>(città accessibile, a rischio zero, riqualificazione delle aree o spazio pubblico)</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Uso dei modi di trasporto a minor impatto ambientale </a:t>
            </a:r>
            <a:r>
              <a:rPr lang="it-IT" sz="1600" dirty="0">
                <a:latin typeface="Arial" panose="020B0604020202020204" pitchFamily="34" charset="0"/>
                <a:cs typeface="Arial" panose="020B0604020202020204" pitchFamily="34" charset="0"/>
              </a:rPr>
              <a:t>(ciclabilità-pedonalità e trasporto collettivo), </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Riduzione della dipendenza dell’uso dell’auto</a:t>
            </a:r>
            <a:r>
              <a:rPr lang="it-IT" sz="1600" dirty="0">
                <a:latin typeface="Arial" panose="020B0604020202020204" pitchFamily="34" charset="0"/>
                <a:cs typeface="Arial" panose="020B0604020202020204" pitchFamily="34" charset="0"/>
              </a:rPr>
              <a:t>, in particolare negli spostamenti di breve distanza </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Attenzione al trasporto merci sui due fronti: </a:t>
            </a:r>
            <a:r>
              <a:rPr lang="it-IT" sz="1600" dirty="0">
                <a:latin typeface="Arial" panose="020B0604020202020204" pitchFamily="34" charset="0"/>
                <a:cs typeface="Arial" panose="020B0604020202020204" pitchFamily="34" charset="0"/>
              </a:rPr>
              <a:t>Ravenna città porto e a vocazione industriale /  Ravenna città terziaria (commerciale e turistica)</a:t>
            </a:r>
          </a:p>
          <a:p>
            <a:pPr defTabSz="725668" eaLnBrk="0" hangingPunct="0">
              <a:spcBef>
                <a:spcPts val="300"/>
              </a:spcBef>
              <a:spcAft>
                <a:spcPts val="300"/>
              </a:spcAft>
              <a:defRPr/>
            </a:pPr>
            <a:r>
              <a:rPr lang="it-IT" b="1" u="sng" dirty="0">
                <a:solidFill>
                  <a:srgbClr val="FF0000"/>
                </a:solidFill>
                <a:latin typeface="Arial" panose="020B0604020202020204" pitchFamily="34" charset="0"/>
                <a:cs typeface="Arial" panose="020B0604020202020204" pitchFamily="34" charset="0"/>
              </a:rPr>
              <a:t>Gli strumenti del PUMS</a:t>
            </a:r>
          </a:p>
          <a:p>
            <a:pPr defTabSz="725668" eaLnBrk="0" hangingPunct="0">
              <a:spcBef>
                <a:spcPts val="300"/>
              </a:spcBef>
              <a:spcAft>
                <a:spcPts val="300"/>
              </a:spcAft>
              <a:defRPr/>
            </a:pPr>
            <a:r>
              <a:rPr lang="it-IT" altLang="it-IT" sz="1600" b="1" dirty="0">
                <a:latin typeface="Arial" panose="020B0604020202020204" pitchFamily="34" charset="0"/>
                <a:cs typeface="Arial" panose="020B0604020202020204" pitchFamily="34" charset="0"/>
              </a:rPr>
              <a:t>Regolamentazione </a:t>
            </a:r>
            <a:r>
              <a:rPr lang="it-IT" altLang="it-IT" sz="1600" dirty="0">
                <a:latin typeface="Arial" panose="020B0604020202020204" pitchFamily="34" charset="0"/>
                <a:cs typeface="Arial" panose="020B0604020202020204" pitchFamily="34" charset="0"/>
              </a:rPr>
              <a:t>come misura per orientare la mobilità verso i modi a minor impatto</a:t>
            </a:r>
          </a:p>
          <a:p>
            <a:pPr defTabSz="725668" eaLnBrk="0" hangingPunct="0">
              <a:spcBef>
                <a:spcPts val="300"/>
              </a:spcBef>
              <a:spcAft>
                <a:spcPts val="300"/>
              </a:spcAft>
              <a:defRPr/>
            </a:pPr>
            <a:r>
              <a:rPr lang="it-IT" altLang="it-IT" sz="1600" b="1" dirty="0">
                <a:latin typeface="Arial" panose="020B0604020202020204" pitchFamily="34" charset="0"/>
                <a:cs typeface="Arial" panose="020B0604020202020204" pitchFamily="34" charset="0"/>
              </a:rPr>
              <a:t>Regolazione degli accessi</a:t>
            </a:r>
            <a:r>
              <a:rPr lang="it-IT" altLang="it-IT" sz="1600" dirty="0">
                <a:latin typeface="Arial" panose="020B0604020202020204" pitchFamily="34" charset="0"/>
                <a:cs typeface="Arial" panose="020B0604020202020204" pitchFamily="34" charset="0"/>
              </a:rPr>
              <a:t> all’area urbana</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Mobilità a basse/nulle emissioni </a:t>
            </a:r>
            <a:r>
              <a:rPr lang="it-IT" sz="1600" dirty="0">
                <a:latin typeface="Arial" panose="020B0604020202020204" pitchFamily="34" charset="0"/>
                <a:cs typeface="Arial" panose="020B0604020202020204" pitchFamily="34" charset="0"/>
              </a:rPr>
              <a:t>per ridurre inquinanti in atmosfera e consumo combustibili fossili nonché contrastare i cambiamenti climatici</a:t>
            </a:r>
          </a:p>
          <a:p>
            <a:pPr defTabSz="725668" eaLnBrk="0" hangingPunct="0">
              <a:spcBef>
                <a:spcPts val="300"/>
              </a:spcBef>
              <a:spcAft>
                <a:spcPts val="300"/>
              </a:spcAft>
              <a:defRPr/>
            </a:pPr>
            <a:r>
              <a:rPr lang="it-IT" sz="1600" b="1" dirty="0">
                <a:latin typeface="Arial" panose="020B0604020202020204" pitchFamily="34" charset="0"/>
                <a:cs typeface="Arial" panose="020B0604020202020204" pitchFamily="34" charset="0"/>
              </a:rPr>
              <a:t>Accelerare sul fronte dell’innovazione: </a:t>
            </a:r>
            <a:r>
              <a:rPr lang="it-IT" sz="1600" dirty="0">
                <a:latin typeface="Arial" panose="020B0604020202020204" pitchFamily="34" charset="0"/>
                <a:cs typeface="Arial" panose="020B0604020202020204" pitchFamily="34" charset="0"/>
              </a:rPr>
              <a:t>MAAS (</a:t>
            </a:r>
            <a:r>
              <a:rPr lang="it-IT" sz="1600" dirty="0" err="1">
                <a:latin typeface="Arial" panose="020B0604020202020204" pitchFamily="34" charset="0"/>
                <a:cs typeface="Arial" panose="020B0604020202020204" pitchFamily="34" charset="0"/>
              </a:rPr>
              <a:t>Mobility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As</a:t>
            </a:r>
            <a:r>
              <a:rPr lang="it-IT" sz="1600" dirty="0">
                <a:latin typeface="Arial" panose="020B0604020202020204" pitchFamily="34" charset="0"/>
                <a:cs typeface="Arial" panose="020B0604020202020204" pitchFamily="34" charset="0"/>
              </a:rPr>
              <a:t> A  Service), uso dell’informazione, Veicoli a Guida Autonoma</a:t>
            </a:r>
          </a:p>
        </p:txBody>
      </p:sp>
      <p:sp>
        <p:nvSpPr>
          <p:cNvPr id="5" name="CasellaDiTesto 4">
            <a:extLst>
              <a:ext uri="{FF2B5EF4-FFF2-40B4-BE49-F238E27FC236}">
                <a16:creationId xmlns:a16="http://schemas.microsoft.com/office/drawing/2014/main" id="{2BF27EB9-AA44-9E6D-A53F-163C12A4EE5D}"/>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Tree>
    <p:extLst>
      <p:ext uri="{BB962C8B-B14F-4D97-AF65-F5344CB8AC3E}">
        <p14:creationId xmlns:p14="http://schemas.microsoft.com/office/powerpoint/2010/main" val="257811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a:extLst>
              <a:ext uri="{FF2B5EF4-FFF2-40B4-BE49-F238E27FC236}">
                <a16:creationId xmlns:a16="http://schemas.microsoft.com/office/drawing/2014/main" id="{69E371B1-E67A-DCF1-6605-449A137D2F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19" name="CasellaDiTesto 18">
            <a:extLst>
              <a:ext uri="{FF2B5EF4-FFF2-40B4-BE49-F238E27FC236}">
                <a16:creationId xmlns:a16="http://schemas.microsoft.com/office/drawing/2014/main" id="{4865740B-914E-BEE1-94A8-8B0450698F59}"/>
              </a:ext>
            </a:extLst>
          </p:cNvPr>
          <p:cNvSpPr txBox="1"/>
          <p:nvPr/>
        </p:nvSpPr>
        <p:spPr>
          <a:xfrm>
            <a:off x="424312" y="705470"/>
            <a:ext cx="10640240" cy="1200329"/>
          </a:xfrm>
          <a:prstGeom prst="rect">
            <a:avLst/>
          </a:prstGeom>
          <a:noFill/>
        </p:spPr>
        <p:txBody>
          <a:bodyPr wrap="square">
            <a:spAutoFit/>
          </a:bodyPr>
          <a:lstStyle/>
          <a:p>
            <a:pPr lvl="0"/>
            <a:r>
              <a:rPr lang="it-IT" i="1" dirty="0">
                <a:effectLst/>
                <a:latin typeface="Calibri" panose="020F0502020204030204" pitchFamily="34" charset="0"/>
                <a:ea typeface="Times New Roman" panose="02020603050405020304" pitchFamily="18" charset="0"/>
              </a:rPr>
              <a:t>Promuovere una visione olistica della sostenibilità riassunta dai tre pilastri su cui si fonda la strategia ASI (</a:t>
            </a:r>
            <a:r>
              <a:rPr lang="it-IT" i="1" dirty="0" err="1">
                <a:effectLst/>
                <a:latin typeface="Calibri" panose="020F0502020204030204" pitchFamily="34" charset="0"/>
                <a:ea typeface="Times New Roman" panose="02020603050405020304" pitchFamily="18" charset="0"/>
              </a:rPr>
              <a:t>Avoid</a:t>
            </a:r>
            <a:r>
              <a:rPr lang="it-IT" i="1" dirty="0">
                <a:effectLst/>
                <a:latin typeface="Calibri" panose="020F0502020204030204" pitchFamily="34" charset="0"/>
                <a:ea typeface="Times New Roman" panose="02020603050405020304" pitchFamily="18" charset="0"/>
              </a:rPr>
              <a:t>, Shift e </a:t>
            </a:r>
            <a:r>
              <a:rPr lang="it-IT" i="1" dirty="0" err="1">
                <a:effectLst/>
                <a:latin typeface="Calibri" panose="020F0502020204030204" pitchFamily="34" charset="0"/>
                <a:ea typeface="Times New Roman" panose="02020603050405020304" pitchFamily="18" charset="0"/>
              </a:rPr>
              <a:t>Improve</a:t>
            </a:r>
            <a:r>
              <a:rPr lang="it-IT" i="1" dirty="0">
                <a:effectLst/>
                <a:latin typeface="Calibri" panose="020F0502020204030204" pitchFamily="34" charset="0"/>
                <a:ea typeface="Times New Roman" panose="02020603050405020304" pitchFamily="18" charset="0"/>
              </a:rPr>
              <a:t>): </a:t>
            </a:r>
            <a:r>
              <a:rPr lang="it-IT" i="1" dirty="0" err="1">
                <a:effectLst/>
                <a:latin typeface="Calibri" panose="020F0502020204030204" pitchFamily="34" charset="0"/>
                <a:ea typeface="Times New Roman" panose="02020603050405020304" pitchFamily="18" charset="0"/>
              </a:rPr>
              <a:t>Avoid</a:t>
            </a:r>
            <a:r>
              <a:rPr lang="it-IT" i="1" dirty="0">
                <a:effectLst/>
                <a:latin typeface="Calibri" panose="020F0502020204030204" pitchFamily="34" charset="0"/>
                <a:ea typeface="Times New Roman" panose="02020603050405020304" pitchFamily="18" charset="0"/>
              </a:rPr>
              <a:t> = ridurre gli spostamenti e in particolare quelli veicolari; Shift = favorire il cambio modale, dai modi di trasporto a maggior impatto a quelli a impatto minore e nullo; </a:t>
            </a:r>
            <a:r>
              <a:rPr lang="it-IT" i="1" dirty="0" err="1">
                <a:effectLst/>
                <a:latin typeface="Calibri" panose="020F0502020204030204" pitchFamily="34" charset="0"/>
                <a:ea typeface="Times New Roman" panose="02020603050405020304" pitchFamily="18" charset="0"/>
              </a:rPr>
              <a:t>Improve</a:t>
            </a:r>
            <a:r>
              <a:rPr lang="it-IT" i="1" dirty="0">
                <a:effectLst/>
                <a:latin typeface="Calibri" panose="020F0502020204030204" pitchFamily="34" charset="0"/>
                <a:ea typeface="Times New Roman" panose="02020603050405020304" pitchFamily="18" charset="0"/>
              </a:rPr>
              <a:t> = rendere più efficienti ed efficaci i servizi e le infrastrutture di trasporto </a:t>
            </a:r>
            <a:endParaRPr lang="es-419" dirty="0">
              <a:effectLst/>
              <a:latin typeface="Calibri" panose="020F0502020204030204" pitchFamily="34" charset="0"/>
              <a:ea typeface="Calibri" panose="020F0502020204030204" pitchFamily="34" charset="0"/>
            </a:endParaRPr>
          </a:p>
        </p:txBody>
      </p:sp>
      <p:graphicFrame>
        <p:nvGraphicFramePr>
          <p:cNvPr id="8" name="Tabella 7">
            <a:extLst>
              <a:ext uri="{FF2B5EF4-FFF2-40B4-BE49-F238E27FC236}">
                <a16:creationId xmlns:a16="http://schemas.microsoft.com/office/drawing/2014/main" id="{BF3953EF-1BD3-42A2-69A0-8D67714F526F}"/>
              </a:ext>
            </a:extLst>
          </p:cNvPr>
          <p:cNvGraphicFramePr>
            <a:graphicFrameLocks noGrp="1"/>
          </p:cNvGraphicFramePr>
          <p:nvPr>
            <p:extLst>
              <p:ext uri="{D42A27DB-BD31-4B8C-83A1-F6EECF244321}">
                <p14:modId xmlns:p14="http://schemas.microsoft.com/office/powerpoint/2010/main" val="1513380942"/>
              </p:ext>
            </p:extLst>
          </p:nvPr>
        </p:nvGraphicFramePr>
        <p:xfrm>
          <a:off x="635429" y="2492896"/>
          <a:ext cx="2028552" cy="936104"/>
        </p:xfrm>
        <a:graphic>
          <a:graphicData uri="http://schemas.openxmlformats.org/drawingml/2006/table">
            <a:tbl>
              <a:tblPr/>
              <a:tblGrid>
                <a:gridCol w="2028552">
                  <a:extLst>
                    <a:ext uri="{9D8B030D-6E8A-4147-A177-3AD203B41FA5}">
                      <a16:colId xmlns:a16="http://schemas.microsoft.com/office/drawing/2014/main" val="3375720170"/>
                    </a:ext>
                  </a:extLst>
                </a:gridCol>
              </a:tblGrid>
              <a:tr h="936104">
                <a:tc>
                  <a:txBody>
                    <a:bodyPr/>
                    <a:lstStyle/>
                    <a:p>
                      <a:pPr algn="ctr" fontAlgn="ctr"/>
                      <a:r>
                        <a:rPr lang="es-419" sz="1600" b="1" i="0" u="none" strike="noStrike" dirty="0">
                          <a:solidFill>
                            <a:srgbClr val="000000"/>
                          </a:solidFill>
                          <a:effectLst/>
                          <a:latin typeface="Arial" panose="020B0604020202020204" pitchFamily="34" charset="0"/>
                        </a:rPr>
                        <a:t>Moderazione / regolamentazione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22208438"/>
                  </a:ext>
                </a:extLst>
              </a:tr>
            </a:tbl>
          </a:graphicData>
        </a:graphic>
      </p:graphicFrame>
      <p:graphicFrame>
        <p:nvGraphicFramePr>
          <p:cNvPr id="31" name="Tabella 30">
            <a:extLst>
              <a:ext uri="{FF2B5EF4-FFF2-40B4-BE49-F238E27FC236}">
                <a16:creationId xmlns:a16="http://schemas.microsoft.com/office/drawing/2014/main" id="{9A7A026E-66FA-04C3-CDCB-985915A5D375}"/>
              </a:ext>
            </a:extLst>
          </p:cNvPr>
          <p:cNvGraphicFramePr>
            <a:graphicFrameLocks noGrp="1"/>
          </p:cNvGraphicFramePr>
          <p:nvPr>
            <p:extLst>
              <p:ext uri="{D42A27DB-BD31-4B8C-83A1-F6EECF244321}">
                <p14:modId xmlns:p14="http://schemas.microsoft.com/office/powerpoint/2010/main" val="13460379"/>
              </p:ext>
            </p:extLst>
          </p:nvPr>
        </p:nvGraphicFramePr>
        <p:xfrm>
          <a:off x="2783632" y="2492896"/>
          <a:ext cx="2376264" cy="936104"/>
        </p:xfrm>
        <a:graphic>
          <a:graphicData uri="http://schemas.openxmlformats.org/drawingml/2006/table">
            <a:tbl>
              <a:tblPr/>
              <a:tblGrid>
                <a:gridCol w="2376264">
                  <a:extLst>
                    <a:ext uri="{9D8B030D-6E8A-4147-A177-3AD203B41FA5}">
                      <a16:colId xmlns:a16="http://schemas.microsoft.com/office/drawing/2014/main" val="2394099903"/>
                    </a:ext>
                  </a:extLst>
                </a:gridCol>
              </a:tblGrid>
              <a:tr h="936104">
                <a:tc>
                  <a:txBody>
                    <a:bodyPr/>
                    <a:lstStyle/>
                    <a:p>
                      <a:pPr algn="ctr" fontAlgn="ctr"/>
                      <a:r>
                        <a:rPr lang="es-419" sz="1600" b="1" i="0" u="none" strike="noStrike" dirty="0">
                          <a:solidFill>
                            <a:srgbClr val="000000"/>
                          </a:solidFill>
                          <a:effectLst/>
                          <a:latin typeface="Arial" panose="020B0604020202020204" pitchFamily="34" charset="0"/>
                        </a:rPr>
                        <a:t>Sosta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1547858"/>
                  </a:ext>
                </a:extLst>
              </a:tr>
            </a:tbl>
          </a:graphicData>
        </a:graphic>
      </p:graphicFrame>
      <p:graphicFrame>
        <p:nvGraphicFramePr>
          <p:cNvPr id="38" name="Tabella 37">
            <a:extLst>
              <a:ext uri="{FF2B5EF4-FFF2-40B4-BE49-F238E27FC236}">
                <a16:creationId xmlns:a16="http://schemas.microsoft.com/office/drawing/2014/main" id="{B3694F8E-D4C6-DF1A-02E4-5EB7D976EA15}"/>
              </a:ext>
            </a:extLst>
          </p:cNvPr>
          <p:cNvGraphicFramePr>
            <a:graphicFrameLocks noGrp="1"/>
          </p:cNvGraphicFramePr>
          <p:nvPr>
            <p:extLst>
              <p:ext uri="{D42A27DB-BD31-4B8C-83A1-F6EECF244321}">
                <p14:modId xmlns:p14="http://schemas.microsoft.com/office/powerpoint/2010/main" val="4216560444"/>
              </p:ext>
            </p:extLst>
          </p:nvPr>
        </p:nvGraphicFramePr>
        <p:xfrm>
          <a:off x="5279547" y="2502818"/>
          <a:ext cx="2472637" cy="926182"/>
        </p:xfrm>
        <a:graphic>
          <a:graphicData uri="http://schemas.openxmlformats.org/drawingml/2006/table">
            <a:tbl>
              <a:tblPr/>
              <a:tblGrid>
                <a:gridCol w="2472637">
                  <a:extLst>
                    <a:ext uri="{9D8B030D-6E8A-4147-A177-3AD203B41FA5}">
                      <a16:colId xmlns:a16="http://schemas.microsoft.com/office/drawing/2014/main" val="2394099903"/>
                    </a:ext>
                  </a:extLst>
                </a:gridCol>
              </a:tblGrid>
              <a:tr h="926182">
                <a:tc>
                  <a:txBody>
                    <a:bodyPr/>
                    <a:lstStyle/>
                    <a:p>
                      <a:pPr algn="ctr" fontAlgn="ctr"/>
                      <a:r>
                        <a:rPr lang="es-419" sz="1600" b="1" i="0" u="none" strike="noStrike" dirty="0">
                          <a:solidFill>
                            <a:schemeClr val="bg1"/>
                          </a:solidFill>
                          <a:effectLst/>
                          <a:latin typeface="Arial" panose="020B0604020202020204" pitchFamily="34" charset="0"/>
                        </a:rPr>
                        <a:t>Viabilità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51547858"/>
                  </a:ext>
                </a:extLst>
              </a:tr>
            </a:tbl>
          </a:graphicData>
        </a:graphic>
      </p:graphicFrame>
      <p:sp>
        <p:nvSpPr>
          <p:cNvPr id="9" name="Rettangolo 8">
            <a:extLst>
              <a:ext uri="{FF2B5EF4-FFF2-40B4-BE49-F238E27FC236}">
                <a16:creationId xmlns:a16="http://schemas.microsoft.com/office/drawing/2014/main" id="{AA5A553A-C044-A9A5-045C-EB15182CBF7F}"/>
              </a:ext>
            </a:extLst>
          </p:cNvPr>
          <p:cNvSpPr/>
          <p:nvPr/>
        </p:nvSpPr>
        <p:spPr>
          <a:xfrm>
            <a:off x="486324" y="2052869"/>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Macro-temi</a:t>
            </a:r>
            <a:endParaRPr lang="it-IT" sz="1600" dirty="0">
              <a:latin typeface="Arial" panose="020B0604020202020204" pitchFamily="34" charset="0"/>
              <a:cs typeface="Arial" panose="020B0604020202020204" pitchFamily="34" charset="0"/>
            </a:endParaRPr>
          </a:p>
        </p:txBody>
      </p:sp>
      <p:graphicFrame>
        <p:nvGraphicFramePr>
          <p:cNvPr id="11" name="Tabella 10">
            <a:extLst>
              <a:ext uri="{FF2B5EF4-FFF2-40B4-BE49-F238E27FC236}">
                <a16:creationId xmlns:a16="http://schemas.microsoft.com/office/drawing/2014/main" id="{0596ADE1-F460-238E-C083-60060F2E321D}"/>
              </a:ext>
            </a:extLst>
          </p:cNvPr>
          <p:cNvGraphicFramePr>
            <a:graphicFrameLocks noGrp="1"/>
          </p:cNvGraphicFramePr>
          <p:nvPr>
            <p:extLst>
              <p:ext uri="{D42A27DB-BD31-4B8C-83A1-F6EECF244321}">
                <p14:modId xmlns:p14="http://schemas.microsoft.com/office/powerpoint/2010/main" val="3258652100"/>
              </p:ext>
            </p:extLst>
          </p:nvPr>
        </p:nvGraphicFramePr>
        <p:xfrm>
          <a:off x="635428" y="3637522"/>
          <a:ext cx="2028552" cy="926182"/>
        </p:xfrm>
        <a:graphic>
          <a:graphicData uri="http://schemas.openxmlformats.org/drawingml/2006/table">
            <a:tbl>
              <a:tblPr/>
              <a:tblGrid>
                <a:gridCol w="2028552">
                  <a:extLst>
                    <a:ext uri="{9D8B030D-6E8A-4147-A177-3AD203B41FA5}">
                      <a16:colId xmlns:a16="http://schemas.microsoft.com/office/drawing/2014/main" val="3375720170"/>
                    </a:ext>
                  </a:extLst>
                </a:gridCol>
              </a:tblGrid>
              <a:tr h="926182">
                <a:tc>
                  <a:txBody>
                    <a:bodyPr/>
                    <a:lstStyle/>
                    <a:p>
                      <a:pPr algn="ctr" fontAlgn="ctr"/>
                      <a:r>
                        <a:rPr lang="es-419" sz="1600" b="1" i="0" u="none" strike="noStrike" dirty="0">
                          <a:solidFill>
                            <a:srgbClr val="000000"/>
                          </a:solidFill>
                          <a:effectLst/>
                          <a:latin typeface="Arial" panose="020B0604020202020204" pitchFamily="34" charset="0"/>
                        </a:rPr>
                        <a:t>Ciclabilità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22208438"/>
                  </a:ext>
                </a:extLst>
              </a:tr>
            </a:tbl>
          </a:graphicData>
        </a:graphic>
      </p:graphicFrame>
      <p:graphicFrame>
        <p:nvGraphicFramePr>
          <p:cNvPr id="12" name="Tabella 11">
            <a:extLst>
              <a:ext uri="{FF2B5EF4-FFF2-40B4-BE49-F238E27FC236}">
                <a16:creationId xmlns:a16="http://schemas.microsoft.com/office/drawing/2014/main" id="{D7A0842D-841A-ECC4-175E-94C484863DE8}"/>
              </a:ext>
            </a:extLst>
          </p:cNvPr>
          <p:cNvGraphicFramePr>
            <a:graphicFrameLocks noGrp="1"/>
          </p:cNvGraphicFramePr>
          <p:nvPr>
            <p:extLst>
              <p:ext uri="{D42A27DB-BD31-4B8C-83A1-F6EECF244321}">
                <p14:modId xmlns:p14="http://schemas.microsoft.com/office/powerpoint/2010/main" val="4126791151"/>
              </p:ext>
            </p:extLst>
          </p:nvPr>
        </p:nvGraphicFramePr>
        <p:xfrm>
          <a:off x="2783632" y="3645024"/>
          <a:ext cx="2376264" cy="918679"/>
        </p:xfrm>
        <a:graphic>
          <a:graphicData uri="http://schemas.openxmlformats.org/drawingml/2006/table">
            <a:tbl>
              <a:tblPr/>
              <a:tblGrid>
                <a:gridCol w="2376264">
                  <a:extLst>
                    <a:ext uri="{9D8B030D-6E8A-4147-A177-3AD203B41FA5}">
                      <a16:colId xmlns:a16="http://schemas.microsoft.com/office/drawing/2014/main" val="2394099903"/>
                    </a:ext>
                  </a:extLst>
                </a:gridCol>
              </a:tblGrid>
              <a:tr h="918679">
                <a:tc>
                  <a:txBody>
                    <a:bodyPr/>
                    <a:lstStyle/>
                    <a:p>
                      <a:pPr algn="ctr" fontAlgn="ctr"/>
                      <a:r>
                        <a:rPr lang="es-419" sz="1600" b="1" i="0" u="none" strike="noStrike" dirty="0" err="1">
                          <a:solidFill>
                            <a:srgbClr val="000000"/>
                          </a:solidFill>
                          <a:effectLst/>
                          <a:latin typeface="Arial" panose="020B0604020202020204" pitchFamily="34" charset="0"/>
                        </a:rPr>
                        <a:t>Ferrovia</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AED7"/>
                    </a:solidFill>
                  </a:tcPr>
                </a:tc>
                <a:extLst>
                  <a:ext uri="{0D108BD9-81ED-4DB2-BD59-A6C34878D82A}">
                    <a16:rowId xmlns:a16="http://schemas.microsoft.com/office/drawing/2014/main" val="651547858"/>
                  </a:ext>
                </a:extLst>
              </a:tr>
            </a:tbl>
          </a:graphicData>
        </a:graphic>
      </p:graphicFrame>
      <p:graphicFrame>
        <p:nvGraphicFramePr>
          <p:cNvPr id="13" name="Tabella 12">
            <a:extLst>
              <a:ext uri="{FF2B5EF4-FFF2-40B4-BE49-F238E27FC236}">
                <a16:creationId xmlns:a16="http://schemas.microsoft.com/office/drawing/2014/main" id="{AE6084E7-D7CD-CAE5-E87D-1BACA98CE0F1}"/>
              </a:ext>
            </a:extLst>
          </p:cNvPr>
          <p:cNvGraphicFramePr>
            <a:graphicFrameLocks noGrp="1"/>
          </p:cNvGraphicFramePr>
          <p:nvPr>
            <p:extLst>
              <p:ext uri="{D42A27DB-BD31-4B8C-83A1-F6EECF244321}">
                <p14:modId xmlns:p14="http://schemas.microsoft.com/office/powerpoint/2010/main" val="3154558222"/>
              </p:ext>
            </p:extLst>
          </p:nvPr>
        </p:nvGraphicFramePr>
        <p:xfrm>
          <a:off x="5279547" y="3637521"/>
          <a:ext cx="2472637" cy="926181"/>
        </p:xfrm>
        <a:graphic>
          <a:graphicData uri="http://schemas.openxmlformats.org/drawingml/2006/table">
            <a:tbl>
              <a:tblPr/>
              <a:tblGrid>
                <a:gridCol w="2472637">
                  <a:extLst>
                    <a:ext uri="{9D8B030D-6E8A-4147-A177-3AD203B41FA5}">
                      <a16:colId xmlns:a16="http://schemas.microsoft.com/office/drawing/2014/main" val="2394099903"/>
                    </a:ext>
                  </a:extLst>
                </a:gridCol>
              </a:tblGrid>
              <a:tr h="926181">
                <a:tc>
                  <a:txBody>
                    <a:bodyPr/>
                    <a:lstStyle/>
                    <a:p>
                      <a:pPr algn="ctr" fontAlgn="ctr"/>
                      <a:r>
                        <a:rPr lang="es-419" sz="1600" b="1" i="0" u="none" strike="noStrike" dirty="0">
                          <a:solidFill>
                            <a:srgbClr val="000000"/>
                          </a:solidFill>
                          <a:effectLst/>
                          <a:latin typeface="Arial" panose="020B0604020202020204" pitchFamily="34" charset="0"/>
                        </a:rPr>
                        <a:t>Trasporto </a:t>
                      </a:r>
                      <a:r>
                        <a:rPr lang="es-419" sz="1600" b="1" i="0" u="none" strike="noStrike" dirty="0" err="1">
                          <a:solidFill>
                            <a:srgbClr val="000000"/>
                          </a:solidFill>
                          <a:effectLst/>
                          <a:latin typeface="Arial" panose="020B0604020202020204" pitchFamily="34" charset="0"/>
                        </a:rPr>
                        <a:t>collettivo</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66"/>
                    </a:solidFill>
                  </a:tcPr>
                </a:tc>
                <a:extLst>
                  <a:ext uri="{0D108BD9-81ED-4DB2-BD59-A6C34878D82A}">
                    <a16:rowId xmlns:a16="http://schemas.microsoft.com/office/drawing/2014/main" val="651547858"/>
                  </a:ext>
                </a:extLst>
              </a:tr>
            </a:tbl>
          </a:graphicData>
        </a:graphic>
      </p:graphicFrame>
      <p:graphicFrame>
        <p:nvGraphicFramePr>
          <p:cNvPr id="14" name="Tabella 13">
            <a:extLst>
              <a:ext uri="{FF2B5EF4-FFF2-40B4-BE49-F238E27FC236}">
                <a16:creationId xmlns:a16="http://schemas.microsoft.com/office/drawing/2014/main" id="{D955E5A7-6326-B55B-B360-A3D933D81571}"/>
              </a:ext>
            </a:extLst>
          </p:cNvPr>
          <p:cNvGraphicFramePr>
            <a:graphicFrameLocks noGrp="1"/>
          </p:cNvGraphicFramePr>
          <p:nvPr>
            <p:extLst>
              <p:ext uri="{D42A27DB-BD31-4B8C-83A1-F6EECF244321}">
                <p14:modId xmlns:p14="http://schemas.microsoft.com/office/powerpoint/2010/main" val="2213195603"/>
              </p:ext>
            </p:extLst>
          </p:nvPr>
        </p:nvGraphicFramePr>
        <p:xfrm>
          <a:off x="7871835" y="2502818"/>
          <a:ext cx="2472636" cy="926182"/>
        </p:xfrm>
        <a:graphic>
          <a:graphicData uri="http://schemas.openxmlformats.org/drawingml/2006/table">
            <a:tbl>
              <a:tblPr/>
              <a:tblGrid>
                <a:gridCol w="2472636">
                  <a:extLst>
                    <a:ext uri="{9D8B030D-6E8A-4147-A177-3AD203B41FA5}">
                      <a16:colId xmlns:a16="http://schemas.microsoft.com/office/drawing/2014/main" val="2394099903"/>
                    </a:ext>
                  </a:extLst>
                </a:gridCol>
              </a:tblGrid>
              <a:tr h="926182">
                <a:tc>
                  <a:txBody>
                    <a:bodyPr/>
                    <a:lstStyle/>
                    <a:p>
                      <a:pPr algn="ctr" fontAlgn="ctr"/>
                      <a:r>
                        <a:rPr lang="es-419" sz="1600" b="1" i="0" u="none" strike="noStrike" dirty="0" err="1">
                          <a:solidFill>
                            <a:srgbClr val="000000"/>
                          </a:solidFill>
                          <a:effectLst/>
                          <a:latin typeface="Arial" panose="020B0604020202020204" pitchFamily="34" charset="0"/>
                        </a:rPr>
                        <a:t>Logistica</a:t>
                      </a:r>
                      <a:r>
                        <a:rPr lang="es-419" sz="1600" b="1" i="0" u="none" strike="noStrike" dirty="0">
                          <a:solidFill>
                            <a:srgbClr val="000000"/>
                          </a:solidFill>
                          <a:effectLst/>
                          <a:latin typeface="Arial" panose="020B0604020202020204" pitchFamily="34" charset="0"/>
                        </a:rPr>
                        <a:t> Urbana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651547858"/>
                  </a:ext>
                </a:extLst>
              </a:tr>
            </a:tbl>
          </a:graphicData>
        </a:graphic>
      </p:graphicFrame>
      <p:graphicFrame>
        <p:nvGraphicFramePr>
          <p:cNvPr id="15" name="Tabella 14">
            <a:extLst>
              <a:ext uri="{FF2B5EF4-FFF2-40B4-BE49-F238E27FC236}">
                <a16:creationId xmlns:a16="http://schemas.microsoft.com/office/drawing/2014/main" id="{DE31E607-3CB0-6A88-6841-7740626C2B67}"/>
              </a:ext>
            </a:extLst>
          </p:cNvPr>
          <p:cNvGraphicFramePr>
            <a:graphicFrameLocks noGrp="1"/>
          </p:cNvGraphicFramePr>
          <p:nvPr>
            <p:extLst>
              <p:ext uri="{D42A27DB-BD31-4B8C-83A1-F6EECF244321}">
                <p14:modId xmlns:p14="http://schemas.microsoft.com/office/powerpoint/2010/main" val="318262368"/>
              </p:ext>
            </p:extLst>
          </p:nvPr>
        </p:nvGraphicFramePr>
        <p:xfrm>
          <a:off x="7871835" y="3645024"/>
          <a:ext cx="2472636" cy="918678"/>
        </p:xfrm>
        <a:graphic>
          <a:graphicData uri="http://schemas.openxmlformats.org/drawingml/2006/table">
            <a:tbl>
              <a:tblPr/>
              <a:tblGrid>
                <a:gridCol w="2472636">
                  <a:extLst>
                    <a:ext uri="{9D8B030D-6E8A-4147-A177-3AD203B41FA5}">
                      <a16:colId xmlns:a16="http://schemas.microsoft.com/office/drawing/2014/main" val="2394099903"/>
                    </a:ext>
                  </a:extLst>
                </a:gridCol>
              </a:tblGrid>
              <a:tr h="918678">
                <a:tc>
                  <a:txBody>
                    <a:bodyPr/>
                    <a:lstStyle/>
                    <a:p>
                      <a:pPr algn="ctr" fontAlgn="ctr"/>
                      <a:r>
                        <a:rPr lang="es-419" sz="1600" b="1" i="0" u="none" strike="noStrike" dirty="0">
                          <a:solidFill>
                            <a:srgbClr val="000000"/>
                          </a:solidFill>
                          <a:effectLst/>
                          <a:latin typeface="Arial" panose="020B0604020202020204" pitchFamily="34" charset="0"/>
                        </a:rPr>
                        <a:t>Mobility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51547858"/>
                  </a:ext>
                </a:extLst>
              </a:tr>
            </a:tbl>
          </a:graphicData>
        </a:graphic>
      </p:graphicFrame>
      <p:graphicFrame>
        <p:nvGraphicFramePr>
          <p:cNvPr id="17" name="Tabella 16">
            <a:extLst>
              <a:ext uri="{FF2B5EF4-FFF2-40B4-BE49-F238E27FC236}">
                <a16:creationId xmlns:a16="http://schemas.microsoft.com/office/drawing/2014/main" id="{C667D21E-B502-98A9-0C00-76C58557C4A6}"/>
              </a:ext>
            </a:extLst>
          </p:cNvPr>
          <p:cNvGraphicFramePr>
            <a:graphicFrameLocks noGrp="1"/>
          </p:cNvGraphicFramePr>
          <p:nvPr>
            <p:extLst>
              <p:ext uri="{D42A27DB-BD31-4B8C-83A1-F6EECF244321}">
                <p14:modId xmlns:p14="http://schemas.microsoft.com/office/powerpoint/2010/main" val="570111954"/>
              </p:ext>
            </p:extLst>
          </p:nvPr>
        </p:nvGraphicFramePr>
        <p:xfrm>
          <a:off x="5279547" y="4772223"/>
          <a:ext cx="2472636" cy="933684"/>
        </p:xfrm>
        <a:graphic>
          <a:graphicData uri="http://schemas.openxmlformats.org/drawingml/2006/table">
            <a:tbl>
              <a:tblPr/>
              <a:tblGrid>
                <a:gridCol w="2472636">
                  <a:extLst>
                    <a:ext uri="{9D8B030D-6E8A-4147-A177-3AD203B41FA5}">
                      <a16:colId xmlns:a16="http://schemas.microsoft.com/office/drawing/2014/main" val="2394099903"/>
                    </a:ext>
                  </a:extLst>
                </a:gridCol>
              </a:tblGrid>
              <a:tr h="933684">
                <a:tc>
                  <a:txBody>
                    <a:bodyPr/>
                    <a:lstStyle/>
                    <a:p>
                      <a:pPr algn="ctr" fontAlgn="ctr"/>
                      <a:r>
                        <a:rPr lang="es-419" sz="1600" b="1" i="0" u="none" strike="noStrike" dirty="0" err="1">
                          <a:solidFill>
                            <a:srgbClr val="000000"/>
                          </a:solidFill>
                          <a:effectLst/>
                          <a:latin typeface="Arial" panose="020B0604020202020204" pitchFamily="34" charset="0"/>
                        </a:rPr>
                        <a:t>Tecnologie</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51547858"/>
                  </a:ext>
                </a:extLst>
              </a:tr>
            </a:tbl>
          </a:graphicData>
        </a:graphic>
      </p:graphicFrame>
      <p:graphicFrame>
        <p:nvGraphicFramePr>
          <p:cNvPr id="18" name="Tabella 17">
            <a:extLst>
              <a:ext uri="{FF2B5EF4-FFF2-40B4-BE49-F238E27FC236}">
                <a16:creationId xmlns:a16="http://schemas.microsoft.com/office/drawing/2014/main" id="{6D33DE7C-21EC-ECC9-5164-D776FABFC6CD}"/>
              </a:ext>
            </a:extLst>
          </p:cNvPr>
          <p:cNvGraphicFramePr>
            <a:graphicFrameLocks noGrp="1"/>
          </p:cNvGraphicFramePr>
          <p:nvPr>
            <p:extLst>
              <p:ext uri="{D42A27DB-BD31-4B8C-83A1-F6EECF244321}">
                <p14:modId xmlns:p14="http://schemas.microsoft.com/office/powerpoint/2010/main" val="338523055"/>
              </p:ext>
            </p:extLst>
          </p:nvPr>
        </p:nvGraphicFramePr>
        <p:xfrm>
          <a:off x="7871835" y="4779726"/>
          <a:ext cx="2472636" cy="926181"/>
        </p:xfrm>
        <a:graphic>
          <a:graphicData uri="http://schemas.openxmlformats.org/drawingml/2006/table">
            <a:tbl>
              <a:tblPr/>
              <a:tblGrid>
                <a:gridCol w="2472636">
                  <a:extLst>
                    <a:ext uri="{9D8B030D-6E8A-4147-A177-3AD203B41FA5}">
                      <a16:colId xmlns:a16="http://schemas.microsoft.com/office/drawing/2014/main" val="2394099903"/>
                    </a:ext>
                  </a:extLst>
                </a:gridCol>
              </a:tblGrid>
              <a:tr h="926181">
                <a:tc>
                  <a:txBody>
                    <a:bodyPr/>
                    <a:lstStyle/>
                    <a:p>
                      <a:pPr algn="ctr" fontAlgn="ctr"/>
                      <a:r>
                        <a:rPr lang="es-419" sz="1600" b="1" i="0" u="none" strike="noStrike" dirty="0" err="1">
                          <a:solidFill>
                            <a:srgbClr val="000000"/>
                          </a:solidFill>
                          <a:effectLst/>
                          <a:latin typeface="Arial" panose="020B0604020202020204" pitchFamily="34" charset="0"/>
                        </a:rPr>
                        <a:t>Mobilità</a:t>
                      </a:r>
                      <a:r>
                        <a:rPr lang="es-419" sz="1600" b="1" i="0" u="none" strike="noStrike" dirty="0">
                          <a:solidFill>
                            <a:srgbClr val="000000"/>
                          </a:solidFill>
                          <a:effectLst/>
                          <a:latin typeface="Arial" panose="020B0604020202020204" pitchFamily="34" charset="0"/>
                        </a:rPr>
                        <a:t> </a:t>
                      </a:r>
                      <a:r>
                        <a:rPr lang="es-419" sz="1600" b="1" i="0" u="none" strike="noStrike" dirty="0" err="1">
                          <a:solidFill>
                            <a:srgbClr val="000000"/>
                          </a:solidFill>
                          <a:effectLst/>
                          <a:latin typeface="Arial" panose="020B0604020202020204" pitchFamily="34" charset="0"/>
                        </a:rPr>
                        <a:t>elettrica</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51547858"/>
                  </a:ext>
                </a:extLst>
              </a:tr>
            </a:tbl>
          </a:graphicData>
        </a:graphic>
      </p:graphicFrame>
      <p:graphicFrame>
        <p:nvGraphicFramePr>
          <p:cNvPr id="20" name="Tabella 19">
            <a:extLst>
              <a:ext uri="{FF2B5EF4-FFF2-40B4-BE49-F238E27FC236}">
                <a16:creationId xmlns:a16="http://schemas.microsoft.com/office/drawing/2014/main" id="{6E24BEB8-5D2B-21CC-5FED-EB30FC36B232}"/>
              </a:ext>
            </a:extLst>
          </p:cNvPr>
          <p:cNvGraphicFramePr>
            <a:graphicFrameLocks noGrp="1"/>
          </p:cNvGraphicFramePr>
          <p:nvPr>
            <p:extLst>
              <p:ext uri="{D42A27DB-BD31-4B8C-83A1-F6EECF244321}">
                <p14:modId xmlns:p14="http://schemas.microsoft.com/office/powerpoint/2010/main" val="661244182"/>
              </p:ext>
            </p:extLst>
          </p:nvPr>
        </p:nvGraphicFramePr>
        <p:xfrm>
          <a:off x="2783629" y="4772223"/>
          <a:ext cx="2376265" cy="933684"/>
        </p:xfrm>
        <a:graphic>
          <a:graphicData uri="http://schemas.openxmlformats.org/drawingml/2006/table">
            <a:tbl>
              <a:tblPr/>
              <a:tblGrid>
                <a:gridCol w="2376265">
                  <a:extLst>
                    <a:ext uri="{9D8B030D-6E8A-4147-A177-3AD203B41FA5}">
                      <a16:colId xmlns:a16="http://schemas.microsoft.com/office/drawing/2014/main" val="2394099903"/>
                    </a:ext>
                  </a:extLst>
                </a:gridCol>
              </a:tblGrid>
              <a:tr h="933684">
                <a:tc>
                  <a:txBody>
                    <a:bodyPr/>
                    <a:lstStyle/>
                    <a:p>
                      <a:pPr algn="ctr" fontAlgn="ctr"/>
                      <a:r>
                        <a:rPr lang="es-419" sz="1600" b="1" i="0" u="none" strike="noStrike" dirty="0">
                          <a:solidFill>
                            <a:schemeClr val="bg1"/>
                          </a:solidFill>
                          <a:effectLst/>
                          <a:latin typeface="Arial" panose="020B0604020202020204" pitchFamily="34" charset="0"/>
                        </a:rPr>
                        <a:t>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651547858"/>
                  </a:ext>
                </a:extLst>
              </a:tr>
            </a:tbl>
          </a:graphicData>
        </a:graphic>
      </p:graphicFrame>
    </p:spTree>
    <p:extLst>
      <p:ext uri="{BB962C8B-B14F-4D97-AF65-F5344CB8AC3E}">
        <p14:creationId xmlns:p14="http://schemas.microsoft.com/office/powerpoint/2010/main" val="118525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C486BA72-639A-1A57-2B43-533916FDB4C5}"/>
              </a:ext>
            </a:extLst>
          </p:cNvPr>
          <p:cNvGraphicFramePr>
            <a:graphicFrameLocks noGrp="1"/>
          </p:cNvGraphicFramePr>
          <p:nvPr>
            <p:extLst>
              <p:ext uri="{D42A27DB-BD31-4B8C-83A1-F6EECF244321}">
                <p14:modId xmlns:p14="http://schemas.microsoft.com/office/powerpoint/2010/main" val="3163296683"/>
              </p:ext>
            </p:extLst>
          </p:nvPr>
        </p:nvGraphicFramePr>
        <p:xfrm>
          <a:off x="635430" y="1376408"/>
          <a:ext cx="1500130" cy="926182"/>
        </p:xfrm>
        <a:graphic>
          <a:graphicData uri="http://schemas.openxmlformats.org/drawingml/2006/table">
            <a:tbl>
              <a:tblPr/>
              <a:tblGrid>
                <a:gridCol w="1500130">
                  <a:extLst>
                    <a:ext uri="{9D8B030D-6E8A-4147-A177-3AD203B41FA5}">
                      <a16:colId xmlns:a16="http://schemas.microsoft.com/office/drawing/2014/main" val="2394099903"/>
                    </a:ext>
                  </a:extLst>
                </a:gridCol>
              </a:tblGrid>
              <a:tr h="926182">
                <a:tc>
                  <a:txBody>
                    <a:bodyPr/>
                    <a:lstStyle/>
                    <a:p>
                      <a:pPr algn="ctr" fontAlgn="ctr"/>
                      <a:r>
                        <a:rPr lang="it-IT" sz="1600" b="1" i="0" u="none" strike="noStrike" noProof="0" dirty="0">
                          <a:solidFill>
                            <a:schemeClr val="bg1"/>
                          </a:solidFill>
                          <a:effectLst/>
                          <a:latin typeface="Arial" panose="020B0604020202020204" pitchFamily="34" charset="0"/>
                        </a:rPr>
                        <a:t>Viabilità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279577" y="1292139"/>
            <a:ext cx="5490558" cy="5170646"/>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Raddoppio carreggiate SS309dir (Tangenziale di Ravenna)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incluso nel PRIT</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Variante SS16 a Fosso Ghiaia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Incluso nel PRIT</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Bypass quartiere S. Giuseppe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Bypass del Canale Candiano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incluso nel PRIT</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Bypass di Ponte Nuovo</a:t>
            </a:r>
            <a:r>
              <a:rPr lang="it-IT" sz="1800" i="1" dirty="0">
                <a:solidFill>
                  <a:srgbClr val="FF0000"/>
                </a:solidFill>
                <a:latin typeface="Arial" panose="020B0604020202020204" pitchFamily="34" charset="0"/>
                <a:ea typeface="Times New Roman" pitchFamily="18" charset="0"/>
                <a:cs typeface="Arial" panose="020B0604020202020204" pitchFamily="34" charset="0"/>
              </a:rPr>
              <a:t>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Rafforzamento via Molo Sanfilippo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Riqualificazione paesaggistica e funzionale varie strade del centro urbano e dei lidi</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Nuovi schemi di circolazione area centrale, Marina Romea, Porto Corsini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per l’area centrale, richieste Incontri tecnici per i lidi</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Messa in sicurezza assi viari e intersezioni (in analogia con PSSU)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a:t>
            </a:r>
            <a:endParaRPr lang="it-IT" sz="1400" dirty="0">
              <a:latin typeface="Arial" panose="020B0604020202020204" pitchFamily="34" charset="0"/>
              <a:ea typeface="Times New Roman" pitchFamily="18" charset="0"/>
              <a:cs typeface="Arial" panose="020B0604020202020204" pitchFamily="34" charset="0"/>
            </a:endParaRPr>
          </a:p>
        </p:txBody>
      </p:sp>
      <p:sp>
        <p:nvSpPr>
          <p:cNvPr id="9" name="Rettangolo 8">
            <a:extLst>
              <a:ext uri="{FF2B5EF4-FFF2-40B4-BE49-F238E27FC236}">
                <a16:creationId xmlns:a16="http://schemas.microsoft.com/office/drawing/2014/main" id="{086AA05B-63F7-6613-D7DE-24EC501726C5}"/>
              </a:ext>
            </a:extLst>
          </p:cNvPr>
          <p:cNvSpPr/>
          <p:nvPr/>
        </p:nvSpPr>
        <p:spPr>
          <a:xfrm>
            <a:off x="7824192" y="5513592"/>
            <a:ext cx="1584176" cy="1221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Immagine 1">
            <a:extLst>
              <a:ext uri="{FF2B5EF4-FFF2-40B4-BE49-F238E27FC236}">
                <a16:creationId xmlns:a16="http://schemas.microsoft.com/office/drawing/2014/main" id="{3F80FBF5-425F-6391-78B3-B702D1E7A5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232" t="3324" r="12800" b="20663"/>
          <a:stretch/>
        </p:blipFill>
        <p:spPr bwMode="auto">
          <a:xfrm>
            <a:off x="7770134" y="280695"/>
            <a:ext cx="4320480" cy="6460138"/>
          </a:xfrm>
          <a:prstGeom prst="rect">
            <a:avLst/>
          </a:prstGeom>
          <a:noFill/>
          <a:ln>
            <a:noFill/>
          </a:ln>
          <a:extLst>
            <a:ext uri="{53640926-AAD7-44D8-BBD7-CCE9431645EC}">
              <a14:shadowObscured xmlns:a14="http://schemas.microsoft.com/office/drawing/2010/main"/>
            </a:ext>
          </a:extLst>
        </p:spPr>
      </p:pic>
      <p:sp>
        <p:nvSpPr>
          <p:cNvPr id="5" name="Rettangolo 4">
            <a:extLst>
              <a:ext uri="{FF2B5EF4-FFF2-40B4-BE49-F238E27FC236}">
                <a16:creationId xmlns:a16="http://schemas.microsoft.com/office/drawing/2014/main" id="{5AE94818-595F-02B4-3386-2116B55B3241}"/>
              </a:ext>
            </a:extLst>
          </p:cNvPr>
          <p:cNvSpPr/>
          <p:nvPr/>
        </p:nvSpPr>
        <p:spPr>
          <a:xfrm>
            <a:off x="7824192" y="5513592"/>
            <a:ext cx="1584176" cy="1221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Rettangolo 5">
            <a:extLst>
              <a:ext uri="{FF2B5EF4-FFF2-40B4-BE49-F238E27FC236}">
                <a16:creationId xmlns:a16="http://schemas.microsoft.com/office/drawing/2014/main" id="{C4F32056-1FC8-C6DB-23D7-90E67F6D3338}"/>
              </a:ext>
            </a:extLst>
          </p:cNvPr>
          <p:cNvSpPr/>
          <p:nvPr/>
        </p:nvSpPr>
        <p:spPr>
          <a:xfrm>
            <a:off x="7896200" y="5686321"/>
            <a:ext cx="144016" cy="216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Rettangolo 9">
            <a:extLst>
              <a:ext uri="{FF2B5EF4-FFF2-40B4-BE49-F238E27FC236}">
                <a16:creationId xmlns:a16="http://schemas.microsoft.com/office/drawing/2014/main" id="{C7198BB8-4296-0457-0A01-B8838040111E}"/>
              </a:ext>
            </a:extLst>
          </p:cNvPr>
          <p:cNvSpPr/>
          <p:nvPr/>
        </p:nvSpPr>
        <p:spPr>
          <a:xfrm>
            <a:off x="7896200" y="5993386"/>
            <a:ext cx="144016"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CasellaDiTesto 15">
            <a:extLst>
              <a:ext uri="{FF2B5EF4-FFF2-40B4-BE49-F238E27FC236}">
                <a16:creationId xmlns:a16="http://schemas.microsoft.com/office/drawing/2014/main" id="{F8CD7A58-5765-11CD-9E83-9971A2990685}"/>
              </a:ext>
            </a:extLst>
          </p:cNvPr>
          <p:cNvSpPr txBox="1"/>
          <p:nvPr/>
        </p:nvSpPr>
        <p:spPr>
          <a:xfrm>
            <a:off x="8053412" y="5592420"/>
            <a:ext cx="1080120" cy="984885"/>
          </a:xfrm>
          <a:prstGeom prst="rect">
            <a:avLst/>
          </a:prstGeom>
          <a:noFill/>
        </p:spPr>
        <p:txBody>
          <a:bodyPr wrap="square">
            <a:spAutoFit/>
          </a:bodyPr>
          <a:lstStyle/>
          <a:p>
            <a:pPr defTabSz="725668" eaLnBrk="0" hangingPunct="0">
              <a:spcBef>
                <a:spcPts val="300"/>
              </a:spcBef>
              <a:spcAft>
                <a:spcPts val="300"/>
              </a:spcAft>
              <a:defRPr/>
            </a:pPr>
            <a:r>
              <a:rPr lang="it-IT" sz="1600" dirty="0">
                <a:latin typeface="Arial" panose="020B0604020202020204" pitchFamily="34" charset="0"/>
                <a:ea typeface="Times New Roman" pitchFamily="18" charset="0"/>
                <a:cs typeface="Arial" panose="020B0604020202020204" pitchFamily="34" charset="0"/>
              </a:rPr>
              <a:t>SR</a:t>
            </a:r>
          </a:p>
          <a:p>
            <a:pPr defTabSz="725668" eaLnBrk="0" hangingPunct="0">
              <a:spcBef>
                <a:spcPts val="300"/>
              </a:spcBef>
              <a:spcAft>
                <a:spcPts val="300"/>
              </a:spcAft>
              <a:defRPr/>
            </a:pPr>
            <a:r>
              <a:rPr lang="it-IT" sz="1600" dirty="0">
                <a:latin typeface="Arial" panose="020B0604020202020204" pitchFamily="34" charset="0"/>
                <a:ea typeface="Times New Roman" pitchFamily="18" charset="0"/>
                <a:cs typeface="Arial" panose="020B0604020202020204" pitchFamily="34" charset="0"/>
              </a:rPr>
              <a:t>Invarianti</a:t>
            </a:r>
          </a:p>
          <a:p>
            <a:pPr defTabSz="725668" eaLnBrk="0" hangingPunct="0">
              <a:spcBef>
                <a:spcPts val="300"/>
              </a:spcBef>
              <a:spcAft>
                <a:spcPts val="300"/>
              </a:spcAft>
              <a:defRPr/>
            </a:pPr>
            <a:r>
              <a:rPr lang="it-IT" sz="1600" dirty="0">
                <a:latin typeface="Arial" panose="020B0604020202020204" pitchFamily="34" charset="0"/>
                <a:ea typeface="Times New Roman" pitchFamily="18" charset="0"/>
                <a:cs typeface="Arial" panose="020B0604020202020204" pitchFamily="34" charset="0"/>
              </a:rPr>
              <a:t>SAP2</a:t>
            </a:r>
          </a:p>
        </p:txBody>
      </p:sp>
      <p:sp>
        <p:nvSpPr>
          <p:cNvPr id="17" name="Rettangolo 16">
            <a:extLst>
              <a:ext uri="{FF2B5EF4-FFF2-40B4-BE49-F238E27FC236}">
                <a16:creationId xmlns:a16="http://schemas.microsoft.com/office/drawing/2014/main" id="{4CE76242-6713-9AB0-8FC2-E6DD7D053184}"/>
              </a:ext>
            </a:extLst>
          </p:cNvPr>
          <p:cNvSpPr/>
          <p:nvPr/>
        </p:nvSpPr>
        <p:spPr>
          <a:xfrm>
            <a:off x="7896200" y="6300451"/>
            <a:ext cx="144016" cy="216024"/>
          </a:xfrm>
          <a:prstGeom prst="rect">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29193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Il percorso di elaborazione del PUMS</a:t>
            </a:r>
          </a:p>
        </p:txBody>
      </p:sp>
      <p:sp>
        <p:nvSpPr>
          <p:cNvPr id="9" name="CasellaDiTesto 8">
            <a:extLst>
              <a:ext uri="{FF2B5EF4-FFF2-40B4-BE49-F238E27FC236}">
                <a16:creationId xmlns:a16="http://schemas.microsoft.com/office/drawing/2014/main" id="{B598EAE1-06D0-07A3-9501-BA6FD5102ECB}"/>
              </a:ext>
            </a:extLst>
          </p:cNvPr>
          <p:cNvSpPr txBox="1"/>
          <p:nvPr/>
        </p:nvSpPr>
        <p:spPr>
          <a:xfrm>
            <a:off x="714386" y="1412776"/>
            <a:ext cx="10998238" cy="1754326"/>
          </a:xfrm>
          <a:prstGeom prst="rect">
            <a:avLst/>
          </a:prstGeom>
          <a:noFill/>
        </p:spPr>
        <p:txBody>
          <a:bodyPr wrap="square">
            <a:spAutoFit/>
          </a:bodyPr>
          <a:lstStyle/>
          <a:p>
            <a:pPr marL="609600" indent="-609600">
              <a:lnSpc>
                <a:spcPct val="150000"/>
              </a:lnSpc>
              <a:buFont typeface="Wingdings" panose="05000000000000000000" pitchFamily="2" charset="2"/>
              <a:buChar char="Ø"/>
              <a:tabLst>
                <a:tab pos="182563" algn="l"/>
              </a:tabLst>
            </a:pPr>
            <a:r>
              <a:rPr lang="it-IT" altLang="it-IT" dirty="0"/>
              <a:t>Processo partecipativo</a:t>
            </a:r>
          </a:p>
          <a:p>
            <a:pPr marL="609600" indent="-609600">
              <a:lnSpc>
                <a:spcPct val="150000"/>
              </a:lnSpc>
              <a:buFont typeface="Wingdings" panose="05000000000000000000" pitchFamily="2" charset="2"/>
              <a:buChar char="Ø"/>
              <a:tabLst>
                <a:tab pos="182563" algn="l"/>
              </a:tabLst>
            </a:pPr>
            <a:r>
              <a:rPr lang="it-IT" altLang="it-IT" dirty="0"/>
              <a:t>Elaborazione del Quadro Conoscitivo</a:t>
            </a:r>
          </a:p>
          <a:p>
            <a:pPr marL="609600" indent="-609600">
              <a:lnSpc>
                <a:spcPct val="150000"/>
              </a:lnSpc>
              <a:buFont typeface="Wingdings" panose="05000000000000000000" pitchFamily="2" charset="2"/>
              <a:buChar char="Ø"/>
              <a:tabLst>
                <a:tab pos="182563" algn="l"/>
              </a:tabLst>
            </a:pPr>
            <a:r>
              <a:rPr lang="it-IT" altLang="it-IT" dirty="0"/>
              <a:t>Definizione degli obiettivi</a:t>
            </a:r>
          </a:p>
          <a:p>
            <a:pPr marL="609600" indent="-609600">
              <a:lnSpc>
                <a:spcPct val="150000"/>
              </a:lnSpc>
              <a:buFont typeface="Wingdings" panose="05000000000000000000" pitchFamily="2" charset="2"/>
              <a:buChar char="Ø"/>
              <a:tabLst>
                <a:tab pos="182563" algn="l"/>
              </a:tabLst>
            </a:pPr>
            <a:r>
              <a:rPr lang="it-IT" altLang="it-IT" dirty="0"/>
              <a:t>Definizione dello scenario di Piano con Valutazione Ambientale Strategica</a:t>
            </a:r>
          </a:p>
        </p:txBody>
      </p:sp>
    </p:spTree>
    <p:extLst>
      <p:ext uri="{BB962C8B-B14F-4D97-AF65-F5344CB8AC3E}">
        <p14:creationId xmlns:p14="http://schemas.microsoft.com/office/powerpoint/2010/main" val="425658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C486BA72-639A-1A57-2B43-533916FDB4C5}"/>
              </a:ext>
            </a:extLst>
          </p:cNvPr>
          <p:cNvGraphicFramePr>
            <a:graphicFrameLocks noGrp="1"/>
          </p:cNvGraphicFramePr>
          <p:nvPr/>
        </p:nvGraphicFramePr>
        <p:xfrm>
          <a:off x="635430" y="1376408"/>
          <a:ext cx="2028552" cy="926182"/>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26182">
                <a:tc>
                  <a:txBody>
                    <a:bodyPr/>
                    <a:lstStyle/>
                    <a:p>
                      <a:pPr algn="ctr" fontAlgn="ctr"/>
                      <a:r>
                        <a:rPr lang="it-IT" sz="1600" b="1" i="0" u="none" strike="noStrike" noProof="0" dirty="0">
                          <a:solidFill>
                            <a:schemeClr val="bg1"/>
                          </a:solidFill>
                          <a:effectLst/>
                          <a:latin typeface="Arial" panose="020B0604020202020204" pitchFamily="34" charset="0"/>
                        </a:rPr>
                        <a:t>Viabilità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83631" y="1292139"/>
            <a:ext cx="9289033" cy="2369880"/>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Test modellistici su singole opere viabilistiche rilevanti e definizione sotto-scenari:</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Bypass di Candiano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Incluso nel PRIT e nel PUMS vigente</a:t>
            </a:r>
            <a:endParaRPr lang="it-IT" sz="1400"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Nuova viabilità di collegamento tra via </a:t>
            </a:r>
            <a:r>
              <a:rPr lang="it-IT" dirty="0" err="1">
                <a:latin typeface="Arial" panose="020B0604020202020204" pitchFamily="34" charset="0"/>
                <a:cs typeface="Arial" panose="020B0604020202020204" pitchFamily="34" charset="0"/>
              </a:rPr>
              <a:t>Fuschini</a:t>
            </a:r>
            <a:r>
              <a:rPr lang="it-IT" dirty="0">
                <a:latin typeface="Arial" panose="020B0604020202020204" pitchFamily="34" charset="0"/>
                <a:cs typeface="Arial" panose="020B0604020202020204" pitchFamily="34" charset="0"/>
              </a:rPr>
              <a:t> e la rotonda Spagna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PUMS vigente</a:t>
            </a:r>
            <a:endParaRPr lang="it-IT" sz="1400"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Bypass di Ponte Nuovo (collegamento </a:t>
            </a:r>
            <a:r>
              <a:rPr lang="it-IT" dirty="0" err="1">
                <a:latin typeface="Arial" panose="020B0604020202020204" pitchFamily="34" charset="0"/>
                <a:cs typeface="Arial" panose="020B0604020202020204" pitchFamily="34" charset="0"/>
              </a:rPr>
              <a:t>Dismano</a:t>
            </a:r>
            <a:r>
              <a:rPr lang="it-IT" dirty="0">
                <a:latin typeface="Arial" panose="020B0604020202020204" pitchFamily="34" charset="0"/>
                <a:cs typeface="Arial" panose="020B0604020202020204" pitchFamily="34" charset="0"/>
              </a:rPr>
              <a:t>-Croazia)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PUMS vigente</a:t>
            </a:r>
            <a:endParaRPr lang="it-IT" sz="1400"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cs typeface="Arial" panose="020B0604020202020204" pitchFamily="34" charset="0"/>
              </a:rPr>
              <a:t>Nuova viabilità di collegamento tra rotonda Scozia e via dei Granatieri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PUMS vigente</a:t>
            </a:r>
            <a:endParaRPr lang="it-IT" sz="1400" dirty="0">
              <a:latin typeface="Arial" panose="020B0604020202020204" pitchFamily="34"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endParaRPr lang="it-IT" sz="1400" dirty="0">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endParaRPr lang="it-IT" sz="1400" dirty="0">
              <a:latin typeface="Arial" panose="020B0604020202020204" pitchFamily="34" charset="0"/>
              <a:ea typeface="Times New Roman" pitchFamily="18" charset="0"/>
              <a:cs typeface="Arial" panose="020B0604020202020204" pitchFamily="34" charset="0"/>
            </a:endParaRPr>
          </a:p>
        </p:txBody>
      </p:sp>
      <p:pic>
        <p:nvPicPr>
          <p:cNvPr id="2" name="Immagine 1">
            <a:extLst>
              <a:ext uri="{FF2B5EF4-FFF2-40B4-BE49-F238E27FC236}">
                <a16:creationId xmlns:a16="http://schemas.microsoft.com/office/drawing/2014/main" id="{FD262F3A-20D8-FCD7-7BB5-324362C8B437}"/>
              </a:ext>
            </a:extLst>
          </p:cNvPr>
          <p:cNvPicPr>
            <a:picLocks/>
          </p:cNvPicPr>
          <p:nvPr/>
        </p:nvPicPr>
        <p:blipFill>
          <a:blip r:embed="rId3"/>
          <a:stretch>
            <a:fillRect/>
          </a:stretch>
        </p:blipFill>
        <p:spPr>
          <a:xfrm>
            <a:off x="4007768" y="3154701"/>
            <a:ext cx="6048672" cy="3600158"/>
          </a:xfrm>
          <a:prstGeom prst="rect">
            <a:avLst/>
          </a:prstGeom>
        </p:spPr>
      </p:pic>
      <p:sp>
        <p:nvSpPr>
          <p:cNvPr id="5" name="Ovale 4">
            <a:extLst>
              <a:ext uri="{FF2B5EF4-FFF2-40B4-BE49-F238E27FC236}">
                <a16:creationId xmlns:a16="http://schemas.microsoft.com/office/drawing/2014/main" id="{62E05E03-BA83-D058-FF1A-D3B6EFD3E852}"/>
              </a:ext>
            </a:extLst>
          </p:cNvPr>
          <p:cNvSpPr/>
          <p:nvPr/>
        </p:nvSpPr>
        <p:spPr>
          <a:xfrm rot="20545353">
            <a:off x="7632158" y="3715383"/>
            <a:ext cx="576064" cy="14401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e 9">
            <a:extLst>
              <a:ext uri="{FF2B5EF4-FFF2-40B4-BE49-F238E27FC236}">
                <a16:creationId xmlns:a16="http://schemas.microsoft.com/office/drawing/2014/main" id="{0245E0E2-0931-1A0A-5353-A1ADCCB124DA}"/>
              </a:ext>
            </a:extLst>
          </p:cNvPr>
          <p:cNvSpPr/>
          <p:nvPr/>
        </p:nvSpPr>
        <p:spPr>
          <a:xfrm>
            <a:off x="6248400" y="4405064"/>
            <a:ext cx="279648" cy="36842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a:extLst>
              <a:ext uri="{FF2B5EF4-FFF2-40B4-BE49-F238E27FC236}">
                <a16:creationId xmlns:a16="http://schemas.microsoft.com/office/drawing/2014/main" id="{F370C9B4-AFEF-5340-8142-41A2F0BBDF65}"/>
              </a:ext>
            </a:extLst>
          </p:cNvPr>
          <p:cNvSpPr/>
          <p:nvPr/>
        </p:nvSpPr>
        <p:spPr>
          <a:xfrm>
            <a:off x="7053876" y="5301208"/>
            <a:ext cx="423664" cy="9045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Ovale 16">
            <a:extLst>
              <a:ext uri="{FF2B5EF4-FFF2-40B4-BE49-F238E27FC236}">
                <a16:creationId xmlns:a16="http://schemas.microsoft.com/office/drawing/2014/main" id="{498549E2-95CA-66BE-F6C3-6EA9998FCC83}"/>
              </a:ext>
            </a:extLst>
          </p:cNvPr>
          <p:cNvSpPr/>
          <p:nvPr/>
        </p:nvSpPr>
        <p:spPr>
          <a:xfrm rot="6482140">
            <a:off x="5659715" y="4621760"/>
            <a:ext cx="423664" cy="9045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67180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9B267E18-849F-80B4-0F89-75D63678E2E3}"/>
              </a:ext>
            </a:extLst>
          </p:cNvPr>
          <p:cNvGraphicFramePr>
            <a:graphicFrameLocks noGrp="1"/>
          </p:cNvGraphicFramePr>
          <p:nvPr>
            <p:extLst>
              <p:ext uri="{D42A27DB-BD31-4B8C-83A1-F6EECF244321}">
                <p14:modId xmlns:p14="http://schemas.microsoft.com/office/powerpoint/2010/main" val="2827060505"/>
              </p:ext>
            </p:extLst>
          </p:nvPr>
        </p:nvGraphicFramePr>
        <p:xfrm>
          <a:off x="635429" y="1368109"/>
          <a:ext cx="2028552" cy="936104"/>
        </p:xfrm>
        <a:graphic>
          <a:graphicData uri="http://schemas.openxmlformats.org/drawingml/2006/table">
            <a:tbl>
              <a:tblPr/>
              <a:tblGrid>
                <a:gridCol w="2028552">
                  <a:extLst>
                    <a:ext uri="{9D8B030D-6E8A-4147-A177-3AD203B41FA5}">
                      <a16:colId xmlns:a16="http://schemas.microsoft.com/office/drawing/2014/main" val="3375720170"/>
                    </a:ext>
                  </a:extLst>
                </a:gridCol>
              </a:tblGrid>
              <a:tr h="936104">
                <a:tc>
                  <a:txBody>
                    <a:bodyPr/>
                    <a:lstStyle/>
                    <a:p>
                      <a:pPr algn="ctr" fontAlgn="ctr"/>
                      <a:r>
                        <a:rPr lang="es-419" sz="1600" b="1" i="0" u="none" strike="noStrike" dirty="0">
                          <a:solidFill>
                            <a:srgbClr val="000000"/>
                          </a:solidFill>
                          <a:effectLst/>
                          <a:latin typeface="Arial" panose="020B0604020202020204" pitchFamily="34" charset="0"/>
                        </a:rPr>
                        <a:t>Moderazione / regolamentazione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2220843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83632" y="1268760"/>
            <a:ext cx="4968552" cy="4001095"/>
          </a:xfrm>
          <a:prstGeom prst="rect">
            <a:avLst/>
          </a:prstGeom>
          <a:noFill/>
        </p:spPr>
        <p:txBody>
          <a:bodyPr wrap="square">
            <a:spAutoFit/>
          </a:bodyPr>
          <a:lstStyle/>
          <a:p>
            <a:pPr defTabSz="725668" eaLnBrk="0" hangingPunct="0">
              <a:spcBef>
                <a:spcPts val="300"/>
              </a:spcBef>
              <a:spcAft>
                <a:spcPts val="300"/>
              </a:spcAft>
              <a:defRPr/>
            </a:pPr>
            <a:r>
              <a:rPr lang="it-IT" i="1" u="sng" dirty="0">
                <a:latin typeface="Arial" panose="020B0604020202020204" pitchFamily="34" charset="0"/>
                <a:ea typeface="Times New Roman" pitchFamily="18" charset="0"/>
                <a:cs typeface="Arial" panose="020B0604020202020204" pitchFamily="34" charset="0"/>
              </a:rPr>
              <a:t>Centro storico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Ampliamento per fasi della ZTL fino a ricomprendere la quasi totalità del centro storico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PAIR</a:t>
            </a:r>
            <a:endParaRPr lang="it-IT" sz="1400" dirty="0">
              <a:solidFill>
                <a:srgbClr val="FF0000"/>
              </a:solidFill>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Ampliamento per fasi delle aree pedonali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PAIR, risponde a richiesta di attenzione a qualità spazi avanzata in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Ultra Low </a:t>
            </a:r>
            <a:r>
              <a:rPr lang="it-IT" dirty="0" err="1">
                <a:latin typeface="Arial" panose="020B0604020202020204" pitchFamily="34" charset="0"/>
                <a:ea typeface="Times New Roman" pitchFamily="18" charset="0"/>
                <a:cs typeface="Arial" panose="020B0604020202020204" pitchFamily="34" charset="0"/>
              </a:rPr>
              <a:t>Emission</a:t>
            </a:r>
            <a:r>
              <a:rPr lang="it-IT" dirty="0">
                <a:latin typeface="Arial" panose="020B0604020202020204" pitchFamily="34" charset="0"/>
                <a:ea typeface="Times New Roman" pitchFamily="18" charset="0"/>
                <a:cs typeface="Arial" panose="020B0604020202020204" pitchFamily="34" charset="0"/>
              </a:rPr>
              <a:t> Zone (ULEZ)</a:t>
            </a:r>
          </a:p>
          <a:p>
            <a:pPr defTabSz="725668" eaLnBrk="0" hangingPunct="0">
              <a:spcBef>
                <a:spcPts val="300"/>
              </a:spcBef>
              <a:spcAft>
                <a:spcPts val="300"/>
              </a:spcAft>
              <a:defRPr/>
            </a:pPr>
            <a:endParaRPr lang="it-IT" sz="1100"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i="1" u="sng" dirty="0">
                <a:latin typeface="Arial" panose="020B0604020202020204" pitchFamily="34" charset="0"/>
                <a:ea typeface="Times New Roman" pitchFamily="18" charset="0"/>
                <a:cs typeface="Arial" panose="020B0604020202020204" pitchFamily="34" charset="0"/>
              </a:rPr>
              <a:t>Area urbana di Ravenna</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Ampliamento ZTL veicoli pesanti fino a ricomprendere il Ponte Mobile</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Low </a:t>
            </a:r>
            <a:r>
              <a:rPr lang="it-IT" dirty="0" err="1">
                <a:latin typeface="Arial" panose="020B0604020202020204" pitchFamily="34" charset="0"/>
                <a:ea typeface="Times New Roman" pitchFamily="18" charset="0"/>
                <a:cs typeface="Arial" panose="020B0604020202020204" pitchFamily="34" charset="0"/>
              </a:rPr>
              <a:t>Emission</a:t>
            </a:r>
            <a:r>
              <a:rPr lang="it-IT" dirty="0">
                <a:latin typeface="Arial" panose="020B0604020202020204" pitchFamily="34" charset="0"/>
                <a:ea typeface="Times New Roman" pitchFamily="18" charset="0"/>
                <a:cs typeface="Arial" panose="020B0604020202020204" pitchFamily="34" charset="0"/>
              </a:rPr>
              <a:t> Zone (LEZ)</a:t>
            </a:r>
          </a:p>
        </p:txBody>
      </p:sp>
      <p:pic>
        <p:nvPicPr>
          <p:cNvPr id="3" name="Immagine 2">
            <a:extLst>
              <a:ext uri="{FF2B5EF4-FFF2-40B4-BE49-F238E27FC236}">
                <a16:creationId xmlns:a16="http://schemas.microsoft.com/office/drawing/2014/main" id="{775A7EA7-7256-494D-BE0D-9742573C5C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52184" y="1052736"/>
            <a:ext cx="4343443" cy="5537267"/>
          </a:xfrm>
          <a:prstGeom prst="rect">
            <a:avLst/>
          </a:prstGeom>
        </p:spPr>
      </p:pic>
      <p:sp>
        <p:nvSpPr>
          <p:cNvPr id="2" name="CasellaDiTesto 1">
            <a:extLst>
              <a:ext uri="{FF2B5EF4-FFF2-40B4-BE49-F238E27FC236}">
                <a16:creationId xmlns:a16="http://schemas.microsoft.com/office/drawing/2014/main" id="{B51AF42C-0186-4C86-0A1D-B591C98928A1}"/>
              </a:ext>
            </a:extLst>
          </p:cNvPr>
          <p:cNvSpPr txBox="1"/>
          <p:nvPr/>
        </p:nvSpPr>
        <p:spPr>
          <a:xfrm>
            <a:off x="2351584" y="4214698"/>
            <a:ext cx="45719" cy="1446550"/>
          </a:xfrm>
          <a:prstGeom prst="rect">
            <a:avLst/>
          </a:prstGeom>
          <a:noFill/>
        </p:spPr>
        <p:txBody>
          <a:bodyPr wrap="square" rtlCol="0">
            <a:spAutoFit/>
          </a:bodyPr>
          <a:lstStyle/>
          <a:p>
            <a:r>
              <a:rPr lang="it-IT" sz="8800" dirty="0">
                <a:latin typeface="AMGDT" panose="02000400000000000000" pitchFamily="2" charset="0"/>
              </a:rPr>
              <a:t>[</a:t>
            </a:r>
          </a:p>
        </p:txBody>
      </p:sp>
      <p:sp>
        <p:nvSpPr>
          <p:cNvPr id="6" name="CasellaDiTesto 5">
            <a:extLst>
              <a:ext uri="{FF2B5EF4-FFF2-40B4-BE49-F238E27FC236}">
                <a16:creationId xmlns:a16="http://schemas.microsoft.com/office/drawing/2014/main" id="{254ACE21-A4DF-8738-3628-8B43A493B6E9}"/>
              </a:ext>
            </a:extLst>
          </p:cNvPr>
          <p:cNvSpPr txBox="1"/>
          <p:nvPr/>
        </p:nvSpPr>
        <p:spPr>
          <a:xfrm>
            <a:off x="493084" y="4253634"/>
            <a:ext cx="2039110" cy="1384995"/>
          </a:xfrm>
          <a:prstGeom prst="rect">
            <a:avLst/>
          </a:prstGeom>
          <a:noFill/>
        </p:spPr>
        <p:txBody>
          <a:bodyPr wrap="square">
            <a:spAutoFit/>
          </a:bodyPr>
          <a:lstStyle/>
          <a:p>
            <a:pPr defTabSz="725668" eaLnBrk="0" hangingPunct="0">
              <a:spcBef>
                <a:spcPts val="300"/>
              </a:spcBef>
              <a:spcAft>
                <a:spcPts val="300"/>
              </a:spcAft>
              <a:defRPr/>
            </a:pPr>
            <a:r>
              <a:rPr lang="it-IT" sz="1400" i="1" dirty="0">
                <a:solidFill>
                  <a:srgbClr val="FF0000"/>
                </a:solidFill>
                <a:latin typeface="Arial" panose="020B0604020202020204" pitchFamily="34" charset="0"/>
                <a:ea typeface="Times New Roman" pitchFamily="18" charset="0"/>
                <a:cs typeface="Arial" panose="020B0604020202020204" pitchFamily="34" charset="0"/>
              </a:rPr>
              <a:t>Rispondono a richiesta di attenzione alla mobilità dei mezzi pesanti avanzata in Focus Group e Incontri tecnici</a:t>
            </a:r>
            <a:endParaRPr lang="it-IT" sz="1400" i="1" u="sng"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2262069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16:creationId xmlns:a16="http://schemas.microsoft.com/office/drawing/2014/main" id="{9B267E18-849F-80B4-0F89-75D63678E2E3}"/>
              </a:ext>
            </a:extLst>
          </p:cNvPr>
          <p:cNvGraphicFramePr>
            <a:graphicFrameLocks noGrp="1"/>
          </p:cNvGraphicFramePr>
          <p:nvPr>
            <p:extLst>
              <p:ext uri="{D42A27DB-BD31-4B8C-83A1-F6EECF244321}">
                <p14:modId xmlns:p14="http://schemas.microsoft.com/office/powerpoint/2010/main" val="6765479"/>
              </p:ext>
            </p:extLst>
          </p:nvPr>
        </p:nvGraphicFramePr>
        <p:xfrm>
          <a:off x="635429" y="1368109"/>
          <a:ext cx="2028552" cy="936104"/>
        </p:xfrm>
        <a:graphic>
          <a:graphicData uri="http://schemas.openxmlformats.org/drawingml/2006/table">
            <a:tbl>
              <a:tblPr/>
              <a:tblGrid>
                <a:gridCol w="2028552">
                  <a:extLst>
                    <a:ext uri="{9D8B030D-6E8A-4147-A177-3AD203B41FA5}">
                      <a16:colId xmlns:a16="http://schemas.microsoft.com/office/drawing/2014/main" val="3375720170"/>
                    </a:ext>
                  </a:extLst>
                </a:gridCol>
              </a:tblGrid>
              <a:tr h="936104">
                <a:tc>
                  <a:txBody>
                    <a:bodyPr/>
                    <a:lstStyle/>
                    <a:p>
                      <a:pPr algn="ctr" fontAlgn="ctr"/>
                      <a:r>
                        <a:rPr lang="it-IT" sz="1600" b="1" i="0" u="none" strike="noStrike" noProof="0" dirty="0">
                          <a:solidFill>
                            <a:srgbClr val="000000"/>
                          </a:solidFill>
                          <a:effectLst/>
                          <a:latin typeface="Arial" panose="020B0604020202020204" pitchFamily="34" charset="0"/>
                        </a:rPr>
                        <a:t>Moderazione / regolamentazione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32220843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83632" y="1330836"/>
            <a:ext cx="8496944" cy="1846659"/>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Nuova regolamentazione a Porto Corsini per l'accesso dei veicoli pesanti, bus e taxi/NCC alla Stazione Marittima (privilegiando i veicoli sostenibili o elettrici)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Risponde a richiesta di attenzione a Porto Corsini avanzata in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Strade e Zone 30 in tutte le aree abitate del comune (in analogia con PSSU)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PAIR, 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Istituzione nuove strade scolastiche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Focus Group e Incontri tecnici</a:t>
            </a:r>
            <a:endParaRPr lang="it-IT" sz="1400" dirty="0">
              <a:latin typeface="Arial" panose="020B0604020202020204" pitchFamily="34" charset="0"/>
              <a:ea typeface="Times New Roman" pitchFamily="18" charset="0"/>
              <a:cs typeface="Arial" panose="020B0604020202020204" pitchFamily="34" charset="0"/>
            </a:endParaRPr>
          </a:p>
        </p:txBody>
      </p:sp>
      <p:graphicFrame>
        <p:nvGraphicFramePr>
          <p:cNvPr id="9" name="Tabella 8">
            <a:extLst>
              <a:ext uri="{FF2B5EF4-FFF2-40B4-BE49-F238E27FC236}">
                <a16:creationId xmlns:a16="http://schemas.microsoft.com/office/drawing/2014/main" id="{03724FCE-DC4E-9FDF-74BE-9BD19DCB0CC6}"/>
              </a:ext>
            </a:extLst>
          </p:cNvPr>
          <p:cNvGraphicFramePr>
            <a:graphicFrameLocks noGrp="1"/>
          </p:cNvGraphicFramePr>
          <p:nvPr>
            <p:extLst>
              <p:ext uri="{D42A27DB-BD31-4B8C-83A1-F6EECF244321}">
                <p14:modId xmlns:p14="http://schemas.microsoft.com/office/powerpoint/2010/main" val="3687282400"/>
              </p:ext>
            </p:extLst>
          </p:nvPr>
        </p:nvGraphicFramePr>
        <p:xfrm>
          <a:off x="635429" y="3445014"/>
          <a:ext cx="2028552" cy="926182"/>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26182">
                <a:tc>
                  <a:txBody>
                    <a:bodyPr/>
                    <a:lstStyle/>
                    <a:p>
                      <a:pPr algn="ctr" fontAlgn="ctr"/>
                      <a:r>
                        <a:rPr lang="it-IT" sz="1600" b="1" i="0" u="none" strike="noStrike" noProof="0" dirty="0">
                          <a:solidFill>
                            <a:srgbClr val="000000"/>
                          </a:solidFill>
                          <a:effectLst/>
                          <a:latin typeface="Arial" panose="020B0604020202020204" pitchFamily="34" charset="0"/>
                        </a:rPr>
                        <a:t>Logistica urbana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651547858"/>
                  </a:ext>
                </a:extLst>
              </a:tr>
            </a:tbl>
          </a:graphicData>
        </a:graphic>
      </p:graphicFrame>
      <p:sp>
        <p:nvSpPr>
          <p:cNvPr id="10" name="CasellaDiTesto 9">
            <a:extLst>
              <a:ext uri="{FF2B5EF4-FFF2-40B4-BE49-F238E27FC236}">
                <a16:creationId xmlns:a16="http://schemas.microsoft.com/office/drawing/2014/main" id="{A68E48BD-DA12-C23D-3F15-FCE67E02B0C8}"/>
              </a:ext>
            </a:extLst>
          </p:cNvPr>
          <p:cNvSpPr txBox="1"/>
          <p:nvPr/>
        </p:nvSpPr>
        <p:spPr>
          <a:xfrm>
            <a:off x="2783631" y="3406348"/>
            <a:ext cx="8772939" cy="3046988"/>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Zero </a:t>
            </a:r>
            <a:r>
              <a:rPr lang="it-IT" dirty="0" err="1">
                <a:latin typeface="Arial" panose="020B0604020202020204" pitchFamily="34" charset="0"/>
                <a:ea typeface="Times New Roman" pitchFamily="18" charset="0"/>
                <a:cs typeface="Arial" panose="020B0604020202020204" pitchFamily="34" charset="0"/>
              </a:rPr>
              <a:t>Emission</a:t>
            </a:r>
            <a:r>
              <a:rPr lang="it-IT" dirty="0">
                <a:latin typeface="Arial" panose="020B0604020202020204" pitchFamily="34" charset="0"/>
                <a:ea typeface="Times New Roman" pitchFamily="18" charset="0"/>
                <a:cs typeface="Arial" panose="020B0604020202020204" pitchFamily="34" charset="0"/>
              </a:rPr>
              <a:t> Zone (ZEZ) per veicoli merci nel centro storico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Piattaforma logistica di scambio tra veicoli a motore e veicoli sostenibili  (distribuzione merci tramite cargo-bike o veicoli elettrici)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PAIR</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Diffusione di pack station, anche nei nodi della mobilità</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Incremento numero di stalli per carico/scarico merci nel centro storico e in tutti i centri abitati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Sperimentazione di un sistema informatizzato di prenotazione, protezione e accesso agli stalli di carico/scarico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Focus Group</a:t>
            </a:r>
            <a:r>
              <a:rPr lang="it-IT" sz="1400" dirty="0">
                <a:latin typeface="Arial" panose="020B0604020202020204" pitchFamily="34" charset="0"/>
                <a:ea typeface="Times New Roman" pitchFamily="18" charset="0"/>
                <a:cs typeface="Arial" panose="020B0604020202020204" pitchFamily="34" charset="0"/>
              </a:rPr>
              <a:t> </a:t>
            </a:r>
          </a:p>
        </p:txBody>
      </p:sp>
    </p:spTree>
    <p:extLst>
      <p:ext uri="{BB962C8B-B14F-4D97-AF65-F5344CB8AC3E}">
        <p14:creationId xmlns:p14="http://schemas.microsoft.com/office/powerpoint/2010/main" val="1412896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mappa, testo, atlante, diagramma&#10;&#10;Descrizione generata automaticamente">
            <a:extLst>
              <a:ext uri="{FF2B5EF4-FFF2-40B4-BE49-F238E27FC236}">
                <a16:creationId xmlns:a16="http://schemas.microsoft.com/office/drawing/2014/main" id="{6E861CD9-2FF6-0DD0-C583-2480C4C41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736" y="485972"/>
            <a:ext cx="3727721" cy="4095156"/>
          </a:xfrm>
          <a:prstGeom prst="rect">
            <a:avLst/>
          </a:prstGeom>
        </p:spPr>
      </p:pic>
      <p:graphicFrame>
        <p:nvGraphicFramePr>
          <p:cNvPr id="11" name="Tabella 10">
            <a:extLst>
              <a:ext uri="{FF2B5EF4-FFF2-40B4-BE49-F238E27FC236}">
                <a16:creationId xmlns:a16="http://schemas.microsoft.com/office/drawing/2014/main" id="{D9D87032-68E6-5403-CA1A-71CB83892368}"/>
              </a:ext>
            </a:extLst>
          </p:cNvPr>
          <p:cNvGraphicFramePr>
            <a:graphicFrameLocks noGrp="1"/>
          </p:cNvGraphicFramePr>
          <p:nvPr>
            <p:extLst>
              <p:ext uri="{D42A27DB-BD31-4B8C-83A1-F6EECF244321}">
                <p14:modId xmlns:p14="http://schemas.microsoft.com/office/powerpoint/2010/main" val="778167253"/>
              </p:ext>
            </p:extLst>
          </p:nvPr>
        </p:nvGraphicFramePr>
        <p:xfrm>
          <a:off x="635430" y="1368109"/>
          <a:ext cx="2028552" cy="936104"/>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36104">
                <a:tc>
                  <a:txBody>
                    <a:bodyPr/>
                    <a:lstStyle/>
                    <a:p>
                      <a:pPr algn="ctr" fontAlgn="ctr"/>
                      <a:r>
                        <a:rPr lang="es-419" sz="1600" b="1" i="0" u="none" strike="noStrike" dirty="0">
                          <a:solidFill>
                            <a:srgbClr val="000000"/>
                          </a:solidFill>
                          <a:effectLst/>
                          <a:latin typeface="Arial" panose="020B0604020202020204" pitchFamily="34" charset="0"/>
                        </a:rPr>
                        <a:t>Sosta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50580" y="688125"/>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41941" y="1368553"/>
            <a:ext cx="5874339" cy="5647700"/>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Bilanciamento dell’offerta di sosta: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 e Incontri tecnici</a:t>
            </a:r>
            <a:endParaRPr lang="it-IT" sz="1400" dirty="0">
              <a:solidFill>
                <a:srgbClr val="FF0000"/>
              </a:solidFill>
              <a:latin typeface="Arial" panose="020B0604020202020204" pitchFamily="34" charset="0"/>
              <a:ea typeface="Times New Roman" pitchFamily="18" charset="0"/>
              <a:cs typeface="Arial" panose="020B0604020202020204" pitchFamily="34" charset="0"/>
            </a:endParaRP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Incremento dell’offerta di sosta su piazzale/in struttura nel centro storico – Darsena (+500), Vecchio Lazzaretto (+200), Callegari (+80)</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Contestuale riduzione sosta su strada</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Nuovo schema di regolazione e tariffazione sosta nell’area centrale (struttura tariffaria </a:t>
            </a:r>
            <a:br>
              <a:rPr lang="it-IT" dirty="0">
                <a:latin typeface="Arial" panose="020B0604020202020204" pitchFamily="34" charset="0"/>
                <a:ea typeface="Times New Roman" pitchFamily="18" charset="0"/>
                <a:cs typeface="Arial" panose="020B0604020202020204" pitchFamily="34" charset="0"/>
              </a:rPr>
            </a:br>
            <a:r>
              <a:rPr lang="it-IT" dirty="0">
                <a:latin typeface="Arial" panose="020B0604020202020204" pitchFamily="34" charset="0"/>
                <a:ea typeface="Times New Roman" pitchFamily="18" charset="0"/>
                <a:cs typeface="Arial" panose="020B0604020202020204" pitchFamily="34" charset="0"/>
              </a:rPr>
              <a:t>e zone tariffate)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 e Incontri tecnici</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Regolamentazione sosta dei residenti</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Nuovo schema di regolazione e tariffazione sosta nei lidi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Incontri tecnici, avviato in attuazione parco marittimo</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Parcheggi scambiatori: ESP; Cavallo Felice; stazioni Classe e Lido di Classe/Savio, Mezzano; ampliamento Trieste e Marchesato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Tariffazione «</a:t>
            </a:r>
            <a:r>
              <a:rPr lang="it-IT" dirty="0" err="1">
                <a:latin typeface="Arial" panose="020B0604020202020204" pitchFamily="34" charset="0"/>
                <a:ea typeface="Times New Roman" pitchFamily="18" charset="0"/>
                <a:cs typeface="Arial" panose="020B0604020202020204" pitchFamily="34" charset="0"/>
              </a:rPr>
              <a:t>flat</a:t>
            </a:r>
            <a:r>
              <a:rPr lang="it-IT" dirty="0">
                <a:latin typeface="Arial" panose="020B0604020202020204" pitchFamily="34" charset="0"/>
                <a:ea typeface="Times New Roman" pitchFamily="18" charset="0"/>
                <a:cs typeface="Arial" panose="020B0604020202020204" pitchFamily="34" charset="0"/>
              </a:rPr>
              <a:t>» sosta parcheggi scambiatori ai lidi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Incontri tecnici</a:t>
            </a:r>
            <a:endParaRPr lang="it-IT" sz="1400"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78430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FF4CCD6-7556-51CE-A407-C7B27BE2AF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2328" y="39571"/>
            <a:ext cx="3409214" cy="3409214"/>
          </a:xfrm>
          <a:prstGeom prst="rect">
            <a:avLst/>
          </a:prstGeom>
          <a:noFill/>
          <a:ln>
            <a:noFill/>
          </a:ln>
        </p:spPr>
      </p:pic>
      <p:graphicFrame>
        <p:nvGraphicFramePr>
          <p:cNvPr id="8" name="Tabella 7">
            <a:extLst>
              <a:ext uri="{FF2B5EF4-FFF2-40B4-BE49-F238E27FC236}">
                <a16:creationId xmlns:a16="http://schemas.microsoft.com/office/drawing/2014/main" id="{D84A7DB6-F2D3-E691-115A-8FBDD6DA875B}"/>
              </a:ext>
            </a:extLst>
          </p:cNvPr>
          <p:cNvGraphicFramePr>
            <a:graphicFrameLocks noGrp="1"/>
          </p:cNvGraphicFramePr>
          <p:nvPr>
            <p:extLst>
              <p:ext uri="{D42A27DB-BD31-4B8C-83A1-F6EECF244321}">
                <p14:modId xmlns:p14="http://schemas.microsoft.com/office/powerpoint/2010/main" val="748099249"/>
              </p:ext>
            </p:extLst>
          </p:nvPr>
        </p:nvGraphicFramePr>
        <p:xfrm>
          <a:off x="635431" y="1339564"/>
          <a:ext cx="2028552" cy="926181"/>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26181">
                <a:tc>
                  <a:txBody>
                    <a:bodyPr/>
                    <a:lstStyle/>
                    <a:p>
                      <a:pPr algn="ctr" fontAlgn="ctr"/>
                      <a:r>
                        <a:rPr lang="it-IT" sz="1600" b="1" i="0" u="none" strike="noStrike" noProof="0" dirty="0">
                          <a:solidFill>
                            <a:srgbClr val="000000"/>
                          </a:solidFill>
                          <a:effectLst/>
                          <a:latin typeface="Arial" panose="020B0604020202020204" pitchFamily="34" charset="0"/>
                        </a:rPr>
                        <a:t>Trasporto pubblico/ collettivo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66"/>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14407"/>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83632" y="1308531"/>
            <a:ext cx="5760640" cy="5447645"/>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Nuova rete TPL urbana e suburbana </a:t>
            </a:r>
            <a:r>
              <a:rPr lang="it-IT" sz="1400" i="1" dirty="0">
                <a:solidFill>
                  <a:srgbClr val="FF0000"/>
                </a:solidFill>
                <a:latin typeface="Arial" panose="020B0604020202020204" pitchFamily="34" charset="0"/>
              </a:rPr>
              <a:t>Verifica con START fatta in Focus Group e incontri tecnici </a:t>
            </a:r>
            <a:endParaRPr lang="it-IT" sz="18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Razionalizzazione servizio rete TPL extraurbana e nodi di appuntamento nel forese </a:t>
            </a:r>
            <a:r>
              <a:rPr lang="it-IT" sz="1400" i="1" dirty="0">
                <a:solidFill>
                  <a:srgbClr val="FF0000"/>
                </a:solidFill>
                <a:latin typeface="Arial" panose="020B0604020202020204" pitchFamily="34" charset="0"/>
              </a:rPr>
              <a:t>Verifica con START fatta in Focus Group e incontri tecnici</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Servizio «a domanda» in ampi settori del forese </a:t>
            </a:r>
            <a:r>
              <a:rPr lang="it-IT" sz="1400" i="1" dirty="0">
                <a:solidFill>
                  <a:srgbClr val="FF0000"/>
                </a:solidFill>
                <a:latin typeface="Arial" panose="020B0604020202020204" pitchFamily="34" charset="0"/>
              </a:rPr>
              <a:t>Verifica con START fatta in Focus Group e incontri tecnici</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sz="1800" b="0" i="0" u="none" strike="noStrike" dirty="0">
                <a:solidFill>
                  <a:srgbClr val="000000"/>
                </a:solidFill>
                <a:effectLst/>
                <a:latin typeface="Arial" panose="020B0604020202020204" pitchFamily="34" charset="0"/>
              </a:rPr>
              <a:t>Nuovi schemi di circolazione e corsie preferenziali nell'area urbana centrale </a:t>
            </a:r>
            <a:r>
              <a:rPr lang="it-IT" sz="1400" b="0" i="1" u="none" strike="noStrike" dirty="0">
                <a:solidFill>
                  <a:srgbClr val="FF0000"/>
                </a:solidFill>
                <a:effectLst/>
                <a:latin typeface="Arial" panose="020B0604020202020204" pitchFamily="34" charset="0"/>
              </a:rPr>
              <a:t>Conferma azione PUMS vigente</a:t>
            </a:r>
          </a:p>
          <a:p>
            <a:pPr marL="285750" indent="-285750" defTabSz="725668" eaLnBrk="0" hangingPunct="0">
              <a:spcBef>
                <a:spcPts val="300"/>
              </a:spcBef>
              <a:spcAft>
                <a:spcPts val="300"/>
              </a:spcAft>
              <a:buFont typeface="Arial" panose="020B0604020202020204" pitchFamily="34" charset="0"/>
              <a:buChar char="•"/>
              <a:defRPr/>
            </a:pPr>
            <a:r>
              <a:rPr lang="it-IT" dirty="0">
                <a:solidFill>
                  <a:srgbClr val="000000"/>
                </a:solidFill>
                <a:latin typeface="Arial" panose="020B0604020202020204" pitchFamily="34" charset="0"/>
                <a:ea typeface="Times New Roman" pitchFamily="18" charset="0"/>
                <a:cs typeface="Arial" panose="020B0604020202020204" pitchFamily="34" charset="0"/>
              </a:rPr>
              <a:t>Piano per la messa a standard delle fermate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Strategia RER Agenda 2030, richiesta Focus Group</a:t>
            </a:r>
          </a:p>
          <a:p>
            <a:pPr marL="285750" indent="-285750" defTabSz="725668" eaLnBrk="0" hangingPunct="0">
              <a:spcBef>
                <a:spcPts val="300"/>
              </a:spcBef>
              <a:spcAft>
                <a:spcPts val="300"/>
              </a:spcAft>
              <a:buFont typeface="Arial" panose="020B0604020202020204" pitchFamily="34" charset="0"/>
              <a:buChar char="•"/>
              <a:defRPr/>
            </a:pPr>
            <a:r>
              <a:rPr lang="it-IT" dirty="0">
                <a:solidFill>
                  <a:srgbClr val="000000"/>
                </a:solidFill>
                <a:latin typeface="Arial" panose="020B0604020202020204" pitchFamily="34" charset="0"/>
                <a:ea typeface="Times New Roman" pitchFamily="18" charset="0"/>
                <a:cs typeface="Arial" panose="020B0604020202020204" pitchFamily="34" charset="0"/>
              </a:rPr>
              <a:t>Valutazione introduzione «</a:t>
            </a:r>
            <a:r>
              <a:rPr lang="it-IT" dirty="0" err="1">
                <a:solidFill>
                  <a:srgbClr val="000000"/>
                </a:solidFill>
                <a:latin typeface="Arial" panose="020B0604020202020204" pitchFamily="34" charset="0"/>
                <a:ea typeface="Times New Roman" pitchFamily="18" charset="0"/>
                <a:cs typeface="Arial" panose="020B0604020202020204" pitchFamily="34" charset="0"/>
              </a:rPr>
              <a:t>Navetto</a:t>
            </a:r>
            <a:r>
              <a:rPr lang="it-IT" dirty="0">
                <a:solidFill>
                  <a:srgbClr val="000000"/>
                </a:solidFill>
                <a:latin typeface="Arial" panose="020B0604020202020204" pitchFamily="34" charset="0"/>
                <a:ea typeface="Times New Roman" pitchFamily="18" charset="0"/>
                <a:cs typeface="Arial" panose="020B0604020202020204" pitchFamily="34" charset="0"/>
              </a:rPr>
              <a:t> mare» a Marina Romea e Porto </a:t>
            </a:r>
            <a:r>
              <a:rPr lang="it-IT" dirty="0" err="1">
                <a:solidFill>
                  <a:srgbClr val="000000"/>
                </a:solidFill>
                <a:latin typeface="Arial" panose="020B0604020202020204" pitchFamily="34" charset="0"/>
                <a:ea typeface="Times New Roman" pitchFamily="18" charset="0"/>
                <a:cs typeface="Arial" panose="020B0604020202020204" pitchFamily="34" charset="0"/>
              </a:rPr>
              <a:t>Corsini</a:t>
            </a:r>
            <a:r>
              <a:rPr lang="it-IT" dirty="0">
                <a:solidFill>
                  <a:srgbClr val="000000"/>
                </a:solidFill>
                <a:latin typeface="Arial" panose="020B0604020202020204" pitchFamily="34" charset="0"/>
                <a:ea typeface="Times New Roman" pitchFamily="18" charset="0"/>
                <a:cs typeface="Arial" panose="020B0604020202020204" pitchFamily="34" charset="0"/>
              </a:rPr>
              <a:t>,</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Ulteriore incremento della dotazione di autobus TPL elettrici o a idrogeno (bus 12m per linee suburbane)</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Potenziamento trasporto collettivo dedicato a servizio della domanda crocieristica</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Traghetto elettrico Porto Corsini-Marina di Ravenna</a:t>
            </a:r>
            <a:endParaRPr lang="it-IT" sz="1800" dirty="0">
              <a:latin typeface="Arial" panose="020B0604020202020204" pitchFamily="34" charset="0"/>
              <a:ea typeface="Times New Roman" pitchFamily="18" charset="0"/>
              <a:cs typeface="Arial" panose="020B0604020202020204" pitchFamily="34" charset="0"/>
            </a:endParaRPr>
          </a:p>
        </p:txBody>
      </p:sp>
      <p:cxnSp>
        <p:nvCxnSpPr>
          <p:cNvPr id="10" name="Connettore diritto 9">
            <a:extLst>
              <a:ext uri="{FF2B5EF4-FFF2-40B4-BE49-F238E27FC236}">
                <a16:creationId xmlns:a16="http://schemas.microsoft.com/office/drawing/2014/main" id="{7C12828F-FA33-63F6-56CE-C71EA4E8EB3A}"/>
              </a:ext>
            </a:extLst>
          </p:cNvPr>
          <p:cNvCxnSpPr/>
          <p:nvPr/>
        </p:nvCxnSpPr>
        <p:spPr>
          <a:xfrm>
            <a:off x="8616280" y="3409215"/>
            <a:ext cx="35217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0EF9986F-C4AE-0F51-AED2-DDD5AADC1A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82" b="1518"/>
          <a:stretch/>
        </p:blipFill>
        <p:spPr bwMode="auto">
          <a:xfrm>
            <a:off x="8692342" y="3511333"/>
            <a:ext cx="3409200" cy="332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552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mappa, testo, atlante, diagramma&#10;&#10;Descrizione generata automaticamente">
            <a:extLst>
              <a:ext uri="{FF2B5EF4-FFF2-40B4-BE49-F238E27FC236}">
                <a16:creationId xmlns:a16="http://schemas.microsoft.com/office/drawing/2014/main" id="{786AF918-8142-FFE3-63DF-83A9B1116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428" y="2200602"/>
            <a:ext cx="3289052" cy="4128207"/>
          </a:xfrm>
          <a:prstGeom prst="rect">
            <a:avLst/>
          </a:prstGeom>
        </p:spPr>
      </p:pic>
      <p:graphicFrame>
        <p:nvGraphicFramePr>
          <p:cNvPr id="8" name="Tabella 7">
            <a:extLst>
              <a:ext uri="{FF2B5EF4-FFF2-40B4-BE49-F238E27FC236}">
                <a16:creationId xmlns:a16="http://schemas.microsoft.com/office/drawing/2014/main" id="{7D2079E1-1782-3727-DD5F-460259202E88}"/>
              </a:ext>
            </a:extLst>
          </p:cNvPr>
          <p:cNvGraphicFramePr>
            <a:graphicFrameLocks noGrp="1"/>
          </p:cNvGraphicFramePr>
          <p:nvPr>
            <p:extLst>
              <p:ext uri="{D42A27DB-BD31-4B8C-83A1-F6EECF244321}">
                <p14:modId xmlns:p14="http://schemas.microsoft.com/office/powerpoint/2010/main" val="3325090940"/>
              </p:ext>
            </p:extLst>
          </p:nvPr>
        </p:nvGraphicFramePr>
        <p:xfrm>
          <a:off x="635429" y="1375198"/>
          <a:ext cx="2028552" cy="918679"/>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18679">
                <a:tc>
                  <a:txBody>
                    <a:bodyPr/>
                    <a:lstStyle/>
                    <a:p>
                      <a:pPr algn="ctr" fontAlgn="ctr"/>
                      <a:r>
                        <a:rPr lang="es-419" sz="1600" b="1" i="0" u="none" strike="noStrike" dirty="0" err="1">
                          <a:solidFill>
                            <a:srgbClr val="000000"/>
                          </a:solidFill>
                          <a:effectLst/>
                          <a:latin typeface="Arial" panose="020B0604020202020204" pitchFamily="34" charset="0"/>
                        </a:rPr>
                        <a:t>Ferrovia</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BAED7"/>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841762" y="1262847"/>
            <a:ext cx="8714809" cy="723275"/>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Progetto Hub stazione di Ravenna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strategia PAIR</a:t>
            </a: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Qualificazione stazioni nel forese (Glorie, Mezzano, Classe, Lido di Classe/Savio)</a:t>
            </a:r>
          </a:p>
        </p:txBody>
      </p:sp>
      <p:graphicFrame>
        <p:nvGraphicFramePr>
          <p:cNvPr id="9" name="Tabella 8">
            <a:extLst>
              <a:ext uri="{FF2B5EF4-FFF2-40B4-BE49-F238E27FC236}">
                <a16:creationId xmlns:a16="http://schemas.microsoft.com/office/drawing/2014/main" id="{EB82EFEF-ABC2-F0FA-4D1E-4BB3EC3C0331}"/>
              </a:ext>
            </a:extLst>
          </p:cNvPr>
          <p:cNvGraphicFramePr>
            <a:graphicFrameLocks noGrp="1"/>
          </p:cNvGraphicFramePr>
          <p:nvPr>
            <p:extLst>
              <p:ext uri="{D42A27DB-BD31-4B8C-83A1-F6EECF244321}">
                <p14:modId xmlns:p14="http://schemas.microsoft.com/office/powerpoint/2010/main" val="3222491098"/>
              </p:ext>
            </p:extLst>
          </p:nvPr>
        </p:nvGraphicFramePr>
        <p:xfrm>
          <a:off x="635428" y="2420888"/>
          <a:ext cx="2028552" cy="926182"/>
        </p:xfrm>
        <a:graphic>
          <a:graphicData uri="http://schemas.openxmlformats.org/drawingml/2006/table">
            <a:tbl>
              <a:tblPr/>
              <a:tblGrid>
                <a:gridCol w="2028552">
                  <a:extLst>
                    <a:ext uri="{9D8B030D-6E8A-4147-A177-3AD203B41FA5}">
                      <a16:colId xmlns:a16="http://schemas.microsoft.com/office/drawing/2014/main" val="3375720170"/>
                    </a:ext>
                  </a:extLst>
                </a:gridCol>
              </a:tblGrid>
              <a:tr h="926182">
                <a:tc>
                  <a:txBody>
                    <a:bodyPr/>
                    <a:lstStyle/>
                    <a:p>
                      <a:pPr algn="ctr" fontAlgn="ctr"/>
                      <a:r>
                        <a:rPr lang="es-419" sz="1600" b="1" i="0" u="none" strike="noStrike" dirty="0" err="1">
                          <a:solidFill>
                            <a:srgbClr val="000000"/>
                          </a:solidFill>
                          <a:effectLst/>
                          <a:latin typeface="Arial" panose="020B0604020202020204" pitchFamily="34" charset="0"/>
                        </a:rPr>
                        <a:t>Ciclabilità</a:t>
                      </a:r>
                      <a:endParaRPr lang="es-419"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22208438"/>
                  </a:ext>
                </a:extLst>
              </a:tr>
            </a:tbl>
          </a:graphicData>
        </a:graphic>
      </p:graphicFrame>
      <p:sp>
        <p:nvSpPr>
          <p:cNvPr id="10" name="CasellaDiTesto 9">
            <a:extLst>
              <a:ext uri="{FF2B5EF4-FFF2-40B4-BE49-F238E27FC236}">
                <a16:creationId xmlns:a16="http://schemas.microsoft.com/office/drawing/2014/main" id="{C32ABC9A-F22A-DC31-3964-9B835F4E3BA4}"/>
              </a:ext>
            </a:extLst>
          </p:cNvPr>
          <p:cNvSpPr txBox="1"/>
          <p:nvPr/>
        </p:nvSpPr>
        <p:spPr>
          <a:xfrm>
            <a:off x="2833310" y="2042181"/>
            <a:ext cx="4294214" cy="410881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Completamento per fasi della rete ciclabile (portante, secondaria, vie verdi)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e ampliamento azioni PUMS vigente, richiesta PAIR, Adriatica e BO-RA incluse nel PRIT, PGMC, verifica fatta nei Focus Group</a:t>
            </a: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Aree di sosta attrezzata per cicli in diversi quartieri/località e nei nodi del trasporto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PAIR, 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Azioni di promozione della ciclabilità</a:t>
            </a:r>
            <a:r>
              <a:rPr lang="it-IT" sz="1800" i="1" dirty="0">
                <a:solidFill>
                  <a:srgbClr val="FF0000"/>
                </a:solidFill>
                <a:latin typeface="Arial" panose="020B0604020202020204" pitchFamily="34" charset="0"/>
                <a:ea typeface="Times New Roman" pitchFamily="18" charset="0"/>
                <a:cs typeface="Arial" panose="020B0604020202020204" pitchFamily="34" charset="0"/>
              </a:rPr>
              <a:t>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sz="1800" dirty="0">
                <a:latin typeface="Arial" panose="020B0604020202020204" pitchFamily="34" charset="0"/>
                <a:ea typeface="Times New Roman" pitchFamily="18" charset="0"/>
                <a:cs typeface="Arial" panose="020B0604020202020204" pitchFamily="34" charset="0"/>
              </a:rPr>
              <a:t>Reintroduzione dei servizi condivisi di mobilità ciclabile e micromobilità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Incontri tecnici</a:t>
            </a:r>
            <a:endParaRPr lang="it-IT" sz="1400" dirty="0">
              <a:latin typeface="Arial" panose="020B0604020202020204" pitchFamily="34" charset="0"/>
              <a:ea typeface="Times New Roman" pitchFamily="18" charset="0"/>
              <a:cs typeface="Arial" panose="020B0604020202020204" pitchFamily="34" charset="0"/>
            </a:endParaRPr>
          </a:p>
        </p:txBody>
      </p:sp>
      <p:pic>
        <p:nvPicPr>
          <p:cNvPr id="14" name="Immagine 13">
            <a:extLst>
              <a:ext uri="{FF2B5EF4-FFF2-40B4-BE49-F238E27FC236}">
                <a16:creationId xmlns:a16="http://schemas.microsoft.com/office/drawing/2014/main" id="{23A40001-4138-BCC6-41FA-3F9FCE1FF2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62" r="13289"/>
          <a:stretch/>
        </p:blipFill>
        <p:spPr>
          <a:xfrm>
            <a:off x="9840416" y="2708920"/>
            <a:ext cx="2351584" cy="2656469"/>
          </a:xfrm>
          <a:prstGeom prst="rect">
            <a:avLst/>
          </a:prstGeom>
        </p:spPr>
      </p:pic>
    </p:spTree>
    <p:extLst>
      <p:ext uri="{BB962C8B-B14F-4D97-AF65-F5344CB8AC3E}">
        <p14:creationId xmlns:p14="http://schemas.microsoft.com/office/powerpoint/2010/main" val="1476522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0">
            <a:extLst>
              <a:ext uri="{FF2B5EF4-FFF2-40B4-BE49-F238E27FC236}">
                <a16:creationId xmlns:a16="http://schemas.microsoft.com/office/drawing/2014/main" id="{D641E8BC-1F28-8FD0-1433-B0A145650521}"/>
              </a:ext>
            </a:extLst>
          </p:cNvPr>
          <p:cNvGraphicFramePr>
            <a:graphicFrameLocks noGrp="1"/>
          </p:cNvGraphicFramePr>
          <p:nvPr>
            <p:extLst>
              <p:ext uri="{D42A27DB-BD31-4B8C-83A1-F6EECF244321}">
                <p14:modId xmlns:p14="http://schemas.microsoft.com/office/powerpoint/2010/main" val="2912267345"/>
              </p:ext>
            </p:extLst>
          </p:nvPr>
        </p:nvGraphicFramePr>
        <p:xfrm>
          <a:off x="635430" y="1358118"/>
          <a:ext cx="2028552" cy="933684"/>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33684">
                <a:tc>
                  <a:txBody>
                    <a:bodyPr/>
                    <a:lstStyle/>
                    <a:p>
                      <a:pPr algn="ctr" fontAlgn="ctr"/>
                      <a:r>
                        <a:rPr lang="es-419" sz="1600" b="1" i="0" u="none" strike="noStrike" dirty="0">
                          <a:solidFill>
                            <a:schemeClr val="bg1"/>
                          </a:solidFill>
                          <a:effectLst/>
                          <a:latin typeface="Arial" panose="020B0604020202020204" pitchFamily="34" charset="0"/>
                        </a:rPr>
                        <a:t>Porto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83632" y="1330836"/>
            <a:ext cx="8496944" cy="2262158"/>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Nuovo autoparco lungo la SS67 in Destra Candiano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Istituzione di varchi virtuali nell'ambito portuale (collaborazione con </a:t>
            </a:r>
            <a:r>
              <a:rPr lang="it-IT" dirty="0" err="1">
                <a:latin typeface="Arial" panose="020B0604020202020204" pitchFamily="34" charset="0"/>
                <a:ea typeface="Times New Roman" pitchFamily="18" charset="0"/>
                <a:cs typeface="Arial" panose="020B0604020202020204" pitchFamily="34" charset="0"/>
              </a:rPr>
              <a:t>AdSP</a:t>
            </a:r>
            <a:r>
              <a:rPr lang="it-IT" dirty="0">
                <a:latin typeface="Arial" panose="020B0604020202020204" pitchFamily="34" charset="0"/>
                <a:ea typeface="Times New Roman" pitchFamily="18" charset="0"/>
                <a:cs typeface="Arial" panose="020B0604020202020204" pitchFamily="34" charset="0"/>
              </a:rPr>
              <a:t>)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Incontri tecnici</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Sistema di monitoraggio dei percorsi dei veicoli pesanti e di trasporto merci pericolose da/per i comparti portuali</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Azioni di concertazione per promuovere e/o attuare interventi a sostegno dello shift modale da gomma a ferro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Focus Group</a:t>
            </a:r>
            <a:endParaRPr lang="it-IT" sz="1400" dirty="0">
              <a:latin typeface="Arial" panose="020B0604020202020204" pitchFamily="34" charset="0"/>
              <a:ea typeface="Times New Roman" pitchFamily="18" charset="0"/>
              <a:cs typeface="Arial" panose="020B0604020202020204" pitchFamily="34" charset="0"/>
            </a:endParaRPr>
          </a:p>
        </p:txBody>
      </p:sp>
      <p:graphicFrame>
        <p:nvGraphicFramePr>
          <p:cNvPr id="14" name="Tabella 13">
            <a:extLst>
              <a:ext uri="{FF2B5EF4-FFF2-40B4-BE49-F238E27FC236}">
                <a16:creationId xmlns:a16="http://schemas.microsoft.com/office/drawing/2014/main" id="{29718401-0512-54D5-7D23-4F9FD9ED049A}"/>
              </a:ext>
            </a:extLst>
          </p:cNvPr>
          <p:cNvGraphicFramePr>
            <a:graphicFrameLocks noGrp="1"/>
          </p:cNvGraphicFramePr>
          <p:nvPr>
            <p:extLst>
              <p:ext uri="{D42A27DB-BD31-4B8C-83A1-F6EECF244321}">
                <p14:modId xmlns:p14="http://schemas.microsoft.com/office/powerpoint/2010/main" val="56177397"/>
              </p:ext>
            </p:extLst>
          </p:nvPr>
        </p:nvGraphicFramePr>
        <p:xfrm>
          <a:off x="635430" y="3956143"/>
          <a:ext cx="2028552" cy="918678"/>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18678">
                <a:tc>
                  <a:txBody>
                    <a:bodyPr/>
                    <a:lstStyle/>
                    <a:p>
                      <a:pPr algn="ctr" fontAlgn="ctr"/>
                      <a:r>
                        <a:rPr lang="es-419" sz="1600" b="1" i="0" u="none" strike="noStrike" dirty="0">
                          <a:solidFill>
                            <a:srgbClr val="000000"/>
                          </a:solidFill>
                          <a:effectLst/>
                          <a:latin typeface="Arial" panose="020B0604020202020204" pitchFamily="34" charset="0"/>
                        </a:rPr>
                        <a:t>Mobility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51547858"/>
                  </a:ext>
                </a:extLst>
              </a:tr>
            </a:tbl>
          </a:graphicData>
        </a:graphic>
      </p:graphicFrame>
      <p:sp>
        <p:nvSpPr>
          <p:cNvPr id="15" name="CasellaDiTesto 14">
            <a:extLst>
              <a:ext uri="{FF2B5EF4-FFF2-40B4-BE49-F238E27FC236}">
                <a16:creationId xmlns:a16="http://schemas.microsoft.com/office/drawing/2014/main" id="{C5184B47-2C06-1957-D150-9056F65FEBF5}"/>
              </a:ext>
            </a:extLst>
          </p:cNvPr>
          <p:cNvSpPr txBox="1"/>
          <p:nvPr/>
        </p:nvSpPr>
        <p:spPr>
          <a:xfrm>
            <a:off x="2795260" y="3882241"/>
            <a:ext cx="8917363" cy="213904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Accordi di </a:t>
            </a:r>
            <a:r>
              <a:rPr lang="it-IT" dirty="0" err="1">
                <a:latin typeface="Arial" panose="020B0604020202020204" pitchFamily="34" charset="0"/>
                <a:ea typeface="Times New Roman" pitchFamily="18" charset="0"/>
                <a:cs typeface="Arial" panose="020B0604020202020204" pitchFamily="34" charset="0"/>
              </a:rPr>
              <a:t>mobility</a:t>
            </a:r>
            <a:r>
              <a:rPr lang="it-IT" dirty="0">
                <a:latin typeface="Arial" panose="020B0604020202020204" pitchFamily="34" charset="0"/>
                <a:ea typeface="Times New Roman" pitchFamily="18" charset="0"/>
                <a:cs typeface="Arial" panose="020B0604020202020204" pitchFamily="34" charset="0"/>
              </a:rPr>
              <a:t> management con le imprese (pubbliche e private) per la sostituzione delle flotte con mezzi a ridotto impatto o elettrici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PAIR, richiesta Focus Group</a:t>
            </a:r>
            <a:endParaRPr lang="it-IT" sz="1400" dirty="0">
              <a:solidFill>
                <a:srgbClr val="FF0000"/>
              </a:solidFill>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Avvio deciso delle attività dei </a:t>
            </a:r>
            <a:r>
              <a:rPr lang="it-IT" dirty="0" err="1">
                <a:latin typeface="Arial" panose="020B0604020202020204" pitchFamily="34" charset="0"/>
                <a:ea typeface="Times New Roman" pitchFamily="18" charset="0"/>
                <a:cs typeface="Arial" panose="020B0604020202020204" pitchFamily="34" charset="0"/>
              </a:rPr>
              <a:t>mobility</a:t>
            </a:r>
            <a:r>
              <a:rPr lang="it-IT" dirty="0">
                <a:latin typeface="Arial" panose="020B0604020202020204" pitchFamily="34" charset="0"/>
                <a:ea typeface="Times New Roman" pitchFamily="18" charset="0"/>
                <a:cs typeface="Arial" panose="020B0604020202020204" pitchFamily="34" charset="0"/>
              </a:rPr>
              <a:t> manager scolastici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Istituzione </a:t>
            </a:r>
            <a:r>
              <a:rPr lang="it-IT" dirty="0" err="1">
                <a:latin typeface="Arial" panose="020B0604020202020204" pitchFamily="34" charset="0"/>
                <a:ea typeface="Times New Roman" pitchFamily="18" charset="0"/>
                <a:cs typeface="Arial" panose="020B0604020202020204" pitchFamily="34" charset="0"/>
              </a:rPr>
              <a:t>mobility</a:t>
            </a:r>
            <a:r>
              <a:rPr lang="it-IT" dirty="0">
                <a:latin typeface="Arial" panose="020B0604020202020204" pitchFamily="34" charset="0"/>
                <a:ea typeface="Times New Roman" pitchFamily="18" charset="0"/>
                <a:cs typeface="Arial" panose="020B0604020202020204" pitchFamily="34" charset="0"/>
              </a:rPr>
              <a:t> manager di area per il comparto portuale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Car sharing elettrico aziendale e comunale</a:t>
            </a:r>
          </a:p>
        </p:txBody>
      </p:sp>
    </p:spTree>
    <p:extLst>
      <p:ext uri="{BB962C8B-B14F-4D97-AF65-F5344CB8AC3E}">
        <p14:creationId xmlns:p14="http://schemas.microsoft.com/office/powerpoint/2010/main" val="499853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89088B69-E1CD-D140-3637-4CA803457AD5}"/>
              </a:ext>
            </a:extLst>
          </p:cNvPr>
          <p:cNvGraphicFramePr>
            <a:graphicFrameLocks noGrp="1"/>
          </p:cNvGraphicFramePr>
          <p:nvPr>
            <p:extLst>
              <p:ext uri="{D42A27DB-BD31-4B8C-83A1-F6EECF244321}">
                <p14:modId xmlns:p14="http://schemas.microsoft.com/office/powerpoint/2010/main" val="3702720306"/>
              </p:ext>
            </p:extLst>
          </p:nvPr>
        </p:nvGraphicFramePr>
        <p:xfrm>
          <a:off x="631846" y="3844002"/>
          <a:ext cx="2028552" cy="933684"/>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33684">
                <a:tc>
                  <a:txBody>
                    <a:bodyPr/>
                    <a:lstStyle/>
                    <a:p>
                      <a:pPr algn="ctr" fontAlgn="ctr"/>
                      <a:r>
                        <a:rPr lang="it-IT" sz="1600" b="1" i="0" u="none" strike="noStrike" noProof="0" dirty="0">
                          <a:solidFill>
                            <a:srgbClr val="000000"/>
                          </a:solidFill>
                          <a:effectLst/>
                          <a:latin typeface="Arial" panose="020B0604020202020204" pitchFamily="34" charset="0"/>
                        </a:rPr>
                        <a:t>Tecnologie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51547858"/>
                  </a:ext>
                </a:extLst>
              </a:tr>
            </a:tbl>
          </a:graphicData>
        </a:graphic>
      </p:graphicFrame>
      <p:graphicFrame>
        <p:nvGraphicFramePr>
          <p:cNvPr id="9" name="Tabella 8">
            <a:extLst>
              <a:ext uri="{FF2B5EF4-FFF2-40B4-BE49-F238E27FC236}">
                <a16:creationId xmlns:a16="http://schemas.microsoft.com/office/drawing/2014/main" id="{98E06C9B-1431-360E-E69F-7977167F7304}"/>
              </a:ext>
            </a:extLst>
          </p:cNvPr>
          <p:cNvGraphicFramePr>
            <a:graphicFrameLocks noGrp="1"/>
          </p:cNvGraphicFramePr>
          <p:nvPr>
            <p:extLst>
              <p:ext uri="{D42A27DB-BD31-4B8C-83A1-F6EECF244321}">
                <p14:modId xmlns:p14="http://schemas.microsoft.com/office/powerpoint/2010/main" val="751396999"/>
              </p:ext>
            </p:extLst>
          </p:nvPr>
        </p:nvGraphicFramePr>
        <p:xfrm>
          <a:off x="635430" y="1363345"/>
          <a:ext cx="2028552" cy="926181"/>
        </p:xfrm>
        <a:graphic>
          <a:graphicData uri="http://schemas.openxmlformats.org/drawingml/2006/table">
            <a:tbl>
              <a:tblPr/>
              <a:tblGrid>
                <a:gridCol w="2028552">
                  <a:extLst>
                    <a:ext uri="{9D8B030D-6E8A-4147-A177-3AD203B41FA5}">
                      <a16:colId xmlns:a16="http://schemas.microsoft.com/office/drawing/2014/main" val="2394099903"/>
                    </a:ext>
                  </a:extLst>
                </a:gridCol>
              </a:tblGrid>
              <a:tr h="926181">
                <a:tc>
                  <a:txBody>
                    <a:bodyPr/>
                    <a:lstStyle/>
                    <a:p>
                      <a:pPr algn="ctr" fontAlgn="ctr"/>
                      <a:r>
                        <a:rPr lang="it-IT" sz="1600" b="1" i="0" u="none" strike="noStrike" noProof="0" dirty="0">
                          <a:solidFill>
                            <a:srgbClr val="000000"/>
                          </a:solidFill>
                          <a:effectLst/>
                          <a:latin typeface="Arial" panose="020B0604020202020204" pitchFamily="34" charset="0"/>
                        </a:rPr>
                        <a:t>Mobilità elettrica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51547858"/>
                  </a:ext>
                </a:extLst>
              </a:tr>
            </a:tbl>
          </a:graphicData>
        </a:graphic>
      </p:graphicFrame>
      <p:sp>
        <p:nvSpPr>
          <p:cNvPr id="4" name="Rettangolo 3">
            <a:extLst>
              <a:ext uri="{FF2B5EF4-FFF2-40B4-BE49-F238E27FC236}">
                <a16:creationId xmlns:a16="http://schemas.microsoft.com/office/drawing/2014/main" id="{CC729C8D-F0CC-9677-7DD7-718CBD9F47EE}"/>
              </a:ext>
            </a:extLst>
          </p:cNvPr>
          <p:cNvSpPr/>
          <p:nvPr/>
        </p:nvSpPr>
        <p:spPr>
          <a:xfrm>
            <a:off x="486324" y="836712"/>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Principali politiche e misure</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CB2C5CE2-CD2D-5C84-AE8B-621DF8786389}"/>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7" name="CasellaDiTesto 6">
            <a:extLst>
              <a:ext uri="{FF2B5EF4-FFF2-40B4-BE49-F238E27FC236}">
                <a16:creationId xmlns:a16="http://schemas.microsoft.com/office/drawing/2014/main" id="{35B03D1B-EA64-262F-6CDE-34F0D008EACE}"/>
              </a:ext>
            </a:extLst>
          </p:cNvPr>
          <p:cNvSpPr txBox="1"/>
          <p:nvPr/>
        </p:nvSpPr>
        <p:spPr>
          <a:xfrm>
            <a:off x="2795261" y="1206044"/>
            <a:ext cx="8496944" cy="2262158"/>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Installazione di ulteriori colonnine di ricarica fino a raggiungere gli standard richiesti dalla normativa in attuazione del Piano della Mobilità Elettrica </a:t>
            </a:r>
            <a:r>
              <a:rPr lang="it-IT" sz="1400" i="1" dirty="0">
                <a:solidFill>
                  <a:srgbClr val="FF0000"/>
                </a:solidFill>
                <a:latin typeface="Arial" panose="020B0604020202020204" pitchFamily="34" charset="0"/>
                <a:ea typeface="Times New Roman" pitchFamily="18" charset="0"/>
                <a:cs typeface="Arial" panose="020B0604020202020204" pitchFamily="34" charset="0"/>
              </a:rPr>
              <a:t>Richiesta PAIR, attuazione PNRR</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Incentivi per installazione di colonnine di ricarica nelle aziende, GDO, ecc.</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Colonnine di ricarica presso i nodi della mobilità nonché presso i distributori lungo SS3bis, SS16, SS67, SS309dir</a:t>
            </a:r>
            <a:r>
              <a:rPr lang="it-IT" sz="1800" i="1" dirty="0">
                <a:solidFill>
                  <a:srgbClr val="FF0000"/>
                </a:solidFill>
                <a:latin typeface="Arial" panose="020B0604020202020204" pitchFamily="34" charset="0"/>
                <a:ea typeface="Times New Roman" pitchFamily="18" charset="0"/>
                <a:cs typeface="Arial" panose="020B0604020202020204" pitchFamily="34" charset="0"/>
              </a:rPr>
              <a:t> </a:t>
            </a:r>
            <a:r>
              <a:rPr lang="it-IT" sz="1400" i="1" dirty="0">
                <a:solidFill>
                  <a:srgbClr val="FF0000"/>
                </a:solidFill>
                <a:latin typeface="Arial" panose="020B0604020202020204" pitchFamily="34" charset="0"/>
                <a:ea typeface="Times New Roman" pitchFamily="18" charset="0"/>
                <a:cs typeface="Arial" panose="020B0604020202020204" pitchFamily="34" charset="0"/>
              </a:rPr>
              <a:t>Attuazione PNRR</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Prescrizioni per infrastrutture di ricarica privata (REC)</a:t>
            </a:r>
          </a:p>
        </p:txBody>
      </p:sp>
      <p:sp>
        <p:nvSpPr>
          <p:cNvPr id="15" name="CasellaDiTesto 14">
            <a:extLst>
              <a:ext uri="{FF2B5EF4-FFF2-40B4-BE49-F238E27FC236}">
                <a16:creationId xmlns:a16="http://schemas.microsoft.com/office/drawing/2014/main" id="{C5184B47-2C06-1957-D150-9056F65FEBF5}"/>
              </a:ext>
            </a:extLst>
          </p:cNvPr>
          <p:cNvSpPr txBox="1"/>
          <p:nvPr/>
        </p:nvSpPr>
        <p:spPr>
          <a:xfrm>
            <a:off x="2795261" y="3765227"/>
            <a:ext cx="8496944" cy="2831544"/>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Infrastrutturazione centrale della mobilità</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Sviluppo di app per informazioni sui servizi alla mobilità (parcheggi, percorsi ciclabili, stalli carico/scarico, ecc.)</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Estensione sistema di videocontrollo delle zone regolamentate (centro storico, area urbana, corsie preferenziali TPL) </a:t>
            </a:r>
            <a:r>
              <a:rPr lang="it-IT" sz="1400" i="1" dirty="0">
                <a:solidFill>
                  <a:srgbClr val="FF0000"/>
                </a:solidFill>
                <a:latin typeface="Arial" panose="020B0604020202020204" pitchFamily="34" charset="0"/>
                <a:ea typeface="Times New Roman" pitchFamily="18" charset="0"/>
                <a:cs typeface="Arial" panose="020B0604020202020204" pitchFamily="34" charset="0"/>
              </a:rPr>
              <a:t>Conferma azione PUMS vigente, richiesta Focus Group</a:t>
            </a:r>
            <a:endParaRPr lang="it-IT" sz="1400"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Dematerializzazione di permessi e contrassegni per sosta e accesso</a:t>
            </a: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Sviluppo delle possibilità di utilizzo del </a:t>
            </a:r>
            <a:r>
              <a:rPr lang="it-IT" dirty="0" err="1">
                <a:latin typeface="Arial" panose="020B0604020202020204" pitchFamily="34" charset="0"/>
                <a:ea typeface="Times New Roman" pitchFamily="18" charset="0"/>
                <a:cs typeface="Arial" panose="020B0604020202020204" pitchFamily="34" charset="0"/>
              </a:rPr>
              <a:t>Mobility</a:t>
            </a:r>
            <a:r>
              <a:rPr lang="it-IT" dirty="0">
                <a:latin typeface="Arial" panose="020B0604020202020204" pitchFamily="34" charset="0"/>
                <a:ea typeface="Times New Roman" pitchFamily="18" charset="0"/>
                <a:cs typeface="Arial" panose="020B0604020202020204" pitchFamily="34" charset="0"/>
              </a:rPr>
              <a:t> </a:t>
            </a:r>
            <a:r>
              <a:rPr lang="it-IT" dirty="0" err="1">
                <a:latin typeface="Arial" panose="020B0604020202020204" pitchFamily="34" charset="0"/>
                <a:ea typeface="Times New Roman" pitchFamily="18" charset="0"/>
                <a:cs typeface="Arial" panose="020B0604020202020204" pitchFamily="34" charset="0"/>
              </a:rPr>
              <a:t>as</a:t>
            </a:r>
            <a:r>
              <a:rPr lang="it-IT" dirty="0">
                <a:latin typeface="Arial" panose="020B0604020202020204" pitchFamily="34" charset="0"/>
                <a:ea typeface="Times New Roman" pitchFamily="18" charset="0"/>
                <a:cs typeface="Arial" panose="020B0604020202020204" pitchFamily="34" charset="0"/>
              </a:rPr>
              <a:t> a Service (a partire dal progetto ROGER) </a:t>
            </a:r>
            <a:r>
              <a:rPr lang="it-IT" sz="1400" i="1" dirty="0">
                <a:solidFill>
                  <a:srgbClr val="FF0000"/>
                </a:solidFill>
                <a:latin typeface="Arial" panose="020B0604020202020204" pitchFamily="34" charset="0"/>
                <a:ea typeface="Times New Roman" pitchFamily="18" charset="0"/>
                <a:cs typeface="Arial" panose="020B0604020202020204" pitchFamily="34" charset="0"/>
              </a:rPr>
              <a:t>Azione già in campo e da sviluppare con più decisione</a:t>
            </a:r>
            <a:endParaRPr lang="it-IT" sz="1400"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538393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59BBFF0-28D4-44B1-CDEF-DAD3E51FC662}"/>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S_AP2 con SR</a:t>
            </a:r>
            <a:endParaRPr lang="it-IT" sz="160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D83AF2ED-D6BE-0933-6378-3B29F05DEA84}"/>
              </a:ext>
            </a:extLst>
          </p:cNvPr>
          <p:cNvSpPr txBox="1"/>
          <p:nvPr/>
        </p:nvSpPr>
        <p:spPr>
          <a:xfrm>
            <a:off x="525595" y="980473"/>
            <a:ext cx="4994341" cy="2139047"/>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endParaRPr lang="it-IT" sz="1800" b="1"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N° di spostamenti: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Interni al comune:</a:t>
            </a:r>
            <a:r>
              <a:rPr lang="it-IT" b="1" dirty="0">
                <a:latin typeface="Arial" panose="020B0604020202020204" pitchFamily="34" charset="0"/>
                <a:ea typeface="Times New Roman" pitchFamily="18" charset="0"/>
                <a:cs typeface="Arial" panose="020B0604020202020204" pitchFamily="34" charset="0"/>
              </a:rPr>
              <a:t> 	89.029      </a:t>
            </a:r>
            <a:r>
              <a:rPr lang="it-IT" dirty="0">
                <a:latin typeface="Arial" panose="020B0604020202020204" pitchFamily="34" charset="0"/>
                <a:ea typeface="Times New Roman" pitchFamily="18" charset="0"/>
                <a:cs typeface="Arial" panose="020B0604020202020204" pitchFamily="34" charset="0"/>
              </a:rPr>
              <a:t> </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42.968</a:t>
            </a:r>
            <a:r>
              <a:rPr lang="it-IT" dirty="0">
                <a:latin typeface="Arial" panose="020B0604020202020204" pitchFamily="34" charset="0"/>
                <a:ea typeface="Times New Roman" pitchFamily="18" charset="0"/>
                <a:cs typeface="Arial" panose="020B0604020202020204" pitchFamily="34" charset="0"/>
              </a:rPr>
              <a:t>      </a:t>
            </a: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9" name="CasellaDiTesto 8">
            <a:extLst>
              <a:ext uri="{FF2B5EF4-FFF2-40B4-BE49-F238E27FC236}">
                <a16:creationId xmlns:a16="http://schemas.microsoft.com/office/drawing/2014/main" id="{BB24EF06-588E-AFE0-ABC8-BF5D92DD13F0}"/>
              </a:ext>
            </a:extLst>
          </p:cNvPr>
          <p:cNvSpPr txBox="1"/>
          <p:nvPr/>
        </p:nvSpPr>
        <p:spPr>
          <a:xfrm>
            <a:off x="623392" y="2849096"/>
            <a:ext cx="5184576" cy="1431161"/>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 di rete congestionata:</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Intero comune: 	</a:t>
            </a:r>
            <a:r>
              <a:rPr lang="it-IT" b="1" dirty="0">
                <a:latin typeface="Arial" panose="020B0604020202020204" pitchFamily="34" charset="0"/>
                <a:ea typeface="Times New Roman" pitchFamily="18" charset="0"/>
                <a:cs typeface="Arial" panose="020B0604020202020204" pitchFamily="34" charset="0"/>
              </a:rPr>
              <a:t>0,3   </a:t>
            </a:r>
            <a:r>
              <a:rPr lang="it-IT" dirty="0">
                <a:latin typeface="Arial" panose="020B0604020202020204" pitchFamily="34" charset="0"/>
                <a:ea typeface="Times New Roman" pitchFamily="18" charset="0"/>
                <a:cs typeface="Arial" panose="020B0604020202020204" pitchFamily="34" charset="0"/>
              </a:rPr>
              <a:t>-0,7 pp su SR</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Nell’area centrale: 	</a:t>
            </a:r>
            <a:r>
              <a:rPr lang="it-IT" b="1" dirty="0">
                <a:latin typeface="Arial" panose="020B0604020202020204" pitchFamily="34" charset="0"/>
                <a:ea typeface="Times New Roman" pitchFamily="18" charset="0"/>
                <a:cs typeface="Arial" panose="020B0604020202020204" pitchFamily="34" charset="0"/>
              </a:rPr>
              <a:t>2,3   </a:t>
            </a:r>
            <a:r>
              <a:rPr lang="it-IT" dirty="0">
                <a:latin typeface="Arial" panose="020B0604020202020204" pitchFamily="34" charset="0"/>
                <a:ea typeface="Times New Roman" pitchFamily="18" charset="0"/>
                <a:cs typeface="Arial" panose="020B0604020202020204" pitchFamily="34" charset="0"/>
              </a:rPr>
              <a:t>-3,0 pp su SR</a:t>
            </a:r>
          </a:p>
          <a:p>
            <a:pPr marL="742950" lvl="1" indent="-285750" defTabSz="725668" eaLnBrk="0" hangingPunct="0">
              <a:spcBef>
                <a:spcPts val="300"/>
              </a:spcBef>
              <a:spcAft>
                <a:spcPts val="300"/>
              </a:spcAft>
              <a:buFont typeface="Arial" panose="020B0604020202020204" pitchFamily="34" charset="0"/>
              <a:buChar char="•"/>
              <a:defRPr/>
            </a:pPr>
            <a:endParaRPr lang="it-IT" sz="1800" dirty="0">
              <a:latin typeface="Arial" panose="020B0604020202020204" pitchFamily="34" charset="0"/>
              <a:ea typeface="Times New Roman" pitchFamily="18" charset="0"/>
              <a:cs typeface="Arial" panose="020B0604020202020204" pitchFamily="34" charset="0"/>
            </a:endParaRPr>
          </a:p>
        </p:txBody>
      </p:sp>
      <p:sp>
        <p:nvSpPr>
          <p:cNvPr id="10" name="CasellaDiTesto 9">
            <a:extLst>
              <a:ext uri="{FF2B5EF4-FFF2-40B4-BE49-F238E27FC236}">
                <a16:creationId xmlns:a16="http://schemas.microsoft.com/office/drawing/2014/main" id="{4353364C-BEBC-7FFD-D8AA-F9766F39D0D7}"/>
              </a:ext>
            </a:extLst>
          </p:cNvPr>
          <p:cNvSpPr txBox="1"/>
          <p:nvPr/>
        </p:nvSpPr>
        <p:spPr>
          <a:xfrm>
            <a:off x="6168008" y="1349805"/>
            <a:ext cx="6933636" cy="1077218"/>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Ripartizione modale</a:t>
            </a: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graphicFrame>
        <p:nvGraphicFramePr>
          <p:cNvPr id="13" name="Tabella 12">
            <a:extLst>
              <a:ext uri="{FF2B5EF4-FFF2-40B4-BE49-F238E27FC236}">
                <a16:creationId xmlns:a16="http://schemas.microsoft.com/office/drawing/2014/main" id="{2DA58BB7-E8A4-B6BD-A67B-3F0E5DFAFFA1}"/>
              </a:ext>
            </a:extLst>
          </p:cNvPr>
          <p:cNvGraphicFramePr>
            <a:graphicFrameLocks noGrp="1"/>
          </p:cNvGraphicFramePr>
          <p:nvPr>
            <p:extLst>
              <p:ext uri="{D42A27DB-BD31-4B8C-83A1-F6EECF244321}">
                <p14:modId xmlns:p14="http://schemas.microsoft.com/office/powerpoint/2010/main" val="472155838"/>
              </p:ext>
            </p:extLst>
          </p:nvPr>
        </p:nvGraphicFramePr>
        <p:xfrm>
          <a:off x="6166128" y="1851544"/>
          <a:ext cx="3211006" cy="1790772"/>
        </p:xfrm>
        <a:graphic>
          <a:graphicData uri="http://schemas.openxmlformats.org/drawingml/2006/table">
            <a:tbl>
              <a:tblPr>
                <a:tableStyleId>{5C22544A-7EE6-4342-B048-85BDC9FD1C3A}</a:tableStyleId>
              </a:tblPr>
              <a:tblGrid>
                <a:gridCol w="1451209">
                  <a:extLst>
                    <a:ext uri="{9D8B030D-6E8A-4147-A177-3AD203B41FA5}">
                      <a16:colId xmlns:a16="http://schemas.microsoft.com/office/drawing/2014/main" val="2760015635"/>
                    </a:ext>
                  </a:extLst>
                </a:gridCol>
                <a:gridCol w="782919">
                  <a:extLst>
                    <a:ext uri="{9D8B030D-6E8A-4147-A177-3AD203B41FA5}">
                      <a16:colId xmlns:a16="http://schemas.microsoft.com/office/drawing/2014/main" val="2927466894"/>
                    </a:ext>
                  </a:extLst>
                </a:gridCol>
                <a:gridCol w="976878">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Intero comune</a:t>
                      </a:r>
                      <a:r>
                        <a:rPr lang="it-IT" sz="1400" b="1" u="none" strike="noStrike" dirty="0">
                          <a:solidFill>
                            <a:srgbClr val="FF0000"/>
                          </a:solidFill>
                          <a:effectLst/>
                        </a:rPr>
                        <a:t> </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i="0" u="none" strike="noStrike" dirty="0">
                          <a:solidFill>
                            <a:srgbClr val="000000"/>
                          </a:solidFill>
                          <a:effectLst/>
                          <a:latin typeface="Calibri" panose="020F0502020204030204" pitchFamily="34" charset="0"/>
                        </a:rPr>
                        <a:t>S_AP2</a:t>
                      </a:r>
                    </a:p>
                  </a:txBody>
                  <a:tcPr marL="9525" marR="9525" marT="9525" marB="0" anchor="ctr"/>
                </a:tc>
                <a:tc>
                  <a:txBody>
                    <a:bodyPr/>
                    <a:lstStyle/>
                    <a:p>
                      <a:pPr algn="ctr" fontAlgn="ctr"/>
                      <a:r>
                        <a:rPr lang="it-IT" sz="1600" b="1" u="none" strike="noStrike" dirty="0">
                          <a:effectLst/>
                        </a:rPr>
                        <a:t>diff su SR</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60,5%</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-7,4</a:t>
                      </a:r>
                      <a:r>
                        <a:rPr lang="it-IT" sz="1600" u="none" strike="noStrike" kern="1200" dirty="0">
                          <a:solidFill>
                            <a:schemeClr val="dk1"/>
                          </a:solidFill>
                          <a:effectLst/>
                          <a:latin typeface="+mn-lt"/>
                          <a:ea typeface="+mn-ea"/>
                          <a:cs typeface="+mn-cs"/>
                        </a:rPr>
                        <a:t> pp</a:t>
                      </a:r>
                      <a:endParaRPr lang="it-IT"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6,6%</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1,7</a:t>
                      </a:r>
                      <a:r>
                        <a:rPr lang="it-IT" sz="1600" u="none" strike="noStrike" kern="1200" dirty="0">
                          <a:solidFill>
                            <a:schemeClr val="dk1"/>
                          </a:solidFill>
                          <a:effectLst/>
                          <a:latin typeface="+mn-lt"/>
                          <a:ea typeface="+mn-ea"/>
                          <a:cs typeface="+mn-cs"/>
                        </a:rPr>
                        <a:t> pp</a:t>
                      </a:r>
                      <a:endParaRPr lang="it-IT"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32,9%</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5,6</a:t>
                      </a:r>
                      <a:r>
                        <a:rPr lang="it-IT" sz="1600" u="none" strike="noStrike" kern="1200" dirty="0">
                          <a:solidFill>
                            <a:schemeClr val="dk1"/>
                          </a:solidFill>
                          <a:effectLst/>
                          <a:latin typeface="+mn-lt"/>
                          <a:ea typeface="+mn-ea"/>
                          <a:cs typeface="+mn-cs"/>
                        </a:rPr>
                        <a:t> pp</a:t>
                      </a:r>
                      <a:endParaRPr lang="it-IT"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19627278"/>
                  </a:ext>
                </a:extLst>
              </a:tr>
            </a:tbl>
          </a:graphicData>
        </a:graphic>
      </p:graphicFrame>
      <p:graphicFrame>
        <p:nvGraphicFramePr>
          <p:cNvPr id="14" name="Tabella 13">
            <a:extLst>
              <a:ext uri="{FF2B5EF4-FFF2-40B4-BE49-F238E27FC236}">
                <a16:creationId xmlns:a16="http://schemas.microsoft.com/office/drawing/2014/main" id="{10CF9DFE-04BD-0DD9-6354-65D8BC7525E2}"/>
              </a:ext>
            </a:extLst>
          </p:cNvPr>
          <p:cNvGraphicFramePr>
            <a:graphicFrameLocks noGrp="1"/>
          </p:cNvGraphicFramePr>
          <p:nvPr>
            <p:extLst>
              <p:ext uri="{D42A27DB-BD31-4B8C-83A1-F6EECF244321}">
                <p14:modId xmlns:p14="http://schemas.microsoft.com/office/powerpoint/2010/main" val="1334432760"/>
              </p:ext>
            </p:extLst>
          </p:nvPr>
        </p:nvGraphicFramePr>
        <p:xfrm>
          <a:off x="6166128" y="4056522"/>
          <a:ext cx="3211005" cy="1790772"/>
        </p:xfrm>
        <a:graphic>
          <a:graphicData uri="http://schemas.openxmlformats.org/drawingml/2006/table">
            <a:tbl>
              <a:tblPr>
                <a:tableStyleId>{5C22544A-7EE6-4342-B048-85BDC9FD1C3A}</a:tableStyleId>
              </a:tblPr>
              <a:tblGrid>
                <a:gridCol w="1470339">
                  <a:extLst>
                    <a:ext uri="{9D8B030D-6E8A-4147-A177-3AD203B41FA5}">
                      <a16:colId xmlns:a16="http://schemas.microsoft.com/office/drawing/2014/main" val="2760015635"/>
                    </a:ext>
                  </a:extLst>
                </a:gridCol>
                <a:gridCol w="763789">
                  <a:extLst>
                    <a:ext uri="{9D8B030D-6E8A-4147-A177-3AD203B41FA5}">
                      <a16:colId xmlns:a16="http://schemas.microsoft.com/office/drawing/2014/main" val="2927466894"/>
                    </a:ext>
                  </a:extLst>
                </a:gridCol>
                <a:gridCol w="976877">
                  <a:extLst>
                    <a:ext uri="{9D8B030D-6E8A-4147-A177-3AD203B41FA5}">
                      <a16:colId xmlns:a16="http://schemas.microsoft.com/office/drawing/2014/main" val="629183541"/>
                    </a:ext>
                  </a:extLst>
                </a:gridCol>
              </a:tblGrid>
              <a:tr h="431189">
                <a:tc>
                  <a:txBody>
                    <a:bodyPr/>
                    <a:lstStyle/>
                    <a:p>
                      <a:pPr algn="ctr" fontAlgn="ctr"/>
                      <a:r>
                        <a:rPr lang="it-IT" sz="1400" b="1" dirty="0">
                          <a:solidFill>
                            <a:srgbClr val="FF0000"/>
                          </a:solidFill>
                          <a:latin typeface="Arial" panose="020B0604020202020204" pitchFamily="34" charset="0"/>
                          <a:ea typeface="Times New Roman" pitchFamily="18" charset="0"/>
                          <a:cs typeface="Arial" panose="020B0604020202020204" pitchFamily="34" charset="0"/>
                        </a:rPr>
                        <a:t>Area urbana</a:t>
                      </a:r>
                      <a:endParaRPr lang="it-IT" sz="14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it-IT" sz="1600" b="1" i="0" u="none" strike="noStrike" dirty="0">
                          <a:solidFill>
                            <a:srgbClr val="000000"/>
                          </a:solidFill>
                          <a:effectLst/>
                          <a:latin typeface="Calibri" panose="020F0502020204030204" pitchFamily="34" charset="0"/>
                        </a:rPr>
                        <a:t>S_AP2</a:t>
                      </a:r>
                    </a:p>
                  </a:txBody>
                  <a:tcPr marL="9525" marR="9525" marT="9525" marB="0" anchor="ctr"/>
                </a:tc>
                <a:tc>
                  <a:txBody>
                    <a:bodyPr/>
                    <a:lstStyle/>
                    <a:p>
                      <a:pPr algn="ctr" fontAlgn="ctr"/>
                      <a:r>
                        <a:rPr lang="it-IT" sz="1600" b="1" u="none" strike="noStrike" dirty="0">
                          <a:effectLst/>
                        </a:rPr>
                        <a:t>diff su SR</a:t>
                      </a:r>
                      <a:endParaRPr lang="it-IT"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4216480"/>
                  </a:ext>
                </a:extLst>
              </a:tr>
              <a:tr h="431189">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39,6%</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-9,8</a:t>
                      </a:r>
                      <a:r>
                        <a:rPr lang="it-IT" sz="1600" u="none" strike="noStrike" kern="1200" dirty="0">
                          <a:solidFill>
                            <a:schemeClr val="dk1"/>
                          </a:solidFill>
                          <a:effectLst/>
                          <a:latin typeface="+mn-lt"/>
                          <a:ea typeface="+mn-ea"/>
                          <a:cs typeface="+mn-cs"/>
                        </a:rPr>
                        <a:t> pp</a:t>
                      </a:r>
                      <a:endParaRPr lang="it-IT" sz="1600" b="0" i="0" u="none" strike="noStrike" kern="1200" dirty="0">
                        <a:solidFill>
                          <a:srgbClr val="000000"/>
                        </a:solidFill>
                        <a:effectLst/>
                        <a:latin typeface="Calibri" panose="020F0502020204030204" pitchFamily="34" charset="0"/>
                        <a:ea typeface="+mn-ea"/>
                        <a:cs typeface="+mn-cs"/>
                      </a:endParaRPr>
                    </a:p>
                  </a:txBody>
                  <a:tcPr marL="68580" marR="68580" marT="0" marB="0" anchor="ctr"/>
                </a:tc>
                <a:extLst>
                  <a:ext uri="{0D108BD9-81ED-4DB2-BD59-A6C34878D82A}">
                    <a16:rowId xmlns:a16="http://schemas.microsoft.com/office/drawing/2014/main" val="1360608335"/>
                  </a:ext>
                </a:extLst>
              </a:tr>
              <a:tr h="431189">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5,1%</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0,9</a:t>
                      </a:r>
                      <a:r>
                        <a:rPr lang="it-IT" sz="1600" u="none" strike="noStrike" kern="1200" dirty="0">
                          <a:solidFill>
                            <a:schemeClr val="dk1"/>
                          </a:solidFill>
                          <a:effectLst/>
                          <a:latin typeface="+mn-lt"/>
                          <a:ea typeface="+mn-ea"/>
                          <a:cs typeface="+mn-cs"/>
                        </a:rPr>
                        <a:t> pp</a:t>
                      </a:r>
                      <a:endParaRPr lang="it-IT" sz="1600" b="0" i="0" u="none" strike="noStrike" kern="1200" dirty="0">
                        <a:solidFill>
                          <a:srgbClr val="000000"/>
                        </a:solidFill>
                        <a:effectLst/>
                        <a:latin typeface="Calibri" panose="020F0502020204030204" pitchFamily="34" charset="0"/>
                        <a:ea typeface="+mn-ea"/>
                        <a:cs typeface="+mn-cs"/>
                      </a:endParaRPr>
                    </a:p>
                  </a:txBody>
                  <a:tcPr marL="68580" marR="68580" marT="0" marB="0" anchor="ctr"/>
                </a:tc>
                <a:extLst>
                  <a:ext uri="{0D108BD9-81ED-4DB2-BD59-A6C34878D82A}">
                    <a16:rowId xmlns:a16="http://schemas.microsoft.com/office/drawing/2014/main" val="2875035690"/>
                  </a:ext>
                </a:extLst>
              </a:tr>
              <a:tr h="431189">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55,3%</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8,9</a:t>
                      </a:r>
                      <a:r>
                        <a:rPr lang="it-IT" sz="1600" u="none" strike="noStrike" kern="1200" dirty="0">
                          <a:solidFill>
                            <a:schemeClr val="dk1"/>
                          </a:solidFill>
                          <a:effectLst/>
                          <a:latin typeface="+mn-lt"/>
                          <a:ea typeface="+mn-ea"/>
                          <a:cs typeface="+mn-cs"/>
                        </a:rPr>
                        <a:t> pp</a:t>
                      </a:r>
                      <a:endParaRPr lang="it-IT" sz="1600" b="0" i="0" u="none" strike="noStrike" kern="1200" dirty="0">
                        <a:solidFill>
                          <a:srgbClr val="000000"/>
                        </a:solidFill>
                        <a:effectLst/>
                        <a:latin typeface="Calibri" panose="020F0502020204030204" pitchFamily="34" charset="0"/>
                        <a:ea typeface="+mn-ea"/>
                        <a:cs typeface="+mn-cs"/>
                      </a:endParaRPr>
                    </a:p>
                  </a:txBody>
                  <a:tcPr marL="68580" marR="68580" marT="0" marB="0" anchor="ctr"/>
                </a:tc>
                <a:extLst>
                  <a:ext uri="{0D108BD9-81ED-4DB2-BD59-A6C34878D82A}">
                    <a16:rowId xmlns:a16="http://schemas.microsoft.com/office/drawing/2014/main" val="1919627278"/>
                  </a:ext>
                </a:extLst>
              </a:tr>
            </a:tbl>
          </a:graphicData>
        </a:graphic>
      </p:graphicFrame>
      <p:cxnSp>
        <p:nvCxnSpPr>
          <p:cNvPr id="3" name="Connettore diritto 2">
            <a:extLst>
              <a:ext uri="{FF2B5EF4-FFF2-40B4-BE49-F238E27FC236}">
                <a16:creationId xmlns:a16="http://schemas.microsoft.com/office/drawing/2014/main" id="{ECB66112-C561-FDB2-79AC-8C1C1385C828}"/>
              </a:ext>
            </a:extLst>
          </p:cNvPr>
          <p:cNvCxnSpPr/>
          <p:nvPr/>
        </p:nvCxnSpPr>
        <p:spPr>
          <a:xfrm>
            <a:off x="5879976" y="1445556"/>
            <a:ext cx="0" cy="436251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26079512-3514-6BB4-2FC1-E3E6EC0BDE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pic>
        <p:nvPicPr>
          <p:cNvPr id="2" name="Immagine 1">
            <a:extLst>
              <a:ext uri="{FF2B5EF4-FFF2-40B4-BE49-F238E27FC236}">
                <a16:creationId xmlns:a16="http://schemas.microsoft.com/office/drawing/2014/main" id="{1E17EB49-F950-7B2A-0F0E-17C4A6C59F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36330" y="3734595"/>
            <a:ext cx="4227195" cy="217222"/>
          </a:xfrm>
          <a:prstGeom prst="rect">
            <a:avLst/>
          </a:prstGeom>
          <a:ln>
            <a:noFill/>
          </a:ln>
          <a:extLst>
            <a:ext uri="{53640926-AAD7-44D8-BBD7-CCE9431645EC}">
              <a14:shadowObscured xmlns:a14="http://schemas.microsoft.com/office/drawing/2010/main"/>
            </a:ext>
          </a:extLst>
        </p:spPr>
      </p:pic>
      <p:pic>
        <p:nvPicPr>
          <p:cNvPr id="6" name="Immagine 5"/>
          <p:cNvPicPr>
            <a:picLocks noChangeAspect="1"/>
          </p:cNvPicPr>
          <p:nvPr/>
        </p:nvPicPr>
        <p:blipFill>
          <a:blip r:embed="rId4"/>
          <a:stretch>
            <a:fillRect/>
          </a:stretch>
        </p:blipFill>
        <p:spPr>
          <a:xfrm>
            <a:off x="10004439" y="2055308"/>
            <a:ext cx="1234949" cy="1383380"/>
          </a:xfrm>
          <a:prstGeom prst="rect">
            <a:avLst/>
          </a:prstGeom>
        </p:spPr>
      </p:pic>
    </p:spTree>
    <p:extLst>
      <p:ext uri="{BB962C8B-B14F-4D97-AF65-F5344CB8AC3E}">
        <p14:creationId xmlns:p14="http://schemas.microsoft.com/office/powerpoint/2010/main" val="1750055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8603D1E5-A6F9-472E-A789-66D10288235B}"/>
              </a:ext>
            </a:extLst>
          </p:cNvPr>
          <p:cNvGraphicFramePr>
            <a:graphicFrameLocks noGrp="1"/>
          </p:cNvGraphicFramePr>
          <p:nvPr>
            <p:extLst>
              <p:ext uri="{D42A27DB-BD31-4B8C-83A1-F6EECF244321}">
                <p14:modId xmlns:p14="http://schemas.microsoft.com/office/powerpoint/2010/main" val="3872796889"/>
              </p:ext>
            </p:extLst>
          </p:nvPr>
        </p:nvGraphicFramePr>
        <p:xfrm>
          <a:off x="2999656" y="1946577"/>
          <a:ext cx="7416824" cy="2520000"/>
        </p:xfrm>
        <a:graphic>
          <a:graphicData uri="http://schemas.openxmlformats.org/drawingml/2006/table">
            <a:tbl>
              <a:tblPr>
                <a:tableStyleId>{5C22544A-7EE6-4342-B048-85BDC9FD1C3A}</a:tableStyleId>
              </a:tblPr>
              <a:tblGrid>
                <a:gridCol w="2995816">
                  <a:extLst>
                    <a:ext uri="{9D8B030D-6E8A-4147-A177-3AD203B41FA5}">
                      <a16:colId xmlns:a16="http://schemas.microsoft.com/office/drawing/2014/main" val="2417606894"/>
                    </a:ext>
                  </a:extLst>
                </a:gridCol>
                <a:gridCol w="2559531">
                  <a:extLst>
                    <a:ext uri="{9D8B030D-6E8A-4147-A177-3AD203B41FA5}">
                      <a16:colId xmlns:a16="http://schemas.microsoft.com/office/drawing/2014/main" val="2108067691"/>
                    </a:ext>
                  </a:extLst>
                </a:gridCol>
                <a:gridCol w="1861477">
                  <a:extLst>
                    <a:ext uri="{9D8B030D-6E8A-4147-A177-3AD203B41FA5}">
                      <a16:colId xmlns:a16="http://schemas.microsoft.com/office/drawing/2014/main" val="3571240439"/>
                    </a:ext>
                  </a:extLst>
                </a:gridCol>
              </a:tblGrid>
              <a:tr h="360000">
                <a:tc>
                  <a:txBody>
                    <a:bodyPr/>
                    <a:lstStyle/>
                    <a:p>
                      <a:pPr algn="ctr" fontAlgn="ctr"/>
                      <a:r>
                        <a:rPr lang="it-IT" sz="1800" b="1" u="none" strike="noStrike" dirty="0">
                          <a:effectLst/>
                        </a:rPr>
                        <a:t>Emissioni totali</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S_AP2</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2727109"/>
                  </a:ext>
                </a:extLst>
              </a:tr>
              <a:tr h="360000">
                <a:tc>
                  <a:txBody>
                    <a:bodyPr/>
                    <a:lstStyle/>
                    <a:p>
                      <a:pPr algn="ctr" fontAlgn="ctr"/>
                      <a:r>
                        <a:rPr lang="it-IT" sz="1800" u="none" strike="noStrike" dirty="0">
                          <a:effectLst/>
                        </a:rPr>
                        <a:t>CO2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197.285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-19,4 pp</a:t>
                      </a:r>
                    </a:p>
                  </a:txBody>
                  <a:tcPr marL="68580" marR="68580" marT="0" marB="0" anchor="ctr"/>
                </a:tc>
                <a:extLst>
                  <a:ext uri="{0D108BD9-81ED-4DB2-BD59-A6C34878D82A}">
                    <a16:rowId xmlns:a16="http://schemas.microsoft.com/office/drawing/2014/main" val="2539373787"/>
                  </a:ext>
                </a:extLst>
              </a:tr>
              <a:tr h="360000">
                <a:tc>
                  <a:txBody>
                    <a:bodyPr/>
                    <a:lstStyle/>
                    <a:p>
                      <a:pPr algn="ctr" fontAlgn="ctr"/>
                      <a:r>
                        <a:rPr lang="it-IT" sz="1800" u="none" strike="noStrike">
                          <a:effectLst/>
                        </a:rPr>
                        <a:t>CO [kg]</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214</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-9,8 pp</a:t>
                      </a:r>
                    </a:p>
                  </a:txBody>
                  <a:tcPr marL="68580" marR="68580" marT="0" marB="0" anchor="ctr"/>
                </a:tc>
                <a:extLst>
                  <a:ext uri="{0D108BD9-81ED-4DB2-BD59-A6C34878D82A}">
                    <a16:rowId xmlns:a16="http://schemas.microsoft.com/office/drawing/2014/main" val="2079558285"/>
                  </a:ext>
                </a:extLst>
              </a:tr>
              <a:tr h="360000">
                <a:tc>
                  <a:txBody>
                    <a:bodyPr/>
                    <a:lstStyle/>
                    <a:p>
                      <a:pPr algn="ctr" fontAlgn="ctr"/>
                      <a:r>
                        <a:rPr lang="it-IT" sz="1800" u="none" strike="noStrike" dirty="0">
                          <a:effectLst/>
                        </a:rPr>
                        <a:t>Nox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167</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-38,3 pp</a:t>
                      </a:r>
                    </a:p>
                  </a:txBody>
                  <a:tcPr marL="68580" marR="68580" marT="0" marB="0" anchor="ctr"/>
                </a:tc>
                <a:extLst>
                  <a:ext uri="{0D108BD9-81ED-4DB2-BD59-A6C34878D82A}">
                    <a16:rowId xmlns:a16="http://schemas.microsoft.com/office/drawing/2014/main" val="959490860"/>
                  </a:ext>
                </a:extLst>
              </a:tr>
              <a:tr h="360000">
                <a:tc>
                  <a:txBody>
                    <a:bodyPr/>
                    <a:lstStyle/>
                    <a:p>
                      <a:pPr algn="ctr" fontAlgn="ctr"/>
                      <a:r>
                        <a:rPr lang="it-IT" sz="1800" u="none" strike="noStrike" dirty="0">
                          <a:effectLst/>
                        </a:rPr>
                        <a:t>PM10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-13,3 pp</a:t>
                      </a:r>
                    </a:p>
                  </a:txBody>
                  <a:tcPr marL="68580" marR="68580" marT="0" marB="0" anchor="ctr"/>
                </a:tc>
                <a:extLst>
                  <a:ext uri="{0D108BD9-81ED-4DB2-BD59-A6C34878D82A}">
                    <a16:rowId xmlns:a16="http://schemas.microsoft.com/office/drawing/2014/main" val="576869255"/>
                  </a:ext>
                </a:extLst>
              </a:tr>
              <a:tr h="360000">
                <a:tc>
                  <a:txBody>
                    <a:bodyPr/>
                    <a:lstStyle/>
                    <a:p>
                      <a:pPr algn="ctr" fontAlgn="ctr"/>
                      <a:r>
                        <a:rPr lang="it-IT" sz="1800" u="none" strike="noStrike" dirty="0">
                          <a:effectLst/>
                        </a:rPr>
                        <a:t>PM2,5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14</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-15,5 pp</a:t>
                      </a:r>
                    </a:p>
                  </a:txBody>
                  <a:tcPr marL="68580" marR="68580" marT="0" marB="0" anchor="ctr"/>
                </a:tc>
                <a:extLst>
                  <a:ext uri="{0D108BD9-81ED-4DB2-BD59-A6C34878D82A}">
                    <a16:rowId xmlns:a16="http://schemas.microsoft.com/office/drawing/2014/main" val="1275721487"/>
                  </a:ext>
                </a:extLst>
              </a:tr>
              <a:tr h="360000">
                <a:tc>
                  <a:txBody>
                    <a:bodyPr/>
                    <a:lstStyle/>
                    <a:p>
                      <a:pPr algn="ctr" fontAlgn="ctr"/>
                      <a:r>
                        <a:rPr lang="it-IT" sz="1800" u="none" strike="noStrike" dirty="0">
                          <a:effectLst/>
                        </a:rPr>
                        <a:t>VOC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-24,0 pp</a:t>
                      </a:r>
                    </a:p>
                  </a:txBody>
                  <a:tcPr marL="68580" marR="68580" marT="0" marB="0" anchor="ctr"/>
                </a:tc>
                <a:extLst>
                  <a:ext uri="{0D108BD9-81ED-4DB2-BD59-A6C34878D82A}">
                    <a16:rowId xmlns:a16="http://schemas.microsoft.com/office/drawing/2014/main" val="2122007050"/>
                  </a:ext>
                </a:extLst>
              </a:tr>
            </a:tbl>
          </a:graphicData>
        </a:graphic>
      </p:graphicFrame>
      <p:sp>
        <p:nvSpPr>
          <p:cNvPr id="12" name="CasellaDiTesto 11">
            <a:extLst>
              <a:ext uri="{FF2B5EF4-FFF2-40B4-BE49-F238E27FC236}">
                <a16:creationId xmlns:a16="http://schemas.microsoft.com/office/drawing/2014/main" id="{440B43BE-B339-9390-584B-751C6627B6F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17" name="Rettangolo 16">
            <a:extLst>
              <a:ext uri="{FF2B5EF4-FFF2-40B4-BE49-F238E27FC236}">
                <a16:creationId xmlns:a16="http://schemas.microsoft.com/office/drawing/2014/main" id="{319CC962-BE46-CEEE-939C-9A4C248C2ACB}"/>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S_AP2 con SR</a:t>
            </a:r>
            <a:endParaRPr lang="it-IT" sz="16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842B182-C3D5-86D9-1BCA-870A93598D45}"/>
              </a:ext>
            </a:extLst>
          </p:cNvPr>
          <p:cNvSpPr txBox="1"/>
          <p:nvPr/>
        </p:nvSpPr>
        <p:spPr>
          <a:xfrm>
            <a:off x="525595" y="1968272"/>
            <a:ext cx="6094520" cy="369332"/>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Indicatori ambientali</a:t>
            </a:r>
          </a:p>
        </p:txBody>
      </p:sp>
      <p:sp>
        <p:nvSpPr>
          <p:cNvPr id="9" name="CasellaDiTesto 8">
            <a:extLst>
              <a:ext uri="{FF2B5EF4-FFF2-40B4-BE49-F238E27FC236}">
                <a16:creationId xmlns:a16="http://schemas.microsoft.com/office/drawing/2014/main" id="{CE0AE8FE-228C-AAE2-D75A-2A72251B3347}"/>
              </a:ext>
            </a:extLst>
          </p:cNvPr>
          <p:cNvSpPr txBox="1"/>
          <p:nvPr/>
        </p:nvSpPr>
        <p:spPr>
          <a:xfrm>
            <a:off x="525595" y="1412776"/>
            <a:ext cx="6933636" cy="723275"/>
          </a:xfrm>
          <a:prstGeom prst="rect">
            <a:avLst/>
          </a:prstGeom>
          <a:noFill/>
        </p:spPr>
        <p:txBody>
          <a:bodyPr wrap="square">
            <a:spAutoFit/>
          </a:bodyPr>
          <a:lstStyle/>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Composizione della flotta di veicoli elettrici al 2032</a:t>
            </a:r>
            <a:r>
              <a:rPr lang="it-IT" sz="1800">
                <a:latin typeface="Arial" panose="020B0604020202020204" pitchFamily="34" charset="0"/>
                <a:ea typeface="Times New Roman" pitchFamily="18" charset="0"/>
                <a:cs typeface="Arial" panose="020B0604020202020204" pitchFamily="34" charset="0"/>
              </a:rPr>
              <a:t>: </a:t>
            </a:r>
            <a:r>
              <a:rPr lang="it-IT" sz="1800" b="1">
                <a:latin typeface="Arial" panose="020B0604020202020204" pitchFamily="34" charset="0"/>
                <a:ea typeface="Times New Roman" pitchFamily="18" charset="0"/>
                <a:cs typeface="Arial" panose="020B0604020202020204" pitchFamily="34" charset="0"/>
              </a:rPr>
              <a:t>15%</a:t>
            </a:r>
            <a:endParaRPr lang="it-IT" dirty="0">
              <a:latin typeface="Arial" panose="020B0604020202020204" pitchFamily="34" charset="0"/>
              <a:ea typeface="Times New Roman" pitchFamily="18" charset="0"/>
              <a:cs typeface="Arial" panose="020B0604020202020204" pitchFamily="34" charset="0"/>
            </a:endParaRPr>
          </a:p>
          <a:p>
            <a:pPr defTabSz="725668" eaLnBrk="0" hangingPunct="0">
              <a:spcBef>
                <a:spcPts val="300"/>
              </a:spcBef>
              <a:spcAft>
                <a:spcPts val="300"/>
              </a:spcAft>
              <a:defRPr/>
            </a:pPr>
            <a:r>
              <a:rPr lang="it-IT" sz="1800" dirty="0">
                <a:latin typeface="Arial" panose="020B0604020202020204" pitchFamily="34" charset="0"/>
                <a:ea typeface="Times New Roman" pitchFamily="18" charset="0"/>
                <a:cs typeface="Arial" panose="020B0604020202020204" pitchFamily="34" charset="0"/>
              </a:rPr>
              <a:t> </a:t>
            </a:r>
          </a:p>
        </p:txBody>
      </p:sp>
      <p:sp>
        <p:nvSpPr>
          <p:cNvPr id="11" name="CasellaDiTesto 10">
            <a:extLst>
              <a:ext uri="{FF2B5EF4-FFF2-40B4-BE49-F238E27FC236}">
                <a16:creationId xmlns:a16="http://schemas.microsoft.com/office/drawing/2014/main" id="{F35BD5DA-D5B1-3CD0-A26E-2B2A83E0473A}"/>
              </a:ext>
            </a:extLst>
          </p:cNvPr>
          <p:cNvSpPr txBox="1"/>
          <p:nvPr/>
        </p:nvSpPr>
        <p:spPr>
          <a:xfrm>
            <a:off x="2999656" y="4528308"/>
            <a:ext cx="6094324"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Stima emissioni fascia di punta del mattino (ore 7-9)</a:t>
            </a:r>
            <a:endParaRPr lang="en-US" sz="1400" dirty="0"/>
          </a:p>
        </p:txBody>
      </p:sp>
    </p:spTree>
    <p:extLst>
      <p:ext uri="{BB962C8B-B14F-4D97-AF65-F5344CB8AC3E}">
        <p14:creationId xmlns:p14="http://schemas.microsoft.com/office/powerpoint/2010/main" val="334695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Elaborati del PUMS</a:t>
            </a:r>
          </a:p>
        </p:txBody>
      </p:sp>
      <p:sp>
        <p:nvSpPr>
          <p:cNvPr id="9" name="CasellaDiTesto 8">
            <a:extLst>
              <a:ext uri="{FF2B5EF4-FFF2-40B4-BE49-F238E27FC236}">
                <a16:creationId xmlns:a16="http://schemas.microsoft.com/office/drawing/2014/main" id="{B598EAE1-06D0-07A3-9501-BA6FD5102ECB}"/>
              </a:ext>
            </a:extLst>
          </p:cNvPr>
          <p:cNvSpPr txBox="1"/>
          <p:nvPr/>
        </p:nvSpPr>
        <p:spPr>
          <a:xfrm>
            <a:off x="714386" y="836712"/>
            <a:ext cx="10998238" cy="4662815"/>
          </a:xfrm>
          <a:prstGeom prst="rect">
            <a:avLst/>
          </a:prstGeom>
          <a:noFill/>
        </p:spPr>
        <p:txBody>
          <a:bodyPr wrap="square">
            <a:spAutoFit/>
          </a:bodyPr>
          <a:lstStyle/>
          <a:p>
            <a:pPr marL="609600" indent="-609600">
              <a:lnSpc>
                <a:spcPct val="150000"/>
              </a:lnSpc>
              <a:buFont typeface="Wingdings" panose="05000000000000000000" pitchFamily="2" charset="2"/>
              <a:buChar char="Ø"/>
              <a:tabLst>
                <a:tab pos="182563" algn="l"/>
              </a:tabLst>
            </a:pPr>
            <a:r>
              <a:rPr lang="it-IT" altLang="it-IT" dirty="0"/>
              <a:t>Relazione Generale di Piano</a:t>
            </a:r>
          </a:p>
          <a:p>
            <a:pPr marL="609600" indent="-609600">
              <a:lnSpc>
                <a:spcPct val="150000"/>
              </a:lnSpc>
              <a:buFont typeface="Wingdings" panose="05000000000000000000" pitchFamily="2" charset="2"/>
              <a:buChar char="Ø"/>
              <a:tabLst>
                <a:tab pos="182563" algn="l"/>
              </a:tabLst>
            </a:pPr>
            <a:r>
              <a:rPr lang="it-IT" altLang="it-IT" dirty="0"/>
              <a:t>Allegato 1 Schede analitiche delle aree di interesse</a:t>
            </a:r>
          </a:p>
          <a:p>
            <a:pPr marL="609600" indent="-609600">
              <a:lnSpc>
                <a:spcPct val="150000"/>
              </a:lnSpc>
              <a:buFont typeface="Wingdings" panose="05000000000000000000" pitchFamily="2" charset="2"/>
              <a:buChar char="Ø"/>
              <a:tabLst>
                <a:tab pos="182563" algn="l"/>
              </a:tabLst>
            </a:pPr>
            <a:r>
              <a:rPr lang="it-IT" altLang="it-IT" dirty="0"/>
              <a:t>Allegato 2 Dettaglio degli scenari</a:t>
            </a:r>
          </a:p>
          <a:p>
            <a:pPr marL="609600" indent="-609600">
              <a:lnSpc>
                <a:spcPct val="150000"/>
              </a:lnSpc>
              <a:buFont typeface="Wingdings" panose="05000000000000000000" pitchFamily="2" charset="2"/>
              <a:buChar char="Ø"/>
              <a:tabLst>
                <a:tab pos="182563" algn="l"/>
              </a:tabLst>
            </a:pPr>
            <a:r>
              <a:rPr lang="it-IT" altLang="it-IT" dirty="0"/>
              <a:t>Allegato 3 Descrizione modello multimodale di trasporto</a:t>
            </a:r>
          </a:p>
          <a:p>
            <a:pPr marL="609600" indent="-609600">
              <a:lnSpc>
                <a:spcPct val="150000"/>
              </a:lnSpc>
              <a:buFont typeface="Wingdings" panose="05000000000000000000" pitchFamily="2" charset="2"/>
              <a:buChar char="Ø"/>
              <a:tabLst>
                <a:tab pos="182563" algn="l"/>
              </a:tabLst>
            </a:pPr>
            <a:r>
              <a:rPr lang="it-IT" altLang="it-IT" dirty="0"/>
              <a:t>Allegato 4 Evoluzione della flotta veicolare all’orizzonte del PUMS</a:t>
            </a:r>
          </a:p>
          <a:p>
            <a:pPr marL="609600" indent="-609600">
              <a:lnSpc>
                <a:spcPct val="150000"/>
              </a:lnSpc>
              <a:buFont typeface="Wingdings" panose="05000000000000000000" pitchFamily="2" charset="2"/>
              <a:buChar char="Ø"/>
              <a:tabLst>
                <a:tab pos="182563" algn="l"/>
              </a:tabLst>
            </a:pPr>
            <a:r>
              <a:rPr lang="it-IT" altLang="it-IT" dirty="0"/>
              <a:t>Allegato 5 Valutazione delle alternative al SAP2</a:t>
            </a:r>
          </a:p>
          <a:p>
            <a:pPr marL="609600" indent="-609600">
              <a:lnSpc>
                <a:spcPct val="150000"/>
              </a:lnSpc>
              <a:buFont typeface="Wingdings" panose="05000000000000000000" pitchFamily="2" charset="2"/>
              <a:buChar char="Ø"/>
              <a:tabLst>
                <a:tab pos="182563" algn="l"/>
              </a:tabLst>
            </a:pPr>
            <a:r>
              <a:rPr lang="it-IT" altLang="it-IT" dirty="0"/>
              <a:t>Allegato 6 </a:t>
            </a:r>
            <a:r>
              <a:rPr lang="it-IT" altLang="it-IT" dirty="0" err="1"/>
              <a:t>Flussogrammi</a:t>
            </a:r>
            <a:endParaRPr lang="it-IT" altLang="it-IT" dirty="0"/>
          </a:p>
          <a:p>
            <a:pPr marL="609600" indent="-609600">
              <a:lnSpc>
                <a:spcPct val="150000"/>
              </a:lnSpc>
              <a:buFont typeface="Wingdings" panose="05000000000000000000" pitchFamily="2" charset="2"/>
              <a:buChar char="Ø"/>
              <a:tabLst>
                <a:tab pos="182563" algn="l"/>
              </a:tabLst>
            </a:pPr>
            <a:r>
              <a:rPr lang="it-IT" altLang="it-IT" dirty="0"/>
              <a:t>PUMS – VAS Rapporto ambientale</a:t>
            </a:r>
          </a:p>
          <a:p>
            <a:pPr marL="609600" indent="-609600">
              <a:lnSpc>
                <a:spcPct val="150000"/>
              </a:lnSpc>
              <a:buFont typeface="Wingdings" panose="05000000000000000000" pitchFamily="2" charset="2"/>
              <a:buChar char="Ø"/>
              <a:tabLst>
                <a:tab pos="182563" algn="l"/>
              </a:tabLst>
            </a:pPr>
            <a:r>
              <a:rPr lang="it-IT" altLang="it-IT" dirty="0"/>
              <a:t>PUMS – VAS Sintesi non tecnica</a:t>
            </a:r>
          </a:p>
          <a:p>
            <a:pPr marL="609600" indent="-609600">
              <a:lnSpc>
                <a:spcPct val="150000"/>
              </a:lnSpc>
              <a:buFont typeface="Wingdings" panose="05000000000000000000" pitchFamily="2" charset="2"/>
              <a:buChar char="Ø"/>
              <a:tabLst>
                <a:tab pos="182563" algn="l"/>
              </a:tabLst>
            </a:pPr>
            <a:r>
              <a:rPr lang="it-IT" altLang="it-IT" dirty="0"/>
              <a:t>PUMS – VINCA</a:t>
            </a:r>
          </a:p>
          <a:p>
            <a:pPr marL="609600" indent="-609600">
              <a:lnSpc>
                <a:spcPct val="150000"/>
              </a:lnSpc>
              <a:buFont typeface="Wingdings" panose="05000000000000000000" pitchFamily="2" charset="2"/>
              <a:buChar char="Ø"/>
              <a:tabLst>
                <a:tab pos="182563" algn="l"/>
              </a:tabLst>
            </a:pPr>
            <a:endParaRPr lang="it-IT" altLang="it-IT" dirty="0"/>
          </a:p>
        </p:txBody>
      </p:sp>
    </p:spTree>
    <p:extLst>
      <p:ext uri="{BB962C8B-B14F-4D97-AF65-F5344CB8AC3E}">
        <p14:creationId xmlns:p14="http://schemas.microsoft.com/office/powerpoint/2010/main" val="2689956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850D41E-E7A5-519B-6BCD-2FDF2E1EB5C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8" name="Rettangolo 7">
            <a:extLst>
              <a:ext uri="{FF2B5EF4-FFF2-40B4-BE49-F238E27FC236}">
                <a16:creationId xmlns:a16="http://schemas.microsoft.com/office/drawing/2014/main" id="{9078CC70-C81F-2F5D-3B76-6A805EBEAD2D}"/>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S_AP2 con SR</a:t>
            </a:r>
            <a:endParaRPr lang="it-IT" sz="16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7A7A6257-69A4-C3DA-138B-48FAFAFFFFE4}"/>
              </a:ext>
            </a:extLst>
          </p:cNvPr>
          <p:cNvPicPr>
            <a:picLocks/>
          </p:cNvPicPr>
          <p:nvPr/>
        </p:nvPicPr>
        <p:blipFill>
          <a:blip r:embed="rId3"/>
          <a:stretch>
            <a:fillRect/>
          </a:stretch>
        </p:blipFill>
        <p:spPr>
          <a:xfrm>
            <a:off x="1991544" y="1265030"/>
            <a:ext cx="9071610" cy="5399405"/>
          </a:xfrm>
          <a:prstGeom prst="rect">
            <a:avLst/>
          </a:prstGeom>
        </p:spPr>
      </p:pic>
    </p:spTree>
    <p:extLst>
      <p:ext uri="{BB962C8B-B14F-4D97-AF65-F5344CB8AC3E}">
        <p14:creationId xmlns:p14="http://schemas.microsoft.com/office/powerpoint/2010/main" val="385108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850D41E-E7A5-519B-6BCD-2FDF2E1EB5C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Scenario S_AP2</a:t>
            </a:r>
          </a:p>
        </p:txBody>
      </p:sp>
      <p:sp>
        <p:nvSpPr>
          <p:cNvPr id="8" name="Rettangolo 7">
            <a:extLst>
              <a:ext uri="{FF2B5EF4-FFF2-40B4-BE49-F238E27FC236}">
                <a16:creationId xmlns:a16="http://schemas.microsoft.com/office/drawing/2014/main" id="{9078CC70-C81F-2F5D-3B76-6A805EBEAD2D}"/>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S_AP2 con SR</a:t>
            </a:r>
            <a:r>
              <a:rPr lang="it-IT" dirty="0">
                <a:latin typeface="Arial" panose="020B0604020202020204" pitchFamily="34" charset="0"/>
                <a:ea typeface="Times New Roman" pitchFamily="18" charset="0"/>
                <a:cs typeface="Arial" pitchFamily="34" charset="0"/>
              </a:rPr>
              <a:t>     Dettaglio area urbana centrale</a:t>
            </a:r>
            <a:endParaRPr lang="it-IT" sz="16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7A7A6257-69A4-C3DA-138B-48FAFAFFFFE4}"/>
              </a:ext>
            </a:extLst>
          </p:cNvPr>
          <p:cNvPicPr>
            <a:picLocks/>
          </p:cNvPicPr>
          <p:nvPr/>
        </p:nvPicPr>
        <p:blipFill rotWithShape="1">
          <a:blip r:embed="rId3"/>
          <a:srcRect l="29370" t="9404" r="30942" b="22581"/>
          <a:stretch/>
        </p:blipFill>
        <p:spPr>
          <a:xfrm>
            <a:off x="3328708" y="1274610"/>
            <a:ext cx="5288970" cy="5394750"/>
          </a:xfrm>
          <a:prstGeom prst="rect">
            <a:avLst/>
          </a:prstGeom>
        </p:spPr>
      </p:pic>
      <p:sp>
        <p:nvSpPr>
          <p:cNvPr id="2" name="Ovale 1">
            <a:extLst>
              <a:ext uri="{FF2B5EF4-FFF2-40B4-BE49-F238E27FC236}">
                <a16:creationId xmlns:a16="http://schemas.microsoft.com/office/drawing/2014/main" id="{E4CBB2E9-E1FF-C003-943D-731C8EC10B8A}"/>
              </a:ext>
            </a:extLst>
          </p:cNvPr>
          <p:cNvSpPr/>
          <p:nvPr/>
        </p:nvSpPr>
        <p:spPr>
          <a:xfrm rot="485711">
            <a:off x="4621674" y="3517052"/>
            <a:ext cx="45719" cy="2852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C78C8243-01F7-FEDA-C817-EA7794C1A4A6}"/>
              </a:ext>
            </a:extLst>
          </p:cNvPr>
          <p:cNvSpPr/>
          <p:nvPr/>
        </p:nvSpPr>
        <p:spPr>
          <a:xfrm rot="16465520">
            <a:off x="3431211" y="4876776"/>
            <a:ext cx="45719"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a:extLst>
              <a:ext uri="{FF2B5EF4-FFF2-40B4-BE49-F238E27FC236}">
                <a16:creationId xmlns:a16="http://schemas.microsoft.com/office/drawing/2014/main" id="{31423103-E307-C71C-7B24-0BA271E0444F}"/>
              </a:ext>
            </a:extLst>
          </p:cNvPr>
          <p:cNvSpPr/>
          <p:nvPr/>
        </p:nvSpPr>
        <p:spPr>
          <a:xfrm rot="16465520">
            <a:off x="3843576" y="4910216"/>
            <a:ext cx="46788" cy="135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Ovale 5">
            <a:extLst>
              <a:ext uri="{FF2B5EF4-FFF2-40B4-BE49-F238E27FC236}">
                <a16:creationId xmlns:a16="http://schemas.microsoft.com/office/drawing/2014/main" id="{4725B802-4091-ADB9-4BA3-53628BE48FFC}"/>
              </a:ext>
            </a:extLst>
          </p:cNvPr>
          <p:cNvSpPr/>
          <p:nvPr/>
        </p:nvSpPr>
        <p:spPr>
          <a:xfrm rot="4154597">
            <a:off x="3970770" y="4746553"/>
            <a:ext cx="78318" cy="32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EE0B7797-9D79-677A-91A1-BC7A3E3A9367}"/>
              </a:ext>
            </a:extLst>
          </p:cNvPr>
          <p:cNvPicPr>
            <a:picLocks/>
          </p:cNvPicPr>
          <p:nvPr/>
        </p:nvPicPr>
        <p:blipFill rotWithShape="1">
          <a:blip r:embed="rId3"/>
          <a:srcRect l="84140" t="76570"/>
          <a:stretch/>
        </p:blipFill>
        <p:spPr>
          <a:xfrm>
            <a:off x="8617678" y="5403850"/>
            <a:ext cx="1438762" cy="1265082"/>
          </a:xfrm>
          <a:prstGeom prst="rect">
            <a:avLst/>
          </a:prstGeom>
        </p:spPr>
      </p:pic>
    </p:spTree>
    <p:extLst>
      <p:ext uri="{BB962C8B-B14F-4D97-AF65-F5344CB8AC3E}">
        <p14:creationId xmlns:p14="http://schemas.microsoft.com/office/powerpoint/2010/main" val="273879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59BBFF0-28D4-44B1-CDEF-DAD3E51FC662}"/>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scenari con SR</a:t>
            </a:r>
            <a:endParaRPr lang="it-IT" sz="16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26079512-3514-6BB4-2FC1-E3E6EC0BDEB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Confronto scenari</a:t>
            </a:r>
          </a:p>
        </p:txBody>
      </p:sp>
      <p:graphicFrame>
        <p:nvGraphicFramePr>
          <p:cNvPr id="6" name="Tabella 5">
            <a:extLst>
              <a:ext uri="{FF2B5EF4-FFF2-40B4-BE49-F238E27FC236}">
                <a16:creationId xmlns:a16="http://schemas.microsoft.com/office/drawing/2014/main" id="{1410DBCF-7296-0DEA-F0FF-383D79852AD9}"/>
              </a:ext>
            </a:extLst>
          </p:cNvPr>
          <p:cNvGraphicFramePr>
            <a:graphicFrameLocks noGrp="1"/>
          </p:cNvGraphicFramePr>
          <p:nvPr>
            <p:extLst>
              <p:ext uri="{D42A27DB-BD31-4B8C-83A1-F6EECF244321}">
                <p14:modId xmlns:p14="http://schemas.microsoft.com/office/powerpoint/2010/main" val="3876010726"/>
              </p:ext>
            </p:extLst>
          </p:nvPr>
        </p:nvGraphicFramePr>
        <p:xfrm>
          <a:off x="885636" y="2352946"/>
          <a:ext cx="10394940" cy="1440000"/>
        </p:xfrm>
        <a:graphic>
          <a:graphicData uri="http://schemas.openxmlformats.org/drawingml/2006/table">
            <a:tbl>
              <a:tblPr>
                <a:tableStyleId>{5C22544A-7EE6-4342-B048-85BDC9FD1C3A}</a:tableStyleId>
              </a:tblPr>
              <a:tblGrid>
                <a:gridCol w="2904088">
                  <a:extLst>
                    <a:ext uri="{9D8B030D-6E8A-4147-A177-3AD203B41FA5}">
                      <a16:colId xmlns:a16="http://schemas.microsoft.com/office/drawing/2014/main" val="291983618"/>
                    </a:ext>
                  </a:extLst>
                </a:gridCol>
                <a:gridCol w="2215039">
                  <a:extLst>
                    <a:ext uri="{9D8B030D-6E8A-4147-A177-3AD203B41FA5}">
                      <a16:colId xmlns:a16="http://schemas.microsoft.com/office/drawing/2014/main" val="2951065318"/>
                    </a:ext>
                  </a:extLst>
                </a:gridCol>
                <a:gridCol w="1506226">
                  <a:extLst>
                    <a:ext uri="{9D8B030D-6E8A-4147-A177-3AD203B41FA5}">
                      <a16:colId xmlns:a16="http://schemas.microsoft.com/office/drawing/2014/main" val="2169796615"/>
                    </a:ext>
                  </a:extLst>
                </a:gridCol>
                <a:gridCol w="2215039">
                  <a:extLst>
                    <a:ext uri="{9D8B030D-6E8A-4147-A177-3AD203B41FA5}">
                      <a16:colId xmlns:a16="http://schemas.microsoft.com/office/drawing/2014/main" val="1676905428"/>
                    </a:ext>
                  </a:extLst>
                </a:gridCol>
                <a:gridCol w="1554548">
                  <a:extLst>
                    <a:ext uri="{9D8B030D-6E8A-4147-A177-3AD203B41FA5}">
                      <a16:colId xmlns:a16="http://schemas.microsoft.com/office/drawing/2014/main" val="1518612850"/>
                    </a:ext>
                  </a:extLst>
                </a:gridCol>
              </a:tblGrid>
              <a:tr h="360000">
                <a:tc>
                  <a:txBody>
                    <a:bodyPr/>
                    <a:lstStyle/>
                    <a:p>
                      <a:pPr algn="ctr" fontAlgn="ctr"/>
                      <a:r>
                        <a:rPr lang="it-IT" sz="1800" b="1" u="none" strike="noStrike" dirty="0">
                          <a:solidFill>
                            <a:srgbClr val="FF0000"/>
                          </a:solidFill>
                          <a:effectLst/>
                        </a:rPr>
                        <a:t>Intero comune</a:t>
                      </a:r>
                      <a:endParaRPr lang="it-IT"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u="none" strike="noStrike" dirty="0">
                          <a:effectLst/>
                        </a:rPr>
                        <a:t>S_AP1</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it-IT" sz="1800" b="1" u="none" strike="noStrike" dirty="0">
                          <a:effectLst/>
                        </a:rPr>
                        <a:t>S_AP2</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tc>
                  <a:txBody>
                    <a:bodyPr/>
                    <a:lstStyle/>
                    <a:p>
                      <a:pPr algn="ctr" fontAlgn="ct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extLst>
                  <a:ext uri="{0D108BD9-81ED-4DB2-BD59-A6C34878D82A}">
                    <a16:rowId xmlns:a16="http://schemas.microsoft.com/office/drawing/2014/main" val="1971393785"/>
                  </a:ext>
                </a:extLst>
              </a:tr>
              <a:tr h="360000">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67,1%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-0,7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60,5%</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-7,4 pp</a:t>
                      </a:r>
                    </a:p>
                  </a:txBody>
                  <a:tcPr marL="9525" marR="9525" marT="9525" marB="0" anchor="ctr"/>
                </a:tc>
                <a:extLst>
                  <a:ext uri="{0D108BD9-81ED-4DB2-BD59-A6C34878D82A}">
                    <a16:rowId xmlns:a16="http://schemas.microsoft.com/office/drawing/2014/main" val="1582753113"/>
                  </a:ext>
                </a:extLst>
              </a:tr>
              <a:tr h="360000">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4,8%</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-0,2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6,6%</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1,7 pp</a:t>
                      </a:r>
                    </a:p>
                  </a:txBody>
                  <a:tcPr marL="9525" marR="9525" marT="9525" marB="0" anchor="ctr"/>
                </a:tc>
                <a:extLst>
                  <a:ext uri="{0D108BD9-81ED-4DB2-BD59-A6C34878D82A}">
                    <a16:rowId xmlns:a16="http://schemas.microsoft.com/office/drawing/2014/main" val="1227424101"/>
                  </a:ext>
                </a:extLst>
              </a:tr>
              <a:tr h="360000">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28,1%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0,9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32,9%</a:t>
                      </a:r>
                    </a:p>
                  </a:txBody>
                  <a:tcPr marL="68580" marR="68580" marT="0" marB="0" anchor="ctr"/>
                </a:tc>
                <a:tc>
                  <a:txBody>
                    <a:bodyPr/>
                    <a:lstStyle/>
                    <a:p>
                      <a:pPr algn="r" fontAlgn="b"/>
                      <a:r>
                        <a:rPr lang="it-IT" sz="1600" b="0" i="0" u="none" strike="noStrike" dirty="0">
                          <a:solidFill>
                            <a:srgbClr val="000000"/>
                          </a:solidFill>
                          <a:effectLst/>
                          <a:latin typeface="Calibri" panose="020F0502020204030204" pitchFamily="34" charset="0"/>
                        </a:rPr>
                        <a:t>5,6 pp</a:t>
                      </a:r>
                    </a:p>
                  </a:txBody>
                  <a:tcPr marL="9525" marR="9525" marT="9525" marB="0" anchor="ctr"/>
                </a:tc>
                <a:extLst>
                  <a:ext uri="{0D108BD9-81ED-4DB2-BD59-A6C34878D82A}">
                    <a16:rowId xmlns:a16="http://schemas.microsoft.com/office/drawing/2014/main" val="2102908165"/>
                  </a:ext>
                </a:extLst>
              </a:tr>
            </a:tbl>
          </a:graphicData>
        </a:graphic>
      </p:graphicFrame>
      <p:graphicFrame>
        <p:nvGraphicFramePr>
          <p:cNvPr id="8" name="Tabella 7">
            <a:extLst>
              <a:ext uri="{FF2B5EF4-FFF2-40B4-BE49-F238E27FC236}">
                <a16:creationId xmlns:a16="http://schemas.microsoft.com/office/drawing/2014/main" id="{0756D572-3A2E-6FC9-6C1E-89534588D742}"/>
              </a:ext>
            </a:extLst>
          </p:cNvPr>
          <p:cNvGraphicFramePr>
            <a:graphicFrameLocks noGrp="1"/>
          </p:cNvGraphicFramePr>
          <p:nvPr>
            <p:extLst>
              <p:ext uri="{D42A27DB-BD31-4B8C-83A1-F6EECF244321}">
                <p14:modId xmlns:p14="http://schemas.microsoft.com/office/powerpoint/2010/main" val="3056016223"/>
              </p:ext>
            </p:extLst>
          </p:nvPr>
        </p:nvGraphicFramePr>
        <p:xfrm>
          <a:off x="870556" y="4516091"/>
          <a:ext cx="10410019" cy="1440000"/>
        </p:xfrm>
        <a:graphic>
          <a:graphicData uri="http://schemas.openxmlformats.org/drawingml/2006/table">
            <a:tbl>
              <a:tblPr>
                <a:tableStyleId>{5C22544A-7EE6-4342-B048-85BDC9FD1C3A}</a:tableStyleId>
              </a:tblPr>
              <a:tblGrid>
                <a:gridCol w="2908301">
                  <a:extLst>
                    <a:ext uri="{9D8B030D-6E8A-4147-A177-3AD203B41FA5}">
                      <a16:colId xmlns:a16="http://schemas.microsoft.com/office/drawing/2014/main" val="291983618"/>
                    </a:ext>
                  </a:extLst>
                </a:gridCol>
                <a:gridCol w="2218252">
                  <a:extLst>
                    <a:ext uri="{9D8B030D-6E8A-4147-A177-3AD203B41FA5}">
                      <a16:colId xmlns:a16="http://schemas.microsoft.com/office/drawing/2014/main" val="2951065318"/>
                    </a:ext>
                  </a:extLst>
                </a:gridCol>
                <a:gridCol w="1508411">
                  <a:extLst>
                    <a:ext uri="{9D8B030D-6E8A-4147-A177-3AD203B41FA5}">
                      <a16:colId xmlns:a16="http://schemas.microsoft.com/office/drawing/2014/main" val="2169796615"/>
                    </a:ext>
                  </a:extLst>
                </a:gridCol>
                <a:gridCol w="2218252">
                  <a:extLst>
                    <a:ext uri="{9D8B030D-6E8A-4147-A177-3AD203B41FA5}">
                      <a16:colId xmlns:a16="http://schemas.microsoft.com/office/drawing/2014/main" val="1676905428"/>
                    </a:ext>
                  </a:extLst>
                </a:gridCol>
                <a:gridCol w="1556803">
                  <a:extLst>
                    <a:ext uri="{9D8B030D-6E8A-4147-A177-3AD203B41FA5}">
                      <a16:colId xmlns:a16="http://schemas.microsoft.com/office/drawing/2014/main" val="1518612850"/>
                    </a:ext>
                  </a:extLst>
                </a:gridCol>
              </a:tblGrid>
              <a:tr h="360000">
                <a:tc>
                  <a:txBody>
                    <a:bodyPr/>
                    <a:lstStyle/>
                    <a:p>
                      <a:pPr algn="ctr" fontAlgn="ctr"/>
                      <a:r>
                        <a:rPr lang="it-IT" sz="1800" b="1" u="none" strike="noStrike" dirty="0">
                          <a:solidFill>
                            <a:srgbClr val="FF0000"/>
                          </a:solidFill>
                          <a:effectLst/>
                        </a:rPr>
                        <a:t>Area urbana</a:t>
                      </a:r>
                      <a:endParaRPr lang="it-IT" sz="1800" b="1" i="0" u="none" strike="noStrike" dirty="0">
                        <a:solidFill>
                          <a:srgbClr val="FF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u="none" strike="noStrike" dirty="0">
                          <a:effectLst/>
                        </a:rPr>
                        <a:t>S_AP1</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it-IT" sz="1800" b="1" u="none" strike="noStrike" dirty="0">
                          <a:effectLst/>
                        </a:rPr>
                        <a:t>S_AP2</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tc>
                  <a:txBody>
                    <a:bodyPr/>
                    <a:lstStyle/>
                    <a:p>
                      <a:pPr algn="ctr" fontAlgn="ct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extLst>
                  <a:ext uri="{0D108BD9-81ED-4DB2-BD59-A6C34878D82A}">
                    <a16:rowId xmlns:a16="http://schemas.microsoft.com/office/drawing/2014/main" val="1971393785"/>
                  </a:ext>
                </a:extLst>
              </a:tr>
              <a:tr h="360000">
                <a:tc>
                  <a:txBody>
                    <a:bodyPr/>
                    <a:lstStyle/>
                    <a:p>
                      <a:pPr algn="l" fontAlgn="ctr"/>
                      <a:r>
                        <a:rPr lang="it-IT" sz="1600" b="1" u="none" strike="noStrike" dirty="0">
                          <a:effectLst/>
                        </a:rPr>
                        <a:t>Mobilità privata motorizzata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47,7%</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-1,7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39,6%</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-9,8 pp</a:t>
                      </a:r>
                    </a:p>
                  </a:txBody>
                  <a:tcPr marL="68580" marR="68580" marT="0" marB="0" anchor="ctr"/>
                </a:tc>
                <a:extLst>
                  <a:ext uri="{0D108BD9-81ED-4DB2-BD59-A6C34878D82A}">
                    <a16:rowId xmlns:a16="http://schemas.microsoft.com/office/drawing/2014/main" val="1582753113"/>
                  </a:ext>
                </a:extLst>
              </a:tr>
              <a:tr h="360000">
                <a:tc>
                  <a:txBody>
                    <a:bodyPr/>
                    <a:lstStyle/>
                    <a:p>
                      <a:pPr algn="l" fontAlgn="ctr"/>
                      <a:r>
                        <a:rPr lang="it-IT" sz="1600" b="1" u="none" strike="noStrike" dirty="0">
                          <a:effectLst/>
                        </a:rPr>
                        <a:t>TPL</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-0,1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5,1%</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0,9 pp</a:t>
                      </a:r>
                    </a:p>
                  </a:txBody>
                  <a:tcPr marL="68580" marR="68580" marT="0" marB="0" anchor="ctr"/>
                </a:tc>
                <a:extLst>
                  <a:ext uri="{0D108BD9-81ED-4DB2-BD59-A6C34878D82A}">
                    <a16:rowId xmlns:a16="http://schemas.microsoft.com/office/drawing/2014/main" val="1227424101"/>
                  </a:ext>
                </a:extLst>
              </a:tr>
              <a:tr h="360000">
                <a:tc>
                  <a:txBody>
                    <a:bodyPr/>
                    <a:lstStyle/>
                    <a:p>
                      <a:pPr algn="l" fontAlgn="ctr"/>
                      <a:r>
                        <a:rPr lang="it-IT" sz="1600" b="1" u="none" strike="noStrike" dirty="0">
                          <a:effectLst/>
                        </a:rPr>
                        <a:t>Mobilità attiva</a:t>
                      </a:r>
                      <a:endParaRPr lang="it-IT"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600" b="0" u="none" strike="noStrike" kern="1200">
                          <a:solidFill>
                            <a:schemeClr val="dk1"/>
                          </a:solidFill>
                          <a:effectLst/>
                          <a:latin typeface="+mn-lt"/>
                          <a:ea typeface="+mn-ea"/>
                          <a:cs typeface="+mn-cs"/>
                        </a:rPr>
                        <a:t>48,1%</a:t>
                      </a:r>
                    </a:p>
                  </a:txBody>
                  <a:tcPr marL="68580" marR="68580" marT="0" marB="0" anchor="ctr"/>
                </a:tc>
                <a:tc>
                  <a:txBody>
                    <a:bodyPr/>
                    <a:lstStyle/>
                    <a:p>
                      <a:pPr marL="0" algn="r" defTabSz="914400" rtl="0" eaLnBrk="1" fontAlgn="ctr" latinLnBrk="0" hangingPunct="1">
                        <a:spcBef>
                          <a:spcPts val="600"/>
                        </a:spcBef>
                        <a:spcAft>
                          <a:spcPts val="600"/>
                        </a:spcAft>
                      </a:pPr>
                      <a:r>
                        <a:rPr lang="it-IT" sz="1600" b="0" u="none" strike="noStrike" kern="1200" dirty="0">
                          <a:solidFill>
                            <a:schemeClr val="dk1"/>
                          </a:solidFill>
                          <a:effectLst/>
                          <a:latin typeface="+mn-lt"/>
                          <a:ea typeface="+mn-ea"/>
                          <a:cs typeface="+mn-cs"/>
                        </a:rPr>
                        <a:t>1,7 pp</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55,3%</a:t>
                      </a:r>
                    </a:p>
                  </a:txBody>
                  <a:tcPr marL="68580" marR="68580" marT="0" marB="0" anchor="ctr"/>
                </a:tc>
                <a:tc>
                  <a:txBody>
                    <a:bodyPr/>
                    <a:lstStyle/>
                    <a:p>
                      <a:pPr marL="0" algn="r" defTabSz="914400" rtl="0" eaLnBrk="1" fontAlgn="b" latinLnBrk="0" hangingPunct="1">
                        <a:spcBef>
                          <a:spcPts val="600"/>
                        </a:spcBef>
                        <a:spcAft>
                          <a:spcPts val="600"/>
                        </a:spcAft>
                      </a:pPr>
                      <a:r>
                        <a:rPr lang="it-IT" sz="1600" b="0" i="0" u="none" strike="noStrike" kern="1200" dirty="0">
                          <a:solidFill>
                            <a:srgbClr val="000000"/>
                          </a:solidFill>
                          <a:effectLst/>
                          <a:latin typeface="Calibri" panose="020F0502020204030204" pitchFamily="34" charset="0"/>
                          <a:ea typeface="+mn-ea"/>
                          <a:cs typeface="+mn-cs"/>
                        </a:rPr>
                        <a:t>8,9 pp</a:t>
                      </a:r>
                    </a:p>
                  </a:txBody>
                  <a:tcPr marL="68580" marR="68580" marT="0" marB="0" anchor="ctr"/>
                </a:tc>
                <a:extLst>
                  <a:ext uri="{0D108BD9-81ED-4DB2-BD59-A6C34878D82A}">
                    <a16:rowId xmlns:a16="http://schemas.microsoft.com/office/drawing/2014/main" val="2102908165"/>
                  </a:ext>
                </a:extLst>
              </a:tr>
            </a:tbl>
          </a:graphicData>
        </a:graphic>
      </p:graphicFrame>
      <p:sp>
        <p:nvSpPr>
          <p:cNvPr id="11" name="CasellaDiTesto 10">
            <a:extLst>
              <a:ext uri="{FF2B5EF4-FFF2-40B4-BE49-F238E27FC236}">
                <a16:creationId xmlns:a16="http://schemas.microsoft.com/office/drawing/2014/main" id="{66980863-BDA6-4563-748C-2F0851E03F9D}"/>
              </a:ext>
            </a:extLst>
          </p:cNvPr>
          <p:cNvSpPr txBox="1"/>
          <p:nvPr/>
        </p:nvSpPr>
        <p:spPr>
          <a:xfrm>
            <a:off x="525595" y="1704021"/>
            <a:ext cx="6094520" cy="369332"/>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Ripartizione modale</a:t>
            </a:r>
          </a:p>
        </p:txBody>
      </p:sp>
    </p:spTree>
    <p:extLst>
      <p:ext uri="{BB962C8B-B14F-4D97-AF65-F5344CB8AC3E}">
        <p14:creationId xmlns:p14="http://schemas.microsoft.com/office/powerpoint/2010/main" val="159688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8603D1E5-A6F9-472E-A789-66D10288235B}"/>
              </a:ext>
            </a:extLst>
          </p:cNvPr>
          <p:cNvGraphicFramePr>
            <a:graphicFrameLocks noGrp="1"/>
          </p:cNvGraphicFramePr>
          <p:nvPr>
            <p:extLst>
              <p:ext uri="{D42A27DB-BD31-4B8C-83A1-F6EECF244321}">
                <p14:modId xmlns:p14="http://schemas.microsoft.com/office/powerpoint/2010/main" val="1736374134"/>
              </p:ext>
            </p:extLst>
          </p:nvPr>
        </p:nvGraphicFramePr>
        <p:xfrm>
          <a:off x="855478" y="2173172"/>
          <a:ext cx="10569114" cy="2520000"/>
        </p:xfrm>
        <a:graphic>
          <a:graphicData uri="http://schemas.openxmlformats.org/drawingml/2006/table">
            <a:tbl>
              <a:tblPr>
                <a:tableStyleId>{5C22544A-7EE6-4342-B048-85BDC9FD1C3A}</a:tableStyleId>
              </a:tblPr>
              <a:tblGrid>
                <a:gridCol w="2952748">
                  <a:extLst>
                    <a:ext uri="{9D8B030D-6E8A-4147-A177-3AD203B41FA5}">
                      <a16:colId xmlns:a16="http://schemas.microsoft.com/office/drawing/2014/main" val="2417606894"/>
                    </a:ext>
                  </a:extLst>
                </a:gridCol>
                <a:gridCol w="2252153">
                  <a:extLst>
                    <a:ext uri="{9D8B030D-6E8A-4147-A177-3AD203B41FA5}">
                      <a16:colId xmlns:a16="http://schemas.microsoft.com/office/drawing/2014/main" val="2108067691"/>
                    </a:ext>
                  </a:extLst>
                </a:gridCol>
                <a:gridCol w="1531464">
                  <a:extLst>
                    <a:ext uri="{9D8B030D-6E8A-4147-A177-3AD203B41FA5}">
                      <a16:colId xmlns:a16="http://schemas.microsoft.com/office/drawing/2014/main" val="2708954542"/>
                    </a:ext>
                  </a:extLst>
                </a:gridCol>
                <a:gridCol w="2252153">
                  <a:extLst>
                    <a:ext uri="{9D8B030D-6E8A-4147-A177-3AD203B41FA5}">
                      <a16:colId xmlns:a16="http://schemas.microsoft.com/office/drawing/2014/main" val="1936540065"/>
                    </a:ext>
                  </a:extLst>
                </a:gridCol>
                <a:gridCol w="1580596">
                  <a:extLst>
                    <a:ext uri="{9D8B030D-6E8A-4147-A177-3AD203B41FA5}">
                      <a16:colId xmlns:a16="http://schemas.microsoft.com/office/drawing/2014/main" val="3571240439"/>
                    </a:ext>
                  </a:extLst>
                </a:gridCol>
              </a:tblGrid>
              <a:tr h="360000">
                <a:tc>
                  <a:txBody>
                    <a:bodyPr/>
                    <a:lstStyle/>
                    <a:p>
                      <a:pPr algn="ctr" fontAlgn="ctr"/>
                      <a:r>
                        <a:rPr lang="it-IT" sz="1800" b="1" u="none" strike="noStrike" dirty="0">
                          <a:effectLst/>
                        </a:rPr>
                        <a:t>Emissioni totali</a:t>
                      </a:r>
                      <a:endParaRPr lang="it-IT"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b="1" u="none" strike="noStrike" dirty="0">
                          <a:effectLst/>
                        </a:rPr>
                        <a:t>S_AP1</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6"/>
                    </a:solidFill>
                  </a:tcPr>
                </a:tc>
                <a:tc>
                  <a:txBody>
                    <a:bodyPr/>
                    <a:lstStyle/>
                    <a:p>
                      <a:pPr algn="ctr" fontAlgn="ctr"/>
                      <a:r>
                        <a:rPr lang="it-IT" sz="1800" b="1" u="none" strike="noStrike" dirty="0">
                          <a:effectLst/>
                        </a:rPr>
                        <a:t>S_AP2</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tc>
                  <a:txBody>
                    <a:bodyPr/>
                    <a:lstStyle/>
                    <a:p>
                      <a:pPr algn="ctr" fontAlgn="ctr"/>
                      <a:r>
                        <a:rPr lang="it-IT" sz="1800" b="1" u="none" strike="noStrike" dirty="0">
                          <a:effectLst/>
                        </a:rPr>
                        <a:t>diff su SR</a:t>
                      </a:r>
                      <a:endParaRPr lang="it-IT" sz="1800" b="1" i="0" u="none" strike="noStrike" dirty="0">
                        <a:solidFill>
                          <a:srgbClr val="000000"/>
                        </a:solidFill>
                        <a:effectLst/>
                        <a:latin typeface="Calibri" panose="020F0502020204030204" pitchFamily="34" charset="0"/>
                      </a:endParaRPr>
                    </a:p>
                  </a:txBody>
                  <a:tcPr marL="9525" marR="9525" marT="9525" marB="0" anchor="ctr">
                    <a:solidFill>
                      <a:schemeClr val="accent3"/>
                    </a:solidFill>
                  </a:tcPr>
                </a:tc>
                <a:extLst>
                  <a:ext uri="{0D108BD9-81ED-4DB2-BD59-A6C34878D82A}">
                    <a16:rowId xmlns:a16="http://schemas.microsoft.com/office/drawing/2014/main" val="3802727109"/>
                  </a:ext>
                </a:extLst>
              </a:tr>
              <a:tr h="360000">
                <a:tc>
                  <a:txBody>
                    <a:bodyPr/>
                    <a:lstStyle/>
                    <a:p>
                      <a:pPr algn="ctr" fontAlgn="ctr"/>
                      <a:r>
                        <a:rPr lang="it-IT" sz="1800" u="none" strike="noStrike" dirty="0">
                          <a:effectLst/>
                        </a:rPr>
                        <a:t>CO2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244.485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-0,1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197.285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-19,3 pp</a:t>
                      </a:r>
                    </a:p>
                  </a:txBody>
                  <a:tcPr marL="68580" marR="68580" marT="0" marB="0" anchor="ctr"/>
                </a:tc>
                <a:extLst>
                  <a:ext uri="{0D108BD9-81ED-4DB2-BD59-A6C34878D82A}">
                    <a16:rowId xmlns:a16="http://schemas.microsoft.com/office/drawing/2014/main" val="2539373787"/>
                  </a:ext>
                </a:extLst>
              </a:tr>
              <a:tr h="360000">
                <a:tc>
                  <a:txBody>
                    <a:bodyPr/>
                    <a:lstStyle/>
                    <a:p>
                      <a:pPr algn="ctr" fontAlgn="ctr"/>
                      <a:r>
                        <a:rPr lang="it-IT" sz="1800" u="none" strike="noStrike">
                          <a:effectLst/>
                        </a:rPr>
                        <a:t>CO [kg]</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236</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-0,4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214</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-9,8 pp</a:t>
                      </a:r>
                    </a:p>
                  </a:txBody>
                  <a:tcPr marL="68580" marR="68580" marT="0" marB="0" anchor="ctr"/>
                </a:tc>
                <a:extLst>
                  <a:ext uri="{0D108BD9-81ED-4DB2-BD59-A6C34878D82A}">
                    <a16:rowId xmlns:a16="http://schemas.microsoft.com/office/drawing/2014/main" val="2079558285"/>
                  </a:ext>
                </a:extLst>
              </a:tr>
              <a:tr h="360000">
                <a:tc>
                  <a:txBody>
                    <a:bodyPr/>
                    <a:lstStyle/>
                    <a:p>
                      <a:pPr algn="ctr" fontAlgn="ctr"/>
                      <a:r>
                        <a:rPr lang="it-IT" sz="1800" u="none" strike="noStrike" dirty="0">
                          <a:effectLst/>
                        </a:rPr>
                        <a:t>Nox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268</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-0,7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167</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-38,3 pp</a:t>
                      </a:r>
                    </a:p>
                  </a:txBody>
                  <a:tcPr marL="68580" marR="68580" marT="0" marB="0" anchor="ctr"/>
                </a:tc>
                <a:extLst>
                  <a:ext uri="{0D108BD9-81ED-4DB2-BD59-A6C34878D82A}">
                    <a16:rowId xmlns:a16="http://schemas.microsoft.com/office/drawing/2014/main" val="959490860"/>
                  </a:ext>
                </a:extLst>
              </a:tr>
              <a:tr h="360000">
                <a:tc>
                  <a:txBody>
                    <a:bodyPr/>
                    <a:lstStyle/>
                    <a:p>
                      <a:pPr algn="ctr" fontAlgn="ctr"/>
                      <a:r>
                        <a:rPr lang="it-IT" sz="1800" u="none" strike="noStrike" dirty="0">
                          <a:effectLst/>
                        </a:rPr>
                        <a:t>PM10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29</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0,0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-13,3 pp</a:t>
                      </a:r>
                    </a:p>
                  </a:txBody>
                  <a:tcPr marL="68580" marR="68580" marT="0" marB="0" anchor="ctr"/>
                </a:tc>
                <a:extLst>
                  <a:ext uri="{0D108BD9-81ED-4DB2-BD59-A6C34878D82A}">
                    <a16:rowId xmlns:a16="http://schemas.microsoft.com/office/drawing/2014/main" val="576869255"/>
                  </a:ext>
                </a:extLst>
              </a:tr>
              <a:tr h="360000">
                <a:tc>
                  <a:txBody>
                    <a:bodyPr/>
                    <a:lstStyle/>
                    <a:p>
                      <a:pPr algn="ctr" fontAlgn="ctr"/>
                      <a:r>
                        <a:rPr lang="it-IT" sz="1800" u="none" strike="noStrike" dirty="0">
                          <a:effectLst/>
                        </a:rPr>
                        <a:t>PM2,5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17</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-0,1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14</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-15,5 pp</a:t>
                      </a:r>
                    </a:p>
                  </a:txBody>
                  <a:tcPr marL="68580" marR="68580" marT="0" marB="0" anchor="ctr"/>
                </a:tc>
                <a:extLst>
                  <a:ext uri="{0D108BD9-81ED-4DB2-BD59-A6C34878D82A}">
                    <a16:rowId xmlns:a16="http://schemas.microsoft.com/office/drawing/2014/main" val="1275721487"/>
                  </a:ext>
                </a:extLst>
              </a:tr>
              <a:tr h="360000">
                <a:tc>
                  <a:txBody>
                    <a:bodyPr/>
                    <a:lstStyle/>
                    <a:p>
                      <a:pPr algn="ctr" fontAlgn="ctr"/>
                      <a:r>
                        <a:rPr lang="it-IT" sz="1800" u="none" strike="noStrike" dirty="0">
                          <a:effectLst/>
                        </a:rPr>
                        <a:t>VOC [kg]</a:t>
                      </a:r>
                      <a:endParaRPr lang="it-IT"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r" defTabSz="914400" rtl="0" eaLnBrk="1" fontAlgn="ctr" latinLnBrk="0" hangingPunct="1">
                        <a:spcBef>
                          <a:spcPts val="600"/>
                        </a:spcBef>
                        <a:spcAft>
                          <a:spcPts val="600"/>
                        </a:spcAft>
                      </a:pPr>
                      <a:r>
                        <a:rPr lang="it-IT" sz="1800" u="none" strike="noStrike" kern="1200">
                          <a:solidFill>
                            <a:schemeClr val="dk1"/>
                          </a:solidFill>
                          <a:effectLst/>
                          <a:latin typeface="+mn-lt"/>
                          <a:ea typeface="+mn-ea"/>
                          <a:cs typeface="+mn-cs"/>
                        </a:rPr>
                        <a:t>25</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-1,6 pp</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19</a:t>
                      </a:r>
                    </a:p>
                  </a:txBody>
                  <a:tcPr marL="68580" marR="68580" marT="0" marB="0" anchor="ctr"/>
                </a:tc>
                <a:tc>
                  <a:txBody>
                    <a:bodyPr/>
                    <a:lstStyle/>
                    <a:p>
                      <a:pPr marL="0" algn="r" defTabSz="914400" rtl="0" eaLnBrk="1" fontAlgn="ctr" latinLnBrk="0" hangingPunct="1">
                        <a:spcBef>
                          <a:spcPts val="600"/>
                        </a:spcBef>
                        <a:spcAft>
                          <a:spcPts val="600"/>
                        </a:spcAft>
                      </a:pPr>
                      <a:r>
                        <a:rPr lang="it-IT" sz="1800" u="none" strike="noStrike" kern="1200" dirty="0">
                          <a:solidFill>
                            <a:schemeClr val="dk1"/>
                          </a:solidFill>
                          <a:effectLst/>
                          <a:latin typeface="+mn-lt"/>
                          <a:ea typeface="+mn-ea"/>
                          <a:cs typeface="+mn-cs"/>
                        </a:rPr>
                        <a:t>-24,0 pp</a:t>
                      </a:r>
                    </a:p>
                  </a:txBody>
                  <a:tcPr marL="68580" marR="68580" marT="0" marB="0" anchor="ctr"/>
                </a:tc>
                <a:extLst>
                  <a:ext uri="{0D108BD9-81ED-4DB2-BD59-A6C34878D82A}">
                    <a16:rowId xmlns:a16="http://schemas.microsoft.com/office/drawing/2014/main" val="2122007050"/>
                  </a:ext>
                </a:extLst>
              </a:tr>
            </a:tbl>
          </a:graphicData>
        </a:graphic>
      </p:graphicFrame>
      <p:sp>
        <p:nvSpPr>
          <p:cNvPr id="12" name="CasellaDiTesto 11">
            <a:extLst>
              <a:ext uri="{FF2B5EF4-FFF2-40B4-BE49-F238E27FC236}">
                <a16:creationId xmlns:a16="http://schemas.microsoft.com/office/drawing/2014/main" id="{440B43BE-B339-9390-584B-751C6627B6FF}"/>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Confronto scenari</a:t>
            </a:r>
          </a:p>
        </p:txBody>
      </p:sp>
      <p:sp>
        <p:nvSpPr>
          <p:cNvPr id="17" name="Rettangolo 16">
            <a:extLst>
              <a:ext uri="{FF2B5EF4-FFF2-40B4-BE49-F238E27FC236}">
                <a16:creationId xmlns:a16="http://schemas.microsoft.com/office/drawing/2014/main" id="{319CC962-BE46-CEEE-939C-9A4C248C2ACB}"/>
              </a:ext>
            </a:extLst>
          </p:cNvPr>
          <p:cNvSpPr/>
          <p:nvPr/>
        </p:nvSpPr>
        <p:spPr>
          <a:xfrm>
            <a:off x="525596" y="803993"/>
            <a:ext cx="11442324" cy="369332"/>
          </a:xfrm>
          <a:prstGeom prst="rect">
            <a:avLst/>
          </a:prstGeom>
        </p:spPr>
        <p:txBody>
          <a:bodyPr wrap="square">
            <a:spAutoFit/>
          </a:bodyPr>
          <a:lstStyle/>
          <a:p>
            <a:pPr defTabSz="725668">
              <a:spcBef>
                <a:spcPts val="300"/>
              </a:spcBef>
              <a:spcAft>
                <a:spcPts val="300"/>
              </a:spcAft>
              <a:defRPr/>
            </a:pPr>
            <a:r>
              <a:rPr lang="it-IT" b="1" u="sng" dirty="0">
                <a:solidFill>
                  <a:srgbClr val="FF0000"/>
                </a:solidFill>
                <a:latin typeface="Arial" panose="020B0604020202020204" pitchFamily="34" charset="0"/>
                <a:ea typeface="Times New Roman" pitchFamily="18" charset="0"/>
                <a:cs typeface="Arial" pitchFamily="34" charset="0"/>
              </a:rPr>
              <a:t>Valutazione – Confronto scenari con SR</a:t>
            </a:r>
            <a:endParaRPr lang="it-IT" sz="16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C842B182-C3D5-86D9-1BCA-870A93598D45}"/>
              </a:ext>
            </a:extLst>
          </p:cNvPr>
          <p:cNvSpPr txBox="1"/>
          <p:nvPr/>
        </p:nvSpPr>
        <p:spPr>
          <a:xfrm>
            <a:off x="525595" y="1704021"/>
            <a:ext cx="6094520" cy="369332"/>
          </a:xfrm>
          <a:prstGeom prst="rect">
            <a:avLst/>
          </a:prstGeom>
          <a:noFill/>
        </p:spPr>
        <p:txBody>
          <a:bodyPr wrap="square">
            <a:spAutoFit/>
          </a:bodyPr>
          <a:lstStyle/>
          <a:p>
            <a:pPr defTabSz="725668" eaLnBrk="0" hangingPunct="0">
              <a:spcBef>
                <a:spcPts val="300"/>
              </a:spcBef>
              <a:spcAft>
                <a:spcPts val="300"/>
              </a:spcAft>
              <a:defRPr/>
            </a:pPr>
            <a:r>
              <a:rPr lang="it-IT" dirty="0">
                <a:latin typeface="Arial" panose="020B0604020202020204" pitchFamily="34" charset="0"/>
                <a:ea typeface="Times New Roman" pitchFamily="18" charset="0"/>
                <a:cs typeface="Arial" panose="020B0604020202020204" pitchFamily="34" charset="0"/>
              </a:rPr>
              <a:t>Indicatori ambientali</a:t>
            </a:r>
          </a:p>
        </p:txBody>
      </p:sp>
      <p:sp>
        <p:nvSpPr>
          <p:cNvPr id="11" name="CasellaDiTesto 10">
            <a:extLst>
              <a:ext uri="{FF2B5EF4-FFF2-40B4-BE49-F238E27FC236}">
                <a16:creationId xmlns:a16="http://schemas.microsoft.com/office/drawing/2014/main" id="{F35BD5DA-D5B1-3CD0-A26E-2B2A83E0473A}"/>
              </a:ext>
            </a:extLst>
          </p:cNvPr>
          <p:cNvSpPr txBox="1"/>
          <p:nvPr/>
        </p:nvSpPr>
        <p:spPr>
          <a:xfrm>
            <a:off x="793764" y="4754903"/>
            <a:ext cx="6094324" cy="307777"/>
          </a:xfrm>
          <a:prstGeom prst="rect">
            <a:avLst/>
          </a:prstGeom>
          <a:noFill/>
        </p:spPr>
        <p:txBody>
          <a:bodyPr wrap="square">
            <a:spAutoFit/>
          </a:bodyPr>
          <a:lstStyle/>
          <a:p>
            <a:r>
              <a:rPr lang="it-IT" sz="1400" i="1" dirty="0">
                <a:latin typeface="Arial" panose="020B0604020202020204" pitchFamily="34" charset="0"/>
                <a:ea typeface="Times New Roman" pitchFamily="18" charset="0"/>
                <a:cs typeface="Arial" panose="020B0604020202020204" pitchFamily="34" charset="0"/>
              </a:rPr>
              <a:t>Stima emissioni fascia di punta del mattino (ore 7-9)</a:t>
            </a:r>
            <a:endParaRPr lang="en-US" sz="1400" dirty="0"/>
          </a:p>
        </p:txBody>
      </p:sp>
    </p:spTree>
    <p:extLst>
      <p:ext uri="{BB962C8B-B14F-4D97-AF65-F5344CB8AC3E}">
        <p14:creationId xmlns:p14="http://schemas.microsoft.com/office/powerpoint/2010/main" val="2477890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Monitoraggio</a:t>
            </a:r>
          </a:p>
        </p:txBody>
      </p:sp>
      <p:sp>
        <p:nvSpPr>
          <p:cNvPr id="2" name="CasellaDiTesto 1">
            <a:extLst>
              <a:ext uri="{FF2B5EF4-FFF2-40B4-BE49-F238E27FC236}">
                <a16:creationId xmlns:a16="http://schemas.microsoft.com/office/drawing/2014/main" id="{A42B8E48-64C1-175D-00DB-B961A0455E1F}"/>
              </a:ext>
            </a:extLst>
          </p:cNvPr>
          <p:cNvSpPr txBox="1"/>
          <p:nvPr/>
        </p:nvSpPr>
        <p:spPr>
          <a:xfrm>
            <a:off x="1415480" y="980728"/>
            <a:ext cx="8928992" cy="4939814"/>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Le Linee guida nazionali prevedono che il PUMS venga sottoposto a monitoraggio </a:t>
            </a:r>
            <a:r>
              <a:rPr lang="it-IT" b="1" dirty="0">
                <a:latin typeface="Arial" panose="020B0604020202020204" pitchFamily="34" charset="0"/>
                <a:ea typeface="Times New Roman" pitchFamily="18" charset="0"/>
                <a:cs typeface="Arial" panose="020B0604020202020204" pitchFamily="34" charset="0"/>
              </a:rPr>
              <a:t>con cadenza biennale.</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Il documento di monitoraggio dovrà contenere:</a:t>
            </a:r>
          </a:p>
          <a:p>
            <a:pPr marL="742950" lvl="1"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Analisi</a:t>
            </a:r>
            <a:r>
              <a:rPr lang="it-IT" dirty="0">
                <a:latin typeface="Arial" panose="020B0604020202020204" pitchFamily="34" charset="0"/>
                <a:ea typeface="Times New Roman" pitchFamily="18" charset="0"/>
                <a:cs typeface="Arial" panose="020B0604020202020204" pitchFamily="34" charset="0"/>
              </a:rPr>
              <a:t> dello stato di attuazione delle misure previste dal PUMS sia nello Scenario di Riferimento che nello Scenario di Piano</a:t>
            </a:r>
          </a:p>
          <a:p>
            <a:pPr marL="742950" lvl="1"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Stima degli </a:t>
            </a:r>
            <a:r>
              <a:rPr lang="it-IT" b="1" dirty="0">
                <a:latin typeface="Arial" panose="020B0604020202020204" pitchFamily="34" charset="0"/>
                <a:ea typeface="Times New Roman" pitchFamily="18" charset="0"/>
                <a:cs typeface="Arial" panose="020B0604020202020204" pitchFamily="34" charset="0"/>
              </a:rPr>
              <a:t>indicatori</a:t>
            </a:r>
            <a:r>
              <a:rPr lang="it-IT" dirty="0">
                <a:latin typeface="Arial" panose="020B0604020202020204" pitchFamily="34" charset="0"/>
                <a:ea typeface="Times New Roman" pitchFamily="18" charset="0"/>
                <a:cs typeface="Arial" panose="020B0604020202020204" pitchFamily="34" charset="0"/>
              </a:rPr>
              <a:t> </a:t>
            </a:r>
          </a:p>
          <a:p>
            <a:pPr marL="1200150" lvl="2"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Riferiti ai macro-obiettivi indicati dal MIT </a:t>
            </a:r>
          </a:p>
          <a:p>
            <a:pPr marL="1200150" lvl="2"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Aggiuntivi, specifici del PUMS di Ravenna, che tengono conto dei nuovi obiettivi/target  stabiliti in ambito comunitario, nazionale e regionale</a:t>
            </a:r>
          </a:p>
          <a:p>
            <a:pPr marL="742950" lvl="1"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Indicazioni</a:t>
            </a:r>
            <a:r>
              <a:rPr lang="it-IT" dirty="0">
                <a:latin typeface="Arial" panose="020B0604020202020204" pitchFamily="34" charset="0"/>
                <a:ea typeface="Times New Roman" pitchFamily="18" charset="0"/>
                <a:cs typeface="Arial" panose="020B0604020202020204" pitchFamily="34" charset="0"/>
              </a:rPr>
              <a:t> per il successivo aggiornamento del PUMS </a:t>
            </a:r>
          </a:p>
          <a:p>
            <a:pPr marL="285750" indent="-285750" defTabSz="725668" eaLnBrk="0" hangingPunct="0">
              <a:spcBef>
                <a:spcPts val="300"/>
              </a:spcBef>
              <a:spcAft>
                <a:spcPts val="300"/>
              </a:spcAft>
              <a:buFont typeface="Arial" panose="020B0604020202020204" pitchFamily="34" charset="0"/>
              <a:buChar char="•"/>
              <a:defRPr/>
            </a:pPr>
            <a:endParaRPr lang="it-IT"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dirty="0">
                <a:latin typeface="Arial" panose="020B0604020202020204" pitchFamily="34" charset="0"/>
                <a:ea typeface="Times New Roman" pitchFamily="18" charset="0"/>
                <a:cs typeface="Arial" panose="020B0604020202020204" pitchFamily="34" charset="0"/>
              </a:rPr>
              <a:t>Il monitoraggio è anche funzionale a fornire </a:t>
            </a:r>
            <a:r>
              <a:rPr lang="it-IT" b="1" dirty="0">
                <a:latin typeface="Arial" panose="020B0604020202020204" pitchFamily="34" charset="0"/>
                <a:ea typeface="Times New Roman" pitchFamily="18" charset="0"/>
                <a:cs typeface="Arial" panose="020B0604020202020204" pitchFamily="34" charset="0"/>
              </a:rPr>
              <a:t>indicazioni a sostegno dell’efficacia delle azioni </a:t>
            </a:r>
            <a:r>
              <a:rPr lang="it-IT" dirty="0">
                <a:latin typeface="Arial" panose="020B0604020202020204" pitchFamily="34" charset="0"/>
                <a:ea typeface="Times New Roman" pitchFamily="18" charset="0"/>
                <a:cs typeface="Arial" panose="020B0604020202020204" pitchFamily="34" charset="0"/>
              </a:rPr>
              <a:t>previste dal Piano al fine di instaurare un rapporto trasparente tra amministrazione, cittadini e stakeholder </a:t>
            </a:r>
          </a:p>
        </p:txBody>
      </p:sp>
    </p:spTree>
    <p:extLst>
      <p:ext uri="{BB962C8B-B14F-4D97-AF65-F5344CB8AC3E}">
        <p14:creationId xmlns:p14="http://schemas.microsoft.com/office/powerpoint/2010/main" val="130384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8128" y="5282412"/>
            <a:ext cx="1611167" cy="657459"/>
          </a:xfrm>
          <a:prstGeom prst="rect">
            <a:avLst/>
          </a:prstGeom>
        </p:spPr>
      </p:pic>
      <p:pic>
        <p:nvPicPr>
          <p:cNvPr id="1025" name="Immagine 48">
            <a:extLst>
              <a:ext uri="{FF2B5EF4-FFF2-40B4-BE49-F238E27FC236}">
                <a16:creationId xmlns:a16="http://schemas.microsoft.com/office/drawing/2014/main" id="{80E43B79-596A-4E3F-92D5-93357F8F98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0597" y="204136"/>
            <a:ext cx="762000" cy="1076325"/>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38F7CD74-6F72-4FEB-814C-3C8C5D78C0B1}"/>
              </a:ext>
            </a:extLst>
          </p:cNvPr>
          <p:cNvSpPr txBox="1"/>
          <p:nvPr/>
        </p:nvSpPr>
        <p:spPr>
          <a:xfrm>
            <a:off x="8544272" y="412096"/>
            <a:ext cx="2473793" cy="813043"/>
          </a:xfrm>
          <a:prstGeom prst="rect">
            <a:avLst/>
          </a:prstGeom>
          <a:noFill/>
        </p:spPr>
        <p:txBody>
          <a:bodyPr wrap="square">
            <a:spAutoFit/>
          </a:bodyPr>
          <a:lstStyle/>
          <a:p>
            <a:pPr algn="ctr">
              <a:spcBef>
                <a:spcPts val="60"/>
              </a:spcBef>
              <a:spcAft>
                <a:spcPts val="600"/>
              </a:spcAft>
              <a:tabLst>
                <a:tab pos="3060700" algn="l"/>
              </a:tabLst>
            </a:pPr>
            <a:r>
              <a:rPr lang="it-IT" sz="1500" dirty="0">
                <a:solidFill>
                  <a:srgbClr val="002060"/>
                </a:solidFill>
                <a:effectLst/>
              </a:rPr>
              <a:t>COMUNE DI RAVENNA</a:t>
            </a:r>
            <a:br>
              <a:rPr lang="it-IT" sz="1500" dirty="0">
                <a:solidFill>
                  <a:srgbClr val="002060"/>
                </a:solidFill>
                <a:effectLst/>
              </a:rPr>
            </a:br>
            <a:r>
              <a:rPr lang="it-IT" sz="1300" dirty="0">
                <a:solidFill>
                  <a:srgbClr val="002060"/>
                </a:solidFill>
                <a:effectLst/>
              </a:rPr>
              <a:t>Servizi Mobilità e Viabilità</a:t>
            </a:r>
          </a:p>
          <a:p>
            <a:pPr algn="ctr">
              <a:spcBef>
                <a:spcPts val="60"/>
              </a:spcBef>
              <a:spcAft>
                <a:spcPts val="600"/>
              </a:spcAft>
              <a:tabLst>
                <a:tab pos="3060700" algn="l"/>
              </a:tabLst>
            </a:pPr>
            <a:r>
              <a:rPr lang="it-IT" sz="13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Ufficio Pianificazione Mobilità</a:t>
            </a:r>
            <a:endParaRPr lang="it-IT"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a:extLst>
              <a:ext uri="{FF2B5EF4-FFF2-40B4-BE49-F238E27FC236}">
                <a16:creationId xmlns:a16="http://schemas.microsoft.com/office/drawing/2014/main" id="{9958105A-9982-4E1C-8848-E400A48D5088}"/>
              </a:ext>
            </a:extLst>
          </p:cNvPr>
          <p:cNvPicPr/>
          <p:nvPr/>
        </p:nvPicPr>
        <p:blipFill rotWithShape="1">
          <a:blip r:embed="rId4" cstate="print">
            <a:extLst>
              <a:ext uri="{28A0092B-C50C-407E-A947-70E740481C1C}">
                <a14:useLocalDpi xmlns:a14="http://schemas.microsoft.com/office/drawing/2010/main" val="0"/>
              </a:ext>
            </a:extLst>
          </a:blip>
          <a:srcRect t="2" b="38913"/>
          <a:stretch/>
        </p:blipFill>
        <p:spPr>
          <a:xfrm>
            <a:off x="299403" y="3955010"/>
            <a:ext cx="1922145" cy="1565368"/>
          </a:xfrm>
          <a:prstGeom prst="rect">
            <a:avLst/>
          </a:prstGeom>
        </p:spPr>
      </p:pic>
      <p:pic>
        <p:nvPicPr>
          <p:cNvPr id="17" name="Immagine 16">
            <a:extLst>
              <a:ext uri="{FF2B5EF4-FFF2-40B4-BE49-F238E27FC236}">
                <a16:creationId xmlns:a16="http://schemas.microsoft.com/office/drawing/2014/main" id="{3B5D6B53-D6C4-41C9-8CBB-DA0A53A20532}"/>
              </a:ext>
            </a:extLst>
          </p:cNvPr>
          <p:cNvPicPr/>
          <p:nvPr/>
        </p:nvPicPr>
        <p:blipFill rotWithShape="1">
          <a:blip r:embed="rId4" cstate="print">
            <a:extLst>
              <a:ext uri="{28A0092B-C50C-407E-A947-70E740481C1C}">
                <a14:useLocalDpi xmlns:a14="http://schemas.microsoft.com/office/drawing/2010/main" val="0"/>
              </a:ext>
            </a:extLst>
          </a:blip>
          <a:srcRect t="60573" r="23122" b="-1470"/>
          <a:stretch/>
        </p:blipFill>
        <p:spPr>
          <a:xfrm>
            <a:off x="194454" y="5470320"/>
            <a:ext cx="1718202" cy="1218583"/>
          </a:xfrm>
          <a:prstGeom prst="rect">
            <a:avLst/>
          </a:prstGeom>
        </p:spPr>
      </p:pic>
      <p:pic>
        <p:nvPicPr>
          <p:cNvPr id="19" name="Immagine 18">
            <a:extLst>
              <a:ext uri="{FF2B5EF4-FFF2-40B4-BE49-F238E27FC236}">
                <a16:creationId xmlns:a16="http://schemas.microsoft.com/office/drawing/2014/main" id="{419C8E24-6BF4-4A62-B558-C7F0A8C82C9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8941" y="5287780"/>
            <a:ext cx="657459" cy="657459"/>
          </a:xfrm>
          <a:prstGeom prst="rect">
            <a:avLst/>
          </a:prstGeom>
          <a:noFill/>
          <a:ln>
            <a:noFill/>
          </a:ln>
        </p:spPr>
      </p:pic>
      <p:pic>
        <p:nvPicPr>
          <p:cNvPr id="20" name="Immagine 19">
            <a:extLst>
              <a:ext uri="{FF2B5EF4-FFF2-40B4-BE49-F238E27FC236}">
                <a16:creationId xmlns:a16="http://schemas.microsoft.com/office/drawing/2014/main" id="{F749E54A-21CD-4AB3-8C60-DC0ADA0451B5}"/>
              </a:ext>
            </a:extLst>
          </p:cNvPr>
          <p:cNvPicPr/>
          <p:nvPr/>
        </p:nvPicPr>
        <p:blipFill rotWithShape="1">
          <a:blip r:embed="rId6">
            <a:extLst>
              <a:ext uri="{28A0092B-C50C-407E-A947-70E740481C1C}">
                <a14:useLocalDpi xmlns:a14="http://schemas.microsoft.com/office/drawing/2010/main" val="0"/>
              </a:ext>
            </a:extLst>
          </a:blip>
          <a:srcRect t="-1" b="-15220"/>
          <a:stretch/>
        </p:blipFill>
        <p:spPr bwMode="auto">
          <a:xfrm>
            <a:off x="9867053" y="5301208"/>
            <a:ext cx="2025544" cy="731629"/>
          </a:xfrm>
          <a:prstGeom prst="rect">
            <a:avLst/>
          </a:prstGeom>
          <a:noFill/>
          <a:ln>
            <a:noFill/>
          </a:ln>
          <a:extLst>
            <a:ext uri="{53640926-AAD7-44D8-BBD7-CCE9431645EC}">
              <a14:shadowObscured xmlns:a14="http://schemas.microsoft.com/office/drawing/2010/main"/>
            </a:ext>
          </a:extLst>
        </p:spPr>
      </p:pic>
      <p:pic>
        <p:nvPicPr>
          <p:cNvPr id="5" name="Immagine 4" descr="Immagine che contiene Carattere, Elementi grafici, testo, grafica&#10;&#10;Descrizione generata automaticamente">
            <a:extLst>
              <a:ext uri="{FF2B5EF4-FFF2-40B4-BE49-F238E27FC236}">
                <a16:creationId xmlns:a16="http://schemas.microsoft.com/office/drawing/2014/main" id="{CB56696F-5F3E-2111-4969-772BF2E229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6575" y="6077941"/>
            <a:ext cx="1334272" cy="550215"/>
          </a:xfrm>
          <a:prstGeom prst="rect">
            <a:avLst/>
          </a:prstGeom>
        </p:spPr>
      </p:pic>
      <p:sp>
        <p:nvSpPr>
          <p:cNvPr id="6" name="CasellaDiTesto 5">
            <a:extLst>
              <a:ext uri="{FF2B5EF4-FFF2-40B4-BE49-F238E27FC236}">
                <a16:creationId xmlns:a16="http://schemas.microsoft.com/office/drawing/2014/main" id="{9D125407-2C09-3383-E488-8D7B44C6E10B}"/>
              </a:ext>
            </a:extLst>
          </p:cNvPr>
          <p:cNvSpPr txBox="1"/>
          <p:nvPr/>
        </p:nvSpPr>
        <p:spPr>
          <a:xfrm>
            <a:off x="2221548" y="1899989"/>
            <a:ext cx="9671048" cy="954107"/>
          </a:xfrm>
          <a:prstGeom prst="rect">
            <a:avLst/>
          </a:prstGeom>
          <a:noFill/>
        </p:spPr>
        <p:txBody>
          <a:bodyPr wrap="square" rtlCol="0">
            <a:spAutoFit/>
          </a:bodyPr>
          <a:lstStyle/>
          <a:p>
            <a:pPr algn="ctr"/>
            <a:r>
              <a:rPr lang="it-IT" sz="2800" dirty="0">
                <a:solidFill>
                  <a:schemeClr val="tx2">
                    <a:lumMod val="75000"/>
                  </a:schemeClr>
                </a:solidFill>
                <a:latin typeface="Arial Black" pitchFamily="34" charset="0"/>
              </a:rPr>
              <a:t>Piano Urbano della Mobilità Sostenibile</a:t>
            </a:r>
          </a:p>
          <a:p>
            <a:pPr algn="ctr"/>
            <a:r>
              <a:rPr lang="it-IT" sz="2800" dirty="0">
                <a:solidFill>
                  <a:schemeClr val="tx2">
                    <a:lumMod val="75000"/>
                  </a:schemeClr>
                </a:solidFill>
                <a:latin typeface="Arial Black" pitchFamily="34" charset="0"/>
              </a:rPr>
              <a:t> (PUMS)</a:t>
            </a:r>
          </a:p>
        </p:txBody>
      </p:sp>
      <p:sp>
        <p:nvSpPr>
          <p:cNvPr id="7" name="TextBox 7">
            <a:extLst>
              <a:ext uri="{FF2B5EF4-FFF2-40B4-BE49-F238E27FC236}">
                <a16:creationId xmlns:a16="http://schemas.microsoft.com/office/drawing/2014/main" id="{33F38C36-5661-892E-4D6B-146B1D4C5CCD}"/>
              </a:ext>
            </a:extLst>
          </p:cNvPr>
          <p:cNvSpPr txBox="1">
            <a:spLocks noChangeArrowheads="1"/>
          </p:cNvSpPr>
          <p:nvPr/>
        </p:nvSpPr>
        <p:spPr bwMode="auto">
          <a:xfrm>
            <a:off x="2221548" y="4210815"/>
            <a:ext cx="9671048" cy="32316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it-IT" sz="1500" b="1" u="sng" dirty="0">
                <a:solidFill>
                  <a:schemeClr val="tx2">
                    <a:lumMod val="50000"/>
                  </a:schemeClr>
                </a:solidFill>
                <a:latin typeface="Arial" pitchFamily="34" charset="0"/>
                <a:cs typeface="Arial" pitchFamily="34" charset="0"/>
              </a:rPr>
              <a:t>6 febbraio 2024</a:t>
            </a:r>
            <a:endParaRPr lang="it-IT" sz="900" u="sng" dirty="0">
              <a:solidFill>
                <a:schemeClr val="tx2">
                  <a:lumMod val="50000"/>
                </a:schemeClr>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2D542685-1379-5743-52AC-3658F2048234}"/>
              </a:ext>
            </a:extLst>
          </p:cNvPr>
          <p:cNvSpPr txBox="1"/>
          <p:nvPr/>
        </p:nvSpPr>
        <p:spPr>
          <a:xfrm>
            <a:off x="2221548" y="3344280"/>
            <a:ext cx="9671047" cy="369332"/>
          </a:xfrm>
          <a:prstGeom prst="rect">
            <a:avLst/>
          </a:prstGeom>
          <a:noFill/>
        </p:spPr>
        <p:txBody>
          <a:bodyPr wrap="square">
            <a:spAutoFit/>
          </a:bodyPr>
          <a:lstStyle/>
          <a:p>
            <a:pPr algn="ctr"/>
            <a:r>
              <a:rPr lang="it-IT" dirty="0">
                <a:solidFill>
                  <a:schemeClr val="tx2">
                    <a:lumMod val="75000"/>
                  </a:schemeClr>
                </a:solidFill>
                <a:latin typeface="Arial" panose="020B0604020202020204" pitchFamily="34" charset="0"/>
                <a:cs typeface="Arial" panose="020B0604020202020204" pitchFamily="34" charset="0"/>
              </a:rPr>
              <a:t>VAS - Rapporto Ambientale - VINCA</a:t>
            </a:r>
          </a:p>
        </p:txBody>
      </p:sp>
    </p:spTree>
    <p:extLst>
      <p:ext uri="{BB962C8B-B14F-4D97-AF65-F5344CB8AC3E}">
        <p14:creationId xmlns:p14="http://schemas.microsoft.com/office/powerpoint/2010/main" val="353839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Diagnosi del contesto ambientale – qualità dell’aria</a:t>
            </a:r>
          </a:p>
          <a:p>
            <a:endParaRPr lang="it-IT" sz="2000" dirty="0">
              <a:solidFill>
                <a:schemeClr val="tx1"/>
              </a:solidFill>
              <a:latin typeface="Arial" panose="020B0604020202020204" pitchFamily="34" charset="0"/>
              <a:cs typeface="Arial" panose="020B0604020202020204" pitchFamily="34" charset="0"/>
            </a:endParaRPr>
          </a:p>
        </p:txBody>
      </p:sp>
      <p:pic>
        <p:nvPicPr>
          <p:cNvPr id="10" name="Immagine 9">
            <a:extLst>
              <a:ext uri="{FF2B5EF4-FFF2-40B4-BE49-F238E27FC236}">
                <a16:creationId xmlns:a16="http://schemas.microsoft.com/office/drawing/2014/main" id="{E360E179-5928-A9C4-A785-7A7D55D63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925" y="1124744"/>
            <a:ext cx="5630099" cy="2626533"/>
          </a:xfrm>
          <a:prstGeom prst="rect">
            <a:avLst/>
          </a:prstGeom>
          <a:noFill/>
        </p:spPr>
      </p:pic>
      <p:pic>
        <p:nvPicPr>
          <p:cNvPr id="11" name="Immagine 10">
            <a:extLst>
              <a:ext uri="{FF2B5EF4-FFF2-40B4-BE49-F238E27FC236}">
                <a16:creationId xmlns:a16="http://schemas.microsoft.com/office/drawing/2014/main" id="{EFB20814-1908-B8FA-C8A7-BBB83DA2AA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7983" y="4108680"/>
            <a:ext cx="4824536" cy="2286110"/>
          </a:xfrm>
          <a:prstGeom prst="rect">
            <a:avLst/>
          </a:prstGeom>
          <a:noFill/>
        </p:spPr>
      </p:pic>
      <p:graphicFrame>
        <p:nvGraphicFramePr>
          <p:cNvPr id="2" name="Tabella 1">
            <a:extLst>
              <a:ext uri="{FF2B5EF4-FFF2-40B4-BE49-F238E27FC236}">
                <a16:creationId xmlns:a16="http://schemas.microsoft.com/office/drawing/2014/main" id="{245C7F73-F832-16B0-A623-1385BBE64751}"/>
              </a:ext>
            </a:extLst>
          </p:cNvPr>
          <p:cNvGraphicFramePr>
            <a:graphicFrameLocks noGrp="1"/>
          </p:cNvGraphicFramePr>
          <p:nvPr/>
        </p:nvGraphicFramePr>
        <p:xfrm>
          <a:off x="6323176" y="660435"/>
          <a:ext cx="5290337" cy="5890597"/>
        </p:xfrm>
        <a:graphic>
          <a:graphicData uri="http://schemas.openxmlformats.org/drawingml/2006/table">
            <a:tbl>
              <a:tblPr firstRow="1" firstCol="1" bandRow="1"/>
              <a:tblGrid>
                <a:gridCol w="2645784">
                  <a:extLst>
                    <a:ext uri="{9D8B030D-6E8A-4147-A177-3AD203B41FA5}">
                      <a16:colId xmlns:a16="http://schemas.microsoft.com/office/drawing/2014/main" val="4083390690"/>
                    </a:ext>
                  </a:extLst>
                </a:gridCol>
                <a:gridCol w="2644553">
                  <a:extLst>
                    <a:ext uri="{9D8B030D-6E8A-4147-A177-3AD203B41FA5}">
                      <a16:colId xmlns:a16="http://schemas.microsoft.com/office/drawing/2014/main" val="443896171"/>
                    </a:ext>
                  </a:extLst>
                </a:gridCol>
              </a:tblGrid>
              <a:tr h="333077">
                <a:tc>
                  <a:txBody>
                    <a:bodyPr/>
                    <a:lstStyle/>
                    <a:p>
                      <a:pPr algn="l">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FATTORI DI DEBOLEZZA /RISCHI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389" marR="68389"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l">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FATTORI DI FORZA / OPPORTUNITÀ</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389" marR="68389"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1223104502"/>
                  </a:ext>
                </a:extLst>
              </a:tr>
              <a:tr h="2380933">
                <a:tc>
                  <a:txBody>
                    <a:bodyPr/>
                    <a:lstStyle/>
                    <a:p>
                      <a:pPr marL="0" lvl="0" indent="0" algn="just">
                        <a:spcBef>
                          <a:spcPts val="200"/>
                        </a:spcBef>
                        <a:spcAft>
                          <a:spcPts val="200"/>
                        </a:spcAft>
                        <a:buFontTx/>
                        <a:buNone/>
                        <a:tabLst>
                          <a:tab pos="449580" algn="l"/>
                        </a:tabLs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Le stazioni urbane del Comune di Ravenna non hanno rispettato il numero di superamenti consentito per la media giornaliera del PM10. Nel 2022 la media annuale è in linea con quella degli anni precedenti, mentre il numero di superamenti è </a:t>
                      </a:r>
                      <a:r>
                        <a:rPr lang="it-IT" sz="1200" dirty="0" err="1">
                          <a:effectLst/>
                          <a:latin typeface="Calibri" panose="020F0502020204030204" pitchFamily="34" charset="0"/>
                          <a:ea typeface="Times New Roman" panose="02020603050405020304" pitchFamily="18" charset="0"/>
                          <a:cs typeface="Times New Roman" panose="02020603050405020304" pitchFamily="18" charset="0"/>
                        </a:rPr>
                        <a:t>è</a:t>
                      </a: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 in linea con il 2021 e c’è un lieve superamento per la centralina da traffico di Zavanella. </a:t>
                      </a:r>
                    </a:p>
                    <a:p>
                      <a:pPr marL="0" lvl="0" indent="0" algn="just">
                        <a:spcBef>
                          <a:spcPts val="200"/>
                        </a:spcBef>
                        <a:spcAft>
                          <a:spcPts val="200"/>
                        </a:spcAft>
                        <a:buFontTx/>
                        <a:buNone/>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Per PM2,5 il valore dell’OMS continua ad essere superato.</a:t>
                      </a:r>
                    </a:p>
                    <a:p>
                      <a:pPr marL="0" lvl="0" indent="0" algn="just">
                        <a:spcBef>
                          <a:spcPts val="200"/>
                        </a:spcBef>
                        <a:spcAft>
                          <a:spcPts val="200"/>
                        </a:spcAft>
                        <a:buFontTx/>
                        <a:buNone/>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In ambito urbano i contributi maggiori alle emissioni sono riconducibili alle automobili.</a:t>
                      </a:r>
                    </a:p>
                    <a:p>
                      <a:pPr marL="0" lvl="0" indent="0" algn="just">
                        <a:spcBef>
                          <a:spcPts val="200"/>
                        </a:spcBef>
                        <a:spcAft>
                          <a:spcPts val="200"/>
                        </a:spcAft>
                        <a:buFontTx/>
                        <a:buNone/>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La quota di veicoli a gasolio è pari al 39,7%; il 17,9% dei veicoli presenta bassi standard emissivi (euro 1, 2 e 3), soggetti a limitazioni del traffico nel periodo invernale, a cui si aggiungono i veicoli a gasolio Euro 4 (21,4%) sottoposti a limitazioni durante le domeniche ecologiche e misure emergenziali (superamento dei limiti di qualità dell’aria).</a:t>
                      </a:r>
                    </a:p>
                    <a:p>
                      <a:pPr marL="0" lvl="0" indent="0" algn="just">
                        <a:spcBef>
                          <a:spcPts val="200"/>
                        </a:spcBef>
                        <a:spcAft>
                          <a:spcPts val="200"/>
                        </a:spcAft>
                        <a:buFontTx/>
                        <a:buNone/>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La quota di veicoli ibridi-elettrici è dell’1,5%; la componente di vetture elettriche raggiunge dimensioni assolute molto modeste (151 totali).</a:t>
                      </a:r>
                    </a:p>
                  </a:txBody>
                  <a:tcPr marL="68389" marR="68389"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marL="0" lvl="0" indent="0" algn="just" fontAlgn="base">
                        <a:spcBef>
                          <a:spcPts val="200"/>
                        </a:spcBef>
                        <a:spcAft>
                          <a:spcPts val="200"/>
                        </a:spcAft>
                        <a:buClr>
                          <a:srgbClr val="00B050"/>
                        </a:buClr>
                        <a:buSzPts val="1400"/>
                        <a:buFontTx/>
                        <a:buNone/>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Più del 50% del parco auto circolante ha elevati standard emissivi (Euro 5-6).</a:t>
                      </a:r>
                    </a:p>
                    <a:p>
                      <a:pPr marL="0" lvl="0" indent="0" algn="just" fontAlgn="base">
                        <a:spcBef>
                          <a:spcPts val="200"/>
                        </a:spcBef>
                        <a:spcAft>
                          <a:spcPts val="200"/>
                        </a:spcAft>
                        <a:buClr>
                          <a:srgbClr val="00B050"/>
                        </a:buClr>
                        <a:buSzPts val="1400"/>
                        <a:buFontTx/>
                        <a:buNone/>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La quota dei veicoli ibridi (benzina-metano e benzina-GPL) raggiunge il 20%.</a:t>
                      </a:r>
                    </a:p>
                    <a:p>
                      <a:pPr marL="0" lvl="0" indent="0" algn="just" fontAlgn="base">
                        <a:spcBef>
                          <a:spcPts val="200"/>
                        </a:spcBef>
                        <a:spcAft>
                          <a:spcPts val="200"/>
                        </a:spcAft>
                        <a:buClr>
                          <a:srgbClr val="00B050"/>
                        </a:buClr>
                        <a:buSzPts val="1400"/>
                        <a:buFontTx/>
                        <a:buNone/>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In merito al TPL, il parco veicolare di START a Ravenna è composto dal 64,3% da bus a metano e il 35,7% da bus diesel, l’età media è di 10 anni. Si evidenzia che la percentuale di mezzi diesel non è elevata.</a:t>
                      </a:r>
                    </a:p>
                    <a:p>
                      <a:pPr marL="0" lvl="0" indent="0" algn="just" fontAlgn="base">
                        <a:spcBef>
                          <a:spcPts val="200"/>
                        </a:spcBef>
                        <a:spcAft>
                          <a:spcPts val="200"/>
                        </a:spcAft>
                        <a:buClr>
                          <a:srgbClr val="00B050"/>
                        </a:buClr>
                        <a:buSzPts val="1400"/>
                        <a:buFontTx/>
                        <a:buNone/>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In termini di emissioni dirette dall’inventario INNEMAR risulta che, per il Comune di Ravenna, i trasporti su strada rappresentano per gli Ossidi di Azoto il 21% del totale, per il PM10 il 19% e per PM2,5 il 15% del totale. </a:t>
                      </a:r>
                    </a:p>
                    <a:p>
                      <a:pPr marL="0" lvl="0" indent="0" algn="just" fontAlgn="base">
                        <a:spcBef>
                          <a:spcPts val="200"/>
                        </a:spcBef>
                        <a:spcAft>
                          <a:spcPts val="200"/>
                        </a:spcAft>
                        <a:buClr>
                          <a:srgbClr val="00B050"/>
                        </a:buClr>
                        <a:buSzPts val="1400"/>
                        <a:buFontTx/>
                        <a:buNone/>
                        <a:tabLst>
                          <a:tab pos="449580" algn="l"/>
                        </a:tabLst>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Per il PM2,5 negli ultimi tre anni non è stato superato né il limite normativo né quello indicativo.</a:t>
                      </a:r>
                    </a:p>
                    <a:p>
                      <a:pPr marL="0" lvl="0" indent="0" algn="just" fontAlgn="base">
                        <a:spcBef>
                          <a:spcPts val="200"/>
                        </a:spcBef>
                        <a:spcAft>
                          <a:spcPts val="200"/>
                        </a:spcAft>
                        <a:buClr>
                          <a:srgbClr val="00B050"/>
                        </a:buClr>
                        <a:buSzPts val="1400"/>
                        <a:buFontTx/>
                        <a:buNone/>
                        <a:tabLst>
                          <a:tab pos="449580" algn="l"/>
                        </a:tabLst>
                      </a:pP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Per NO</a:t>
                      </a:r>
                      <a:r>
                        <a:rPr lang="it-IT" sz="1200" u="none" strike="noStrike" baseline="-25000" dirty="0">
                          <a:effectLst/>
                          <a:latin typeface="Calibri" panose="020F0502020204030204" pitchFamily="34" charset="0"/>
                          <a:ea typeface="Times New Roman" panose="02020603050405020304" pitchFamily="18" charset="0"/>
                          <a:cs typeface="Times New Roman" panose="02020603050405020304" pitchFamily="18" charset="0"/>
                        </a:rPr>
                        <a:t>2</a:t>
                      </a: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 per l’anno 2020 non si sono verificati superamenti né dei limiti di lungo periodo né di breve. Per quanto riguarda i valori della media annuale, il valore più alto si è registrato nella stazione di traffico </a:t>
                      </a:r>
                      <a:r>
                        <a:rPr lang="it-IT" sz="1200" u="none" strike="noStrike" dirty="0" err="1">
                          <a:effectLst/>
                          <a:latin typeface="Calibri" panose="020F0502020204030204" pitchFamily="34" charset="0"/>
                          <a:ea typeface="Times New Roman" panose="02020603050405020304" pitchFamily="18" charset="0"/>
                          <a:cs typeface="Times New Roman" panose="02020603050405020304" pitchFamily="18" charset="0"/>
                        </a:rPr>
                        <a:t>Zalamella</a:t>
                      </a:r>
                      <a:r>
                        <a:rPr lang="it-IT"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 Dal 2015 si ha un trend in diminuzione della media annuale in tutte le stazioni, accentuatosi a partire dal 2017.</a:t>
                      </a:r>
                    </a:p>
                  </a:txBody>
                  <a:tcPr marL="68389" marR="68389"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466420103"/>
                  </a:ext>
                </a:extLst>
              </a:tr>
            </a:tbl>
          </a:graphicData>
        </a:graphic>
      </p:graphicFrame>
    </p:spTree>
    <p:extLst>
      <p:ext uri="{BB962C8B-B14F-4D97-AF65-F5344CB8AC3E}">
        <p14:creationId xmlns:p14="http://schemas.microsoft.com/office/powerpoint/2010/main" val="2199530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Diagnosi del contesto ambientale – emissioni climalteranti</a:t>
            </a:r>
          </a:p>
          <a:p>
            <a:endParaRPr lang="it-IT" sz="2000" dirty="0">
              <a:solidFill>
                <a:schemeClr val="tx1"/>
              </a:solidFill>
              <a:latin typeface="Arial" panose="020B0604020202020204" pitchFamily="34" charset="0"/>
              <a:cs typeface="Arial" panose="020B0604020202020204" pitchFamily="34" charset="0"/>
            </a:endParaRPr>
          </a:p>
        </p:txBody>
      </p:sp>
      <p:pic>
        <p:nvPicPr>
          <p:cNvPr id="9" name="Immagine 8">
            <a:extLst>
              <a:ext uri="{FF2B5EF4-FFF2-40B4-BE49-F238E27FC236}">
                <a16:creationId xmlns:a16="http://schemas.microsoft.com/office/drawing/2014/main" id="{832B138A-4FCF-CC73-D9B6-D78CC0E0BB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432" y="996562"/>
            <a:ext cx="4392488" cy="3401034"/>
          </a:xfrm>
          <a:prstGeom prst="rect">
            <a:avLst/>
          </a:prstGeom>
          <a:noFill/>
          <a:ln>
            <a:noFill/>
          </a:ln>
        </p:spPr>
      </p:pic>
      <p:pic>
        <p:nvPicPr>
          <p:cNvPr id="12" name="Immagine 11">
            <a:extLst>
              <a:ext uri="{FF2B5EF4-FFF2-40B4-BE49-F238E27FC236}">
                <a16:creationId xmlns:a16="http://schemas.microsoft.com/office/drawing/2014/main" id="{FE8EDC2B-C57B-CB08-DEC6-254BE178628E}"/>
              </a:ext>
            </a:extLst>
          </p:cNvPr>
          <p:cNvPicPr>
            <a:picLocks noChangeAspect="1"/>
          </p:cNvPicPr>
          <p:nvPr/>
        </p:nvPicPr>
        <p:blipFill rotWithShape="1">
          <a:blip r:embed="rId3">
            <a:extLst>
              <a:ext uri="{28A0092B-C50C-407E-A947-70E740481C1C}">
                <a14:useLocalDpi xmlns:a14="http://schemas.microsoft.com/office/drawing/2010/main" val="0"/>
              </a:ext>
            </a:extLst>
          </a:blip>
          <a:srcRect l="-1" r="360"/>
          <a:stretch/>
        </p:blipFill>
        <p:spPr bwMode="auto">
          <a:xfrm>
            <a:off x="1419521" y="4744339"/>
            <a:ext cx="7340775" cy="1924799"/>
          </a:xfrm>
          <a:prstGeom prst="rect">
            <a:avLst/>
          </a:prstGeom>
          <a:noFill/>
          <a:ln>
            <a:noFill/>
          </a:ln>
          <a:extLst>
            <a:ext uri="{53640926-AAD7-44D8-BBD7-CCE9431645EC}">
              <a14:shadowObscured xmlns:a14="http://schemas.microsoft.com/office/drawing/2010/main"/>
            </a:ext>
          </a:extLst>
        </p:spPr>
      </p:pic>
      <p:graphicFrame>
        <p:nvGraphicFramePr>
          <p:cNvPr id="4" name="Tabella 3">
            <a:extLst>
              <a:ext uri="{FF2B5EF4-FFF2-40B4-BE49-F238E27FC236}">
                <a16:creationId xmlns:a16="http://schemas.microsoft.com/office/drawing/2014/main" id="{F9B89F19-6941-F09F-50C0-F577CD230D58}"/>
              </a:ext>
            </a:extLst>
          </p:cNvPr>
          <p:cNvGraphicFramePr>
            <a:graphicFrameLocks noGrp="1"/>
          </p:cNvGraphicFramePr>
          <p:nvPr/>
        </p:nvGraphicFramePr>
        <p:xfrm>
          <a:off x="5591944" y="850741"/>
          <a:ext cx="6336704" cy="5526558"/>
        </p:xfrm>
        <a:graphic>
          <a:graphicData uri="http://schemas.openxmlformats.org/drawingml/2006/table">
            <a:tbl>
              <a:tblPr firstRow="1" firstCol="1" bandRow="1"/>
              <a:tblGrid>
                <a:gridCol w="3888432">
                  <a:extLst>
                    <a:ext uri="{9D8B030D-6E8A-4147-A177-3AD203B41FA5}">
                      <a16:colId xmlns:a16="http://schemas.microsoft.com/office/drawing/2014/main" val="1006123844"/>
                    </a:ext>
                  </a:extLst>
                </a:gridCol>
                <a:gridCol w="2448272">
                  <a:extLst>
                    <a:ext uri="{9D8B030D-6E8A-4147-A177-3AD203B41FA5}">
                      <a16:colId xmlns:a16="http://schemas.microsoft.com/office/drawing/2014/main" val="900260112"/>
                    </a:ext>
                  </a:extLst>
                </a:gridCol>
              </a:tblGrid>
              <a:tr h="278918">
                <a:tc>
                  <a:txBody>
                    <a:bodyPr/>
                    <a:lstStyle/>
                    <a:p>
                      <a:pPr algn="l">
                        <a:spcBef>
                          <a:spcPts val="600"/>
                        </a:spcBef>
                        <a:spcAft>
                          <a:spcPts val="600"/>
                        </a:spcAft>
                      </a:pPr>
                      <a:r>
                        <a:rPr lang="it-IT"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FATTORI DI DEBOLEZZA /RISCHI </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268" marR="57268"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l">
                        <a:spcBef>
                          <a:spcPts val="600"/>
                        </a:spcBef>
                        <a:spcAft>
                          <a:spcPts val="600"/>
                        </a:spcAft>
                      </a:pPr>
                      <a:r>
                        <a:rPr lang="it-IT"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FATTORI DI FORZA / OPPORTUNITÀ</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7268" marR="57268"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2630700285"/>
                  </a:ext>
                </a:extLst>
              </a:tr>
              <a:tr h="2078631">
                <a:tc>
                  <a:txBody>
                    <a:bodyPr/>
                    <a:lstStyle/>
                    <a:p>
                      <a:pPr marL="0" lvl="0" indent="0" algn="just" fontAlgn="base">
                        <a:spcBef>
                          <a:spcPts val="200"/>
                        </a:spcBef>
                        <a:spcAft>
                          <a:spcPts val="2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Il settore dei trasporti è responsabile di circa il 35% delle emissioni dell’intero territorio comunale (dati PAESC).</a:t>
                      </a:r>
                    </a:p>
                    <a:p>
                      <a:pPr marL="0" lvl="0" indent="0" algn="just" fontAlgn="base">
                        <a:spcBef>
                          <a:spcPts val="200"/>
                        </a:spcBef>
                        <a:spcAft>
                          <a:spcPts val="2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Ai trasporti è comunque demandato il maggior contributo in termini di riduzione della CO2, ai fine del conseguimento degli obiettivi del PAES. Infatti, oltre il 50% della riduzione complessiva (pari a 354.000 tCO2) prevista al 2030 è legato al settore trasporti. Di questa, il monitoraggio del PAES evidenzia che ad oggi le azioni sul sistema dei trasporti realizzate o in corso hanno portato ad una riduzione di circa 12.000 tCO2.</a:t>
                      </a:r>
                    </a:p>
                    <a:p>
                      <a:pPr marL="0" lvl="0" indent="0" algn="just" fontAlgn="base">
                        <a:spcBef>
                          <a:spcPts val="200"/>
                        </a:spcBef>
                        <a:spcAft>
                          <a:spcPts val="2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I consumi di carburanti derivanti da petrolio (Benzina, Gasolio, GPL), nel territorio </a:t>
                      </a:r>
                      <a:r>
                        <a:rPr lang="it-IT" sz="1100" u="none" strike="noStrike" dirty="0" err="1">
                          <a:effectLst/>
                          <a:latin typeface="Calibri" panose="020F0502020204030204" pitchFamily="34" charset="0"/>
                          <a:ea typeface="Times New Roman" panose="02020603050405020304" pitchFamily="18" charset="0"/>
                          <a:cs typeface="Times New Roman" panose="02020603050405020304" pitchFamily="18" charset="0"/>
                        </a:rPr>
                        <a:t>provin-ciale</a:t>
                      </a: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 risultano aver subito un incremento tra il 2015 e il 2019 (più marcato nel triennio 2017 – 2019). Tale dato appare in controtendenza rispetto al trend che si registra sia in Regione che nell’intero territorio nazionale.</a:t>
                      </a:r>
                    </a:p>
                    <a:p>
                      <a:pPr marL="0" lvl="0" indent="0" algn="just" fontAlgn="base">
                        <a:spcBef>
                          <a:spcPts val="600"/>
                        </a:spcBef>
                        <a:spcAft>
                          <a:spcPts val="6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Le azioni dirette sulle emissioni di PM10 agiscono solo sulla frazione primaria dell’inquinamento da PM10, che risulta in regione il 28 % del PM10 di origine antropogenica. La frazione secondaria risulta influenzata prevalentemente dai settori agricoltura e traffico, con contributi stimati rispettivamente del 33% e 27%; </a:t>
                      </a:r>
                    </a:p>
                  </a:txBody>
                  <a:tcPr marL="57268" marR="57268"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marL="0" lvl="0" indent="0" algn="just" fontAlgn="base">
                        <a:spcBef>
                          <a:spcPts val="200"/>
                        </a:spcBef>
                        <a:spcAft>
                          <a:spcPts val="2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Il Monitoraggio del PAES evidenzia come le azioni già concluse su tutti i settori al 2016 abbiano consentito la riduzione di 129.000 t/anno di CO</a:t>
                      </a:r>
                      <a:r>
                        <a:rPr lang="it-IT" sz="1100" u="none" strike="noStrike" baseline="-25000" dirty="0">
                          <a:effectLst/>
                          <a:latin typeface="Calibri" panose="020F0502020204030204" pitchFamily="34" charset="0"/>
                          <a:ea typeface="Times New Roman" panose="02020603050405020304" pitchFamily="18" charset="0"/>
                          <a:cs typeface="Times New Roman" panose="02020603050405020304" pitchFamily="18" charset="0"/>
                        </a:rPr>
                        <a:t>2</a:t>
                      </a: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 (pari al 7,7% di riduzione delle emissioni rispetto al 2007), mentre quelle in corso dovevano portare ad una riduzione di oltre 177.000 t/anno. Quindi al 2017 con le azioni concluse ed in corso, le emissioni di gas serra (complessive su tutti i settori) sono state ridotte del 18,2% rispetto all’anno base (2007). È ipotizzabile, quindi, che le previsioni in termini di riduzione della CO</a:t>
                      </a:r>
                      <a:r>
                        <a:rPr lang="it-IT" sz="1100" u="none" strike="noStrike" baseline="-25000" dirty="0">
                          <a:effectLst/>
                          <a:latin typeface="Calibri" panose="020F0502020204030204" pitchFamily="34" charset="0"/>
                          <a:ea typeface="Times New Roman" panose="02020603050405020304" pitchFamily="18" charset="0"/>
                          <a:cs typeface="Times New Roman" panose="02020603050405020304" pitchFamily="18" charset="0"/>
                        </a:rPr>
                        <a:t>2</a:t>
                      </a: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 al 2020 vengano rispettate.</a:t>
                      </a:r>
                    </a:p>
                    <a:p>
                      <a:pPr marL="0" lvl="0" indent="0" algn="just" fontAlgn="base">
                        <a:spcBef>
                          <a:spcPts val="200"/>
                        </a:spcBef>
                        <a:spcAft>
                          <a:spcPts val="200"/>
                        </a:spcAft>
                        <a:buClr>
                          <a:srgbClr val="00B050"/>
                        </a:buClr>
                        <a:buSzPts val="1400"/>
                        <a:buFontTx/>
                        <a:buNone/>
                      </a:pP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Il quadro delle politiche internazionali (Green Deal Europeo, programma </a:t>
                      </a:r>
                      <a:r>
                        <a:rPr lang="it-IT" sz="1100" u="none" strike="noStrike" dirty="0" err="1">
                          <a:effectLst/>
                          <a:latin typeface="Calibri" panose="020F0502020204030204" pitchFamily="34" charset="0"/>
                          <a:ea typeface="Times New Roman" panose="02020603050405020304" pitchFamily="18" charset="0"/>
                          <a:cs typeface="Times New Roman" panose="02020603050405020304" pitchFamily="18" charset="0"/>
                        </a:rPr>
                        <a:t>Fit</a:t>
                      </a:r>
                      <a:r>
                        <a:rPr lang="it-IT" sz="1100" u="none" strike="noStrike" dirty="0">
                          <a:effectLst/>
                          <a:latin typeface="Calibri" panose="020F0502020204030204" pitchFamily="34" charset="0"/>
                          <a:ea typeface="Times New Roman" panose="02020603050405020304" pitchFamily="18" charset="0"/>
                          <a:cs typeface="Times New Roman" panose="02020603050405020304" pitchFamily="18" charset="0"/>
                        </a:rPr>
                        <a:t> for 55%, nuove direttive sulle emissioni dei veicoli), nazionali (PNIEC, PNRR) e locali (PER Emilia-Romagna, Patto per il lavoro e il Clima della Regione Emilia-Romagna e PAESC Comunale) costituisce la cornice entro la quale può ipotizzarsi un vero e proprio cambio di paradigma rispetto al tema dei cambiamenti climatici, che dovrebbe portare ad una forte accelerazione verso una mobilità sostenibile (carburanti alternativi, diversione modale verso forme di trasporto più sostenibili, forte impulso a forme di mobilità dolce).</a:t>
                      </a:r>
                    </a:p>
                  </a:txBody>
                  <a:tcPr marL="57268" marR="57268"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983067597"/>
                  </a:ext>
                </a:extLst>
              </a:tr>
            </a:tbl>
          </a:graphicData>
        </a:graphic>
      </p:graphicFrame>
    </p:spTree>
    <p:extLst>
      <p:ext uri="{BB962C8B-B14F-4D97-AF65-F5344CB8AC3E}">
        <p14:creationId xmlns:p14="http://schemas.microsoft.com/office/powerpoint/2010/main" val="1304462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Diagnosi del contesto ambientale – rumore</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4" name="Oggetto 3">
            <a:extLst>
              <a:ext uri="{FF2B5EF4-FFF2-40B4-BE49-F238E27FC236}">
                <a16:creationId xmlns:a16="http://schemas.microsoft.com/office/drawing/2014/main" id="{B4D8501E-84AF-5CD5-262E-2FBEAC91A0C5}"/>
              </a:ext>
            </a:extLst>
          </p:cNvPr>
          <p:cNvGraphicFramePr>
            <a:graphicFrameLocks noChangeAspect="1"/>
          </p:cNvGraphicFramePr>
          <p:nvPr/>
        </p:nvGraphicFramePr>
        <p:xfrm>
          <a:off x="4878388" y="1381125"/>
          <a:ext cx="7061200" cy="2760663"/>
        </p:xfrm>
        <a:graphic>
          <a:graphicData uri="http://schemas.openxmlformats.org/presentationml/2006/ole">
            <mc:AlternateContent xmlns:mc="http://schemas.openxmlformats.org/markup-compatibility/2006">
              <mc:Choice xmlns:v="urn:schemas-microsoft-com:vml" Requires="v">
                <p:oleObj name="Document" r:id="rId2" imgW="6125391" imgH="2176998" progId="Word.Document.12">
                  <p:embed/>
                </p:oleObj>
              </mc:Choice>
              <mc:Fallback>
                <p:oleObj name="Document" r:id="rId2" imgW="6125391" imgH="2176998" progId="Word.Document.12">
                  <p:embed/>
                  <p:pic>
                    <p:nvPicPr>
                      <p:cNvPr id="4" name="Oggetto 3">
                        <a:extLst>
                          <a:ext uri="{FF2B5EF4-FFF2-40B4-BE49-F238E27FC236}">
                            <a16:creationId xmlns:a16="http://schemas.microsoft.com/office/drawing/2014/main" id="{B4D8501E-84AF-5CD5-262E-2FBEAC91A0C5}"/>
                          </a:ext>
                        </a:extLst>
                      </p:cNvPr>
                      <p:cNvPicPr/>
                      <p:nvPr/>
                    </p:nvPicPr>
                    <p:blipFill>
                      <a:blip r:embed="rId3"/>
                      <a:stretch>
                        <a:fillRect/>
                      </a:stretch>
                    </p:blipFill>
                    <p:spPr>
                      <a:xfrm>
                        <a:off x="4878388" y="1381125"/>
                        <a:ext cx="7061200" cy="2760663"/>
                      </a:xfrm>
                      <a:prstGeom prst="rect">
                        <a:avLst/>
                      </a:prstGeom>
                    </p:spPr>
                  </p:pic>
                </p:oleObj>
              </mc:Fallback>
            </mc:AlternateContent>
          </a:graphicData>
        </a:graphic>
      </p:graphicFrame>
      <p:pic>
        <p:nvPicPr>
          <p:cNvPr id="10" name="Immagine 9">
            <a:extLst>
              <a:ext uri="{FF2B5EF4-FFF2-40B4-BE49-F238E27FC236}">
                <a16:creationId xmlns:a16="http://schemas.microsoft.com/office/drawing/2014/main" id="{3E9C3ED3-55B2-2E5F-D2CD-CF2F117EE48B}"/>
              </a:ext>
            </a:extLst>
          </p:cNvPr>
          <p:cNvPicPr>
            <a:picLocks noChangeAspect="1"/>
          </p:cNvPicPr>
          <p:nvPr/>
        </p:nvPicPr>
        <p:blipFill rotWithShape="1">
          <a:blip r:embed="rId4">
            <a:extLst>
              <a:ext uri="{28A0092B-C50C-407E-A947-70E740481C1C}">
                <a14:useLocalDpi xmlns:a14="http://schemas.microsoft.com/office/drawing/2010/main" val="0"/>
              </a:ext>
            </a:extLst>
          </a:blip>
          <a:srcRect l="1770" t="15145" r="2867" b="8296"/>
          <a:stretch/>
        </p:blipFill>
        <p:spPr bwMode="auto">
          <a:xfrm>
            <a:off x="479376" y="879405"/>
            <a:ext cx="4240962" cy="2160240"/>
          </a:xfrm>
          <a:prstGeom prst="rect">
            <a:avLst/>
          </a:prstGeom>
          <a:noFill/>
          <a:ln>
            <a:noFill/>
          </a:ln>
          <a:extLst>
            <a:ext uri="{53640926-AAD7-44D8-BBD7-CCE9431645EC}">
              <a14:shadowObscured xmlns:a14="http://schemas.microsoft.com/office/drawing/2010/main"/>
            </a:ext>
          </a:extLst>
        </p:spPr>
      </p:pic>
      <p:pic>
        <p:nvPicPr>
          <p:cNvPr id="11" name="Immagine 10">
            <a:extLst>
              <a:ext uri="{FF2B5EF4-FFF2-40B4-BE49-F238E27FC236}">
                <a16:creationId xmlns:a16="http://schemas.microsoft.com/office/drawing/2014/main" id="{D89AE390-A5C3-CE09-E00C-41F49B689014}"/>
              </a:ext>
            </a:extLst>
          </p:cNvPr>
          <p:cNvPicPr>
            <a:picLocks noChangeAspect="1"/>
          </p:cNvPicPr>
          <p:nvPr/>
        </p:nvPicPr>
        <p:blipFill rotWithShape="1">
          <a:blip r:embed="rId5">
            <a:extLst>
              <a:ext uri="{28A0092B-C50C-407E-A947-70E740481C1C}">
                <a14:useLocalDpi xmlns:a14="http://schemas.microsoft.com/office/drawing/2010/main" val="0"/>
              </a:ext>
            </a:extLst>
          </a:blip>
          <a:srcRect l="2718" t="13592" r="5628" b="11428"/>
          <a:stretch/>
        </p:blipFill>
        <p:spPr bwMode="auto">
          <a:xfrm>
            <a:off x="567237" y="3067231"/>
            <a:ext cx="4153101" cy="2160240"/>
          </a:xfrm>
          <a:prstGeom prst="rect">
            <a:avLst/>
          </a:prstGeom>
          <a:noFill/>
          <a:ln>
            <a:noFill/>
          </a:ln>
          <a:extLst>
            <a:ext uri="{53640926-AAD7-44D8-BBD7-CCE9431645EC}">
              <a14:shadowObscured xmlns:a14="http://schemas.microsoft.com/office/drawing/2010/main"/>
            </a:ext>
          </a:extLst>
        </p:spPr>
      </p:pic>
      <p:pic>
        <p:nvPicPr>
          <p:cNvPr id="13" name="Immagine 12">
            <a:extLst>
              <a:ext uri="{FF2B5EF4-FFF2-40B4-BE49-F238E27FC236}">
                <a16:creationId xmlns:a16="http://schemas.microsoft.com/office/drawing/2014/main" id="{D42345A8-19ED-0E19-3150-85DDFA1F384F}"/>
              </a:ext>
            </a:extLst>
          </p:cNvPr>
          <p:cNvPicPr>
            <a:picLocks noChangeAspect="1"/>
          </p:cNvPicPr>
          <p:nvPr/>
        </p:nvPicPr>
        <p:blipFill rotWithShape="1">
          <a:blip r:embed="rId6">
            <a:extLst>
              <a:ext uri="{28A0092B-C50C-407E-A947-70E740481C1C}">
                <a14:useLocalDpi xmlns:a14="http://schemas.microsoft.com/office/drawing/2010/main" val="0"/>
              </a:ext>
            </a:extLst>
          </a:blip>
          <a:srcRect l="3577" t="17866" r="3577" b="9926"/>
          <a:stretch/>
        </p:blipFill>
        <p:spPr bwMode="auto">
          <a:xfrm>
            <a:off x="4913055" y="4366120"/>
            <a:ext cx="3541166" cy="1725871"/>
          </a:xfrm>
          <a:prstGeom prst="rect">
            <a:avLst/>
          </a:prstGeom>
          <a:noFill/>
          <a:ln>
            <a:noFill/>
          </a:ln>
          <a:extLst>
            <a:ext uri="{53640926-AAD7-44D8-BBD7-CCE9431645EC}">
              <a14:shadowObscured xmlns:a14="http://schemas.microsoft.com/office/drawing/2010/main"/>
            </a:ext>
          </a:extLst>
        </p:spPr>
      </p:pic>
      <p:pic>
        <p:nvPicPr>
          <p:cNvPr id="14" name="Immagine 13">
            <a:extLst>
              <a:ext uri="{FF2B5EF4-FFF2-40B4-BE49-F238E27FC236}">
                <a16:creationId xmlns:a16="http://schemas.microsoft.com/office/drawing/2014/main" id="{E9CA4702-2D6A-706A-18D1-D5B396D1D831}"/>
              </a:ext>
            </a:extLst>
          </p:cNvPr>
          <p:cNvPicPr>
            <a:picLocks noChangeAspect="1"/>
          </p:cNvPicPr>
          <p:nvPr/>
        </p:nvPicPr>
        <p:blipFill rotWithShape="1">
          <a:blip r:embed="rId7">
            <a:extLst>
              <a:ext uri="{28A0092B-C50C-407E-A947-70E740481C1C}">
                <a14:useLocalDpi xmlns:a14="http://schemas.microsoft.com/office/drawing/2010/main" val="0"/>
              </a:ext>
            </a:extLst>
          </a:blip>
          <a:srcRect l="2645" t="15466" r="3110" b="11958"/>
          <a:stretch/>
        </p:blipFill>
        <p:spPr bwMode="auto">
          <a:xfrm>
            <a:off x="8544272" y="4366120"/>
            <a:ext cx="3541166" cy="17822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852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Metodologia di valutazione</a:t>
            </a:r>
          </a:p>
          <a:p>
            <a:endParaRPr lang="it-IT" sz="2000" dirty="0">
              <a:solidFill>
                <a:schemeClr val="tx1"/>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048051F4-297F-D0DA-598C-188E5C0EE7C0}"/>
              </a:ext>
            </a:extLst>
          </p:cNvPr>
          <p:cNvSpPr/>
          <p:nvPr/>
        </p:nvSpPr>
        <p:spPr>
          <a:xfrm>
            <a:off x="2207568" y="1268760"/>
            <a:ext cx="8599820" cy="4934684"/>
          </a:xfrm>
          <a:prstGeom prst="rect">
            <a:avLst/>
          </a:prstGeom>
        </p:spPr>
        <p:txBody>
          <a:bodyPr wrap="square" lIns="60750" tIns="0" rIns="60750" bIns="0">
            <a:spAutoFit/>
          </a:bodyPr>
          <a:lstStyle/>
          <a:p>
            <a:pPr algn="just">
              <a:spcBef>
                <a:spcPts val="1117"/>
              </a:spcBef>
              <a:spcAft>
                <a:spcPts val="356"/>
              </a:spcAft>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spc="62" dirty="0">
                <a:latin typeface="Arial" panose="020B0604020202020204" pitchFamily="34" charset="0"/>
                <a:cs typeface="Arial" panose="020B0604020202020204" pitchFamily="34" charset="0"/>
              </a:rPr>
              <a:t>Finalità della valutazione è la verifica della rispondenza del Piano  con gli </a:t>
            </a:r>
            <a:r>
              <a:rPr lang="it-IT" b="1" spc="62" dirty="0">
                <a:latin typeface="Arial" panose="020B0604020202020204" pitchFamily="34" charset="0"/>
                <a:cs typeface="Arial" panose="020B0604020202020204" pitchFamily="34" charset="0"/>
              </a:rPr>
              <a:t>obiettivi dello sviluppo sostenibile</a:t>
            </a:r>
            <a:r>
              <a:rPr lang="it-IT" spc="62" dirty="0">
                <a:latin typeface="Arial" panose="020B0604020202020204" pitchFamily="34" charset="0"/>
                <a:cs typeface="Arial" panose="020B0604020202020204" pitchFamily="34" charset="0"/>
              </a:rPr>
              <a:t>, verificandone la diretta incidenza sulla qualità dell’ambiente.</a:t>
            </a:r>
          </a:p>
          <a:p>
            <a:pPr algn="just">
              <a:spcBef>
                <a:spcPts val="1117"/>
              </a:spcBef>
              <a:spcAft>
                <a:spcPts val="356"/>
              </a:spcAft>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spc="62" dirty="0">
                <a:latin typeface="Arial" panose="020B0604020202020204" pitchFamily="34" charset="0"/>
                <a:cs typeface="Arial" panose="020B0604020202020204" pitchFamily="34" charset="0"/>
              </a:rPr>
              <a:t>Pertanto, la valutazione del Piano è fatta, da un lato attraverso la coerenza delle azioni previste con il quadro programmatico e strategico di riferimento, dall’altro attraverso la </a:t>
            </a:r>
            <a:r>
              <a:rPr lang="it-IT" b="1" spc="62" dirty="0">
                <a:latin typeface="Arial" panose="020B0604020202020204" pitchFamily="34" charset="0"/>
                <a:cs typeface="Arial" panose="020B0604020202020204" pitchFamily="34" charset="0"/>
              </a:rPr>
              <a:t>valutazione degli effetti del piano </a:t>
            </a:r>
            <a:r>
              <a:rPr lang="it-IT" spc="62" dirty="0">
                <a:latin typeface="Arial" panose="020B0604020202020204" pitchFamily="34" charset="0"/>
                <a:cs typeface="Arial" panose="020B0604020202020204" pitchFamily="34" charset="0"/>
              </a:rPr>
              <a:t>sulle componenti ambientali interessate:</a:t>
            </a:r>
          </a:p>
          <a:p>
            <a:pPr indent="-169334" algn="just">
              <a:spcBef>
                <a:spcPts val="1117"/>
              </a:spcBef>
              <a:spcAft>
                <a:spcPts val="356"/>
              </a:spcAft>
              <a:buFont typeface="Times New Roman" pitchFamily="16" charset="0"/>
              <a:buChar char="•"/>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spc="62" dirty="0">
                <a:latin typeface="Arial" panose="020B0604020202020204" pitchFamily="34" charset="0"/>
                <a:cs typeface="Arial" panose="020B0604020202020204" pitchFamily="34" charset="0"/>
              </a:rPr>
              <a:t>Mobilità e trasporti</a:t>
            </a:r>
          </a:p>
          <a:p>
            <a:pPr indent="-169334" algn="just">
              <a:spcBef>
                <a:spcPts val="1117"/>
              </a:spcBef>
              <a:spcAft>
                <a:spcPts val="356"/>
              </a:spcAft>
              <a:buFont typeface="Times New Roman" pitchFamily="16" charset="0"/>
              <a:buChar char="•"/>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spc="62" dirty="0">
                <a:latin typeface="Arial" panose="020B0604020202020204" pitchFamily="34" charset="0"/>
                <a:cs typeface="Arial" panose="020B0604020202020204" pitchFamily="34" charset="0"/>
              </a:rPr>
              <a:t>Qualità dell’aria</a:t>
            </a:r>
          </a:p>
          <a:p>
            <a:pPr indent="-169334" algn="just">
              <a:spcBef>
                <a:spcPts val="1117"/>
              </a:spcBef>
              <a:spcAft>
                <a:spcPts val="356"/>
              </a:spcAft>
              <a:buFont typeface="Times New Roman" pitchFamily="16" charset="0"/>
              <a:buChar char="•"/>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spc="62" dirty="0">
                <a:latin typeface="Arial" panose="020B0604020202020204" pitchFamily="34" charset="0"/>
                <a:cs typeface="Arial" panose="020B0604020202020204" pitchFamily="34" charset="0"/>
              </a:rPr>
              <a:t>Inquinamento acustico</a:t>
            </a:r>
          </a:p>
          <a:p>
            <a:pPr indent="-169334" algn="just">
              <a:spcBef>
                <a:spcPts val="1117"/>
              </a:spcBef>
              <a:spcAft>
                <a:spcPts val="356"/>
              </a:spcAft>
              <a:buFont typeface="Times New Roman" pitchFamily="16" charset="0"/>
              <a:buChar char="•"/>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spc="62" dirty="0">
                <a:latin typeface="Arial" panose="020B0604020202020204" pitchFamily="34" charset="0"/>
                <a:cs typeface="Arial" panose="020B0604020202020204" pitchFamily="34" charset="0"/>
              </a:rPr>
              <a:t>Energia e Cambiamenti climatici</a:t>
            </a:r>
          </a:p>
          <a:p>
            <a:pPr indent="-169334" algn="just">
              <a:spcBef>
                <a:spcPts val="1117"/>
              </a:spcBef>
              <a:spcAft>
                <a:spcPts val="356"/>
              </a:spcAft>
              <a:buFont typeface="Times New Roman" pitchFamily="16" charset="0"/>
              <a:buChar char="•"/>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spc="62" dirty="0">
                <a:latin typeface="Arial" panose="020B0604020202020204" pitchFamily="34" charset="0"/>
                <a:cs typeface="Arial" panose="020B0604020202020204" pitchFamily="34" charset="0"/>
              </a:rPr>
              <a:t>Salute, sicurezza e ambiente urbano</a:t>
            </a:r>
            <a:endParaRPr lang="it-IT" spc="62" dirty="0">
              <a:latin typeface="Arial" panose="020B0604020202020204" pitchFamily="34" charset="0"/>
              <a:cs typeface="Arial" panose="020B0604020202020204" pitchFamily="34" charset="0"/>
            </a:endParaRPr>
          </a:p>
          <a:p>
            <a:pPr marL="51792">
              <a:spcBef>
                <a:spcPts val="1013"/>
              </a:spcBef>
              <a:spcAft>
                <a:spcPts val="338"/>
              </a:spcAft>
            </a:pPr>
            <a:endParaRPr lang="it-IT" b="1" spc="5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38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3451387-64C1-B455-74BC-D369A154FC58}"/>
              </a:ext>
            </a:extLst>
          </p:cNvPr>
          <p:cNvSpPr txBox="1"/>
          <p:nvPr/>
        </p:nvSpPr>
        <p:spPr>
          <a:xfrm>
            <a:off x="407368" y="188640"/>
            <a:ext cx="10763229" cy="523220"/>
          </a:xfrm>
          <a:prstGeom prst="rect">
            <a:avLst/>
          </a:prstGeom>
          <a:noFill/>
        </p:spPr>
        <p:txBody>
          <a:bodyPr wrap="square">
            <a:spAutoFit/>
          </a:bodyPr>
          <a:lstStyle/>
          <a:p>
            <a:r>
              <a:rPr lang="it-IT" sz="2800" b="1" dirty="0">
                <a:solidFill>
                  <a:schemeClr val="accent5">
                    <a:lumMod val="75000"/>
                  </a:schemeClr>
                </a:solidFill>
              </a:rPr>
              <a:t>Elaborati del PUMS</a:t>
            </a:r>
          </a:p>
        </p:txBody>
      </p:sp>
      <p:sp>
        <p:nvSpPr>
          <p:cNvPr id="9" name="CasellaDiTesto 8">
            <a:extLst>
              <a:ext uri="{FF2B5EF4-FFF2-40B4-BE49-F238E27FC236}">
                <a16:creationId xmlns:a16="http://schemas.microsoft.com/office/drawing/2014/main" id="{B598EAE1-06D0-07A3-9501-BA6FD5102ECB}"/>
              </a:ext>
            </a:extLst>
          </p:cNvPr>
          <p:cNvSpPr txBox="1"/>
          <p:nvPr/>
        </p:nvSpPr>
        <p:spPr>
          <a:xfrm>
            <a:off x="714386" y="836712"/>
            <a:ext cx="10998238" cy="4247317"/>
          </a:xfrm>
          <a:prstGeom prst="rect">
            <a:avLst/>
          </a:prstGeom>
          <a:noFill/>
        </p:spPr>
        <p:txBody>
          <a:bodyPr wrap="square">
            <a:spAutoFit/>
          </a:bodyPr>
          <a:lstStyle/>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01 Viabilità</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01 bis Viabilità</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02 Messa in sicurezza di nodi e assi</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02 bis Messa in sicurezza di nodi e assi</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03 Moderazione del traffico – zone 30</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03 bis Moderazione del traffico – zone 30</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04 Rete ciclabile</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04 bis Rete ciclabile</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05 Moderazione del traffico – AP e ZTL</a:t>
            </a:r>
          </a:p>
          <a:p>
            <a:pPr marL="609600" indent="-609600">
              <a:lnSpc>
                <a:spcPct val="150000"/>
              </a:lnSpc>
              <a:buFont typeface="Wingdings" panose="05000000000000000000" pitchFamily="2" charset="2"/>
              <a:buChar char="Ø"/>
              <a:tabLst>
                <a:tab pos="182563" algn="l"/>
              </a:tabLst>
            </a:pPr>
            <a:r>
              <a:rPr lang="it-IT" altLang="it-IT" dirty="0" err="1"/>
              <a:t>Tav</a:t>
            </a:r>
            <a:r>
              <a:rPr lang="it-IT" altLang="it-IT" dirty="0"/>
              <a:t> 05 bis Moderazione del traffico – LEZ e ULEZ</a:t>
            </a:r>
          </a:p>
        </p:txBody>
      </p:sp>
    </p:spTree>
    <p:extLst>
      <p:ext uri="{BB962C8B-B14F-4D97-AF65-F5344CB8AC3E}">
        <p14:creationId xmlns:p14="http://schemas.microsoft.com/office/powerpoint/2010/main" val="2630452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Quadro programmatico</a:t>
            </a:r>
          </a:p>
          <a:p>
            <a:endParaRPr lang="it-IT" sz="2000" dirty="0">
              <a:solidFill>
                <a:schemeClr val="tx1"/>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1242DA7-0432-58BF-C199-4069591DF559}"/>
              </a:ext>
            </a:extLst>
          </p:cNvPr>
          <p:cNvSpPr txBox="1"/>
          <p:nvPr/>
        </p:nvSpPr>
        <p:spPr>
          <a:xfrm>
            <a:off x="3071664" y="1700808"/>
            <a:ext cx="9361039" cy="3816429"/>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PIANO REGIONALE DEI TRASPORTI</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PIANO ARIA INTEGRATO REGIONALE 2030 (PAIR 2030), </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PER Piano Energetico Regionale, </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Strategia regionale Agenda 2030 per lo Sviluppo Sostenibile,</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Strategia di mitigazione e adattamento per i cambiamenti climatici</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PTCP Ravenna</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PUG Comune di Ravenna</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PAESC </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PIANO D’AZIONE RUMORE</a:t>
            </a:r>
          </a:p>
        </p:txBody>
      </p:sp>
    </p:spTree>
    <p:extLst>
      <p:ext uri="{BB962C8B-B14F-4D97-AF65-F5344CB8AC3E}">
        <p14:creationId xmlns:p14="http://schemas.microsoft.com/office/powerpoint/2010/main" val="3240142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9" y="332656"/>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Obiettivi di sostenibilità</a:t>
            </a:r>
          </a:p>
          <a:p>
            <a:endParaRPr lang="it-IT" sz="2000" dirty="0">
              <a:solidFill>
                <a:schemeClr val="tx1"/>
              </a:solidFill>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5973B078-64AE-2496-431C-8F5D38337DBE}"/>
              </a:ext>
            </a:extLst>
          </p:cNvPr>
          <p:cNvSpPr/>
          <p:nvPr/>
        </p:nvSpPr>
        <p:spPr>
          <a:xfrm>
            <a:off x="8858619" y="1196752"/>
            <a:ext cx="3127586" cy="5545108"/>
          </a:xfrm>
          <a:prstGeom prst="rect">
            <a:avLst/>
          </a:prstGeom>
        </p:spPr>
        <p:txBody>
          <a:bodyPr wrap="square" lIns="66980" tIns="0" rIns="66980" bIns="0">
            <a:spAutoFit/>
          </a:bodyPr>
          <a:lstStyle/>
          <a:p>
            <a:pPr>
              <a:spcBef>
                <a:spcPts val="1117"/>
              </a:spcBef>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spc="62" dirty="0">
                <a:latin typeface="Arial" panose="020B0604020202020204" pitchFamily="34" charset="0"/>
                <a:cs typeface="Arial" panose="020B0604020202020204" pitchFamily="34" charset="0"/>
              </a:rPr>
              <a:t>Considerando che finalità della valutazione ambientale strategica è la verifica della rispondenza del Piano con gli obiettivi dello sviluppo sostenibile, è necessario proporre una serie di obiettivi e riferimenti che aiutino nella valutazione della situazione ambientale e del grado di sostenibilità delle proposte di Piano</a:t>
            </a:r>
          </a:p>
          <a:p>
            <a:pPr>
              <a:spcBef>
                <a:spcPts val="1117"/>
              </a:spcBef>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spc="62" dirty="0">
                <a:latin typeface="Arial" panose="020B0604020202020204" pitchFamily="34" charset="0"/>
                <a:cs typeface="Arial" panose="020B0604020202020204" pitchFamily="34" charset="0"/>
              </a:rPr>
              <a:t>A tal fine sono stati selezionati una serie di obiettivi di sostenibilità assunti da piani, protocolli, documenti</a:t>
            </a:r>
            <a:endParaRPr lang="it-IT" b="1" spc="62" dirty="0">
              <a:latin typeface="Arial" panose="020B0604020202020204" pitchFamily="34" charset="0"/>
              <a:cs typeface="Arial" panose="020B0604020202020204" pitchFamily="34" charset="0"/>
            </a:endParaRPr>
          </a:p>
          <a:p>
            <a:pPr marL="57101">
              <a:spcBef>
                <a:spcPts val="1117"/>
              </a:spcBef>
              <a:spcAft>
                <a:spcPts val="373"/>
              </a:spcAft>
            </a:pPr>
            <a:endParaRPr lang="it-IT" b="1" spc="62" dirty="0">
              <a:latin typeface="Arial" panose="020B0604020202020204" pitchFamily="34" charset="0"/>
              <a:cs typeface="Arial" panose="020B0604020202020204" pitchFamily="34" charset="0"/>
            </a:endParaRPr>
          </a:p>
        </p:txBody>
      </p:sp>
      <p:graphicFrame>
        <p:nvGraphicFramePr>
          <p:cNvPr id="2" name="Oggetto 1">
            <a:extLst>
              <a:ext uri="{FF2B5EF4-FFF2-40B4-BE49-F238E27FC236}">
                <a16:creationId xmlns:a16="http://schemas.microsoft.com/office/drawing/2014/main" id="{BF027E5A-B29B-08A8-E3E0-8DA358CDDD4D}"/>
              </a:ext>
            </a:extLst>
          </p:cNvPr>
          <p:cNvGraphicFramePr>
            <a:graphicFrameLocks noChangeAspect="1"/>
          </p:cNvGraphicFramePr>
          <p:nvPr/>
        </p:nvGraphicFramePr>
        <p:xfrm>
          <a:off x="1202782" y="788987"/>
          <a:ext cx="7030639" cy="6069013"/>
        </p:xfrm>
        <a:graphic>
          <a:graphicData uri="http://schemas.openxmlformats.org/presentationml/2006/ole">
            <mc:AlternateContent xmlns:mc="http://schemas.openxmlformats.org/markup-compatibility/2006">
              <mc:Choice xmlns:v="urn:schemas-microsoft-com:vml" Requires="v">
                <p:oleObj name="Document" r:id="rId2" imgW="6116755" imgH="5280670" progId="Word.Document.12">
                  <p:embed/>
                </p:oleObj>
              </mc:Choice>
              <mc:Fallback>
                <p:oleObj name="Document" r:id="rId2" imgW="6116755" imgH="5280670" progId="Word.Document.12">
                  <p:embed/>
                  <p:pic>
                    <p:nvPicPr>
                      <p:cNvPr id="2" name="Oggetto 1">
                        <a:extLst>
                          <a:ext uri="{FF2B5EF4-FFF2-40B4-BE49-F238E27FC236}">
                            <a16:creationId xmlns:a16="http://schemas.microsoft.com/office/drawing/2014/main" id="{BF027E5A-B29B-08A8-E3E0-8DA358CDDD4D}"/>
                          </a:ext>
                        </a:extLst>
                      </p:cNvPr>
                      <p:cNvPicPr/>
                      <p:nvPr/>
                    </p:nvPicPr>
                    <p:blipFill>
                      <a:blip r:embed="rId3"/>
                      <a:stretch>
                        <a:fillRect/>
                      </a:stretch>
                    </p:blipFill>
                    <p:spPr>
                      <a:xfrm>
                        <a:off x="1202782" y="788987"/>
                        <a:ext cx="7030639" cy="6069013"/>
                      </a:xfrm>
                      <a:prstGeom prst="rect">
                        <a:avLst/>
                      </a:prstGeom>
                    </p:spPr>
                  </p:pic>
                </p:oleObj>
              </mc:Fallback>
            </mc:AlternateContent>
          </a:graphicData>
        </a:graphic>
      </p:graphicFrame>
    </p:spTree>
    <p:extLst>
      <p:ext uri="{BB962C8B-B14F-4D97-AF65-F5344CB8AC3E}">
        <p14:creationId xmlns:p14="http://schemas.microsoft.com/office/powerpoint/2010/main" val="2382488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623392" y="326572"/>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Target Europei e nazionali</a:t>
            </a:r>
          </a:p>
        </p:txBody>
      </p:sp>
      <p:sp>
        <p:nvSpPr>
          <p:cNvPr id="5" name="Segnaposto testo 12">
            <a:extLst>
              <a:ext uri="{FF2B5EF4-FFF2-40B4-BE49-F238E27FC236}">
                <a16:creationId xmlns:a16="http://schemas.microsoft.com/office/drawing/2014/main" id="{67FEEA1A-A038-CAFB-D789-97A0CA67881B}"/>
              </a:ext>
            </a:extLst>
          </p:cNvPr>
          <p:cNvSpPr txBox="1">
            <a:spLocks/>
          </p:cNvSpPr>
          <p:nvPr/>
        </p:nvSpPr>
        <p:spPr>
          <a:xfrm>
            <a:off x="0" y="1367597"/>
            <a:ext cx="6512470" cy="108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it-IT" sz="1800" b="1" dirty="0">
                <a:latin typeface="Arial" panose="020B0604020202020204" pitchFamily="34" charset="0"/>
                <a:cs typeface="Arial" panose="020B0604020202020204" pitchFamily="34" charset="0"/>
              </a:rPr>
              <a:t>Emissioni climalteranti</a:t>
            </a:r>
          </a:p>
        </p:txBody>
      </p:sp>
      <p:sp>
        <p:nvSpPr>
          <p:cNvPr id="6" name="Segnaposto testo 13">
            <a:extLst>
              <a:ext uri="{FF2B5EF4-FFF2-40B4-BE49-F238E27FC236}">
                <a16:creationId xmlns:a16="http://schemas.microsoft.com/office/drawing/2014/main" id="{F57AF23C-07E0-E93E-C459-BFDEB5404180}"/>
              </a:ext>
            </a:extLst>
          </p:cNvPr>
          <p:cNvSpPr txBox="1">
            <a:spLocks/>
          </p:cNvSpPr>
          <p:nvPr/>
        </p:nvSpPr>
        <p:spPr>
          <a:xfrm>
            <a:off x="2088232" y="2281815"/>
            <a:ext cx="4824000" cy="18027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17"/>
              </a:spcBef>
              <a:spcAft>
                <a:spcPts val="0"/>
              </a:spcAft>
            </a:pPr>
            <a:r>
              <a:rPr lang="it-IT" sz="1800" dirty="0">
                <a:latin typeface="Arial" panose="020B0604020202020204" pitchFamily="34" charset="0"/>
                <a:cs typeface="Arial" panose="020B0604020202020204" pitchFamily="34" charset="0"/>
              </a:rPr>
              <a:t>Gas serra – 33% (rispetto al 2005)</a:t>
            </a:r>
          </a:p>
          <a:p>
            <a:pPr fontAlgn="auto">
              <a:spcBef>
                <a:spcPts val="1117"/>
              </a:spcBef>
              <a:spcAft>
                <a:spcPts val="0"/>
              </a:spcAft>
            </a:pPr>
            <a:r>
              <a:rPr lang="it-IT" sz="1800" dirty="0">
                <a:latin typeface="Arial" panose="020B0604020202020204" pitchFamily="34" charset="0"/>
                <a:cs typeface="Arial" panose="020B0604020202020204" pitchFamily="34" charset="0"/>
              </a:rPr>
              <a:t>Energia primaria – 43% (rispetto al 2005)</a:t>
            </a:r>
          </a:p>
          <a:p>
            <a:pPr fontAlgn="auto">
              <a:spcBef>
                <a:spcPts val="1117"/>
              </a:spcBef>
              <a:spcAft>
                <a:spcPts val="0"/>
              </a:spcAft>
            </a:pPr>
            <a:r>
              <a:rPr lang="it-IT" sz="1800" dirty="0">
                <a:latin typeface="Arial" panose="020B0604020202020204" pitchFamily="34" charset="0"/>
                <a:cs typeface="Arial" panose="020B0604020202020204" pitchFamily="34" charset="0"/>
              </a:rPr>
              <a:t>FER nei trasporti 22%</a:t>
            </a:r>
          </a:p>
        </p:txBody>
      </p:sp>
      <p:sp>
        <p:nvSpPr>
          <p:cNvPr id="7" name="Segnaposto testo 15">
            <a:extLst>
              <a:ext uri="{FF2B5EF4-FFF2-40B4-BE49-F238E27FC236}">
                <a16:creationId xmlns:a16="http://schemas.microsoft.com/office/drawing/2014/main" id="{FCB3A4A0-04E9-03E9-EAB6-BCB6EE81AEE9}"/>
              </a:ext>
            </a:extLst>
          </p:cNvPr>
          <p:cNvSpPr txBox="1">
            <a:spLocks/>
          </p:cNvSpPr>
          <p:nvPr/>
        </p:nvSpPr>
        <p:spPr>
          <a:xfrm>
            <a:off x="2088232" y="4293887"/>
            <a:ext cx="5040560" cy="18027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117"/>
              </a:spcBef>
              <a:spcAft>
                <a:spcPts val="0"/>
              </a:spcAft>
            </a:pPr>
            <a:r>
              <a:rPr lang="it-IT" sz="1800" dirty="0">
                <a:latin typeface="Arial" panose="020B0604020202020204" pitchFamily="34" charset="0"/>
                <a:cs typeface="Arial" panose="020B0604020202020204" pitchFamily="34" charset="0"/>
              </a:rPr>
              <a:t>Al 2030 CO2 -55%</a:t>
            </a:r>
          </a:p>
          <a:p>
            <a:pPr fontAlgn="auto">
              <a:spcBef>
                <a:spcPts val="1117"/>
              </a:spcBef>
              <a:spcAft>
                <a:spcPts val="0"/>
              </a:spcAft>
            </a:pPr>
            <a:r>
              <a:rPr lang="it-IT" sz="1800" dirty="0">
                <a:latin typeface="Arial" panose="020B0604020202020204" pitchFamily="34" charset="0"/>
                <a:cs typeface="Arial" panose="020B0604020202020204" pitchFamily="34" charset="0"/>
              </a:rPr>
              <a:t>Al 2050 CO2 Neutralità climatica</a:t>
            </a:r>
          </a:p>
          <a:p>
            <a:pPr fontAlgn="auto">
              <a:spcBef>
                <a:spcPts val="1117"/>
              </a:spcBef>
              <a:spcAft>
                <a:spcPts val="0"/>
              </a:spcAft>
            </a:pPr>
            <a:r>
              <a:rPr lang="it-IT" sz="1800" dirty="0">
                <a:latin typeface="Arial" panose="020B0604020202020204" pitchFamily="34" charset="0"/>
                <a:cs typeface="Arial" panose="020B0604020202020204" pitchFamily="34" charset="0"/>
              </a:rPr>
              <a:t>Al 2035 Emissioni 0 nuovi veicoli (</a:t>
            </a:r>
            <a:r>
              <a:rPr lang="it-IT" sz="1800" dirty="0" err="1">
                <a:latin typeface="Arial" panose="020B0604020202020204" pitchFamily="34" charset="0"/>
                <a:cs typeface="Arial" panose="020B0604020202020204" pitchFamily="34" charset="0"/>
              </a:rPr>
              <a:t>fit</a:t>
            </a:r>
            <a:r>
              <a:rPr lang="it-IT" sz="1800" dirty="0">
                <a:latin typeface="Arial" panose="020B0604020202020204" pitchFamily="34" charset="0"/>
                <a:cs typeface="Arial" panose="020B0604020202020204" pitchFamily="34" charset="0"/>
              </a:rPr>
              <a:t> for 55)</a:t>
            </a:r>
          </a:p>
        </p:txBody>
      </p:sp>
      <p:sp>
        <p:nvSpPr>
          <p:cNvPr id="9" name="Segnaposto testo 16">
            <a:extLst>
              <a:ext uri="{FF2B5EF4-FFF2-40B4-BE49-F238E27FC236}">
                <a16:creationId xmlns:a16="http://schemas.microsoft.com/office/drawing/2014/main" id="{909B5500-6061-2AD7-1FF3-4FB2D10573F1}"/>
              </a:ext>
            </a:extLst>
          </p:cNvPr>
          <p:cNvSpPr txBox="1">
            <a:spLocks/>
          </p:cNvSpPr>
          <p:nvPr/>
        </p:nvSpPr>
        <p:spPr>
          <a:xfrm>
            <a:off x="8383400" y="2628080"/>
            <a:ext cx="4824000" cy="18027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defTabSz="1474836" fontAlgn="auto">
              <a:lnSpc>
                <a:spcPct val="140000"/>
              </a:lnSpc>
              <a:spcBef>
                <a:spcPts val="1117"/>
              </a:spcBef>
              <a:spcAft>
                <a:spcPts val="0"/>
              </a:spcAft>
              <a:buFont typeface="Century Gothic" panose="020B0502020202020204" pitchFamily="34" charset="0"/>
              <a:buChar char="­"/>
              <a:tabLst>
                <a:tab pos="228600" algn="l"/>
                <a:tab pos="449580" algn="l"/>
              </a:tabLst>
              <a:defRPr/>
            </a:pPr>
            <a:r>
              <a:rPr lang="it-IT" sz="1800" dirty="0">
                <a:latin typeface="Arial" panose="020B0604020202020204" pitchFamily="34" charset="0"/>
                <a:cs typeface="Arial" panose="020B0604020202020204" pitchFamily="34" charset="0"/>
              </a:rPr>
              <a:t>dal 2020 al 2029: 40%</a:t>
            </a:r>
          </a:p>
          <a:p>
            <a:pPr marL="0" lvl="1" defTabSz="1474836" fontAlgn="auto">
              <a:lnSpc>
                <a:spcPct val="140000"/>
              </a:lnSpc>
              <a:spcBef>
                <a:spcPts val="1117"/>
              </a:spcBef>
              <a:spcAft>
                <a:spcPts val="0"/>
              </a:spcAft>
              <a:buFont typeface="Century Gothic" panose="020B0502020202020204" pitchFamily="34" charset="0"/>
              <a:buChar char="­"/>
              <a:tabLst>
                <a:tab pos="228600" algn="l"/>
                <a:tab pos="449580" algn="l"/>
              </a:tabLst>
              <a:defRPr/>
            </a:pPr>
            <a:r>
              <a:rPr lang="it-IT" sz="1800" dirty="0">
                <a:latin typeface="Arial" panose="020B0604020202020204" pitchFamily="34" charset="0"/>
                <a:cs typeface="Arial" panose="020B0604020202020204" pitchFamily="34" charset="0"/>
              </a:rPr>
              <a:t>dal 2030: 65%</a:t>
            </a:r>
          </a:p>
        </p:txBody>
      </p:sp>
      <p:sp>
        <p:nvSpPr>
          <p:cNvPr id="10" name="Segnaposto testo 17">
            <a:extLst>
              <a:ext uri="{FF2B5EF4-FFF2-40B4-BE49-F238E27FC236}">
                <a16:creationId xmlns:a16="http://schemas.microsoft.com/office/drawing/2014/main" id="{7FF571C7-FDFB-E127-E296-3DF8C56F7461}"/>
              </a:ext>
            </a:extLst>
          </p:cNvPr>
          <p:cNvSpPr txBox="1">
            <a:spLocks/>
          </p:cNvSpPr>
          <p:nvPr/>
        </p:nvSpPr>
        <p:spPr>
          <a:xfrm>
            <a:off x="8353089" y="4468503"/>
            <a:ext cx="4824000" cy="18027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defTabSz="1474836" fontAlgn="auto">
              <a:lnSpc>
                <a:spcPct val="140000"/>
              </a:lnSpc>
              <a:spcBef>
                <a:spcPts val="1117"/>
              </a:spcBef>
              <a:spcAft>
                <a:spcPts val="0"/>
              </a:spcAft>
              <a:buFont typeface="Century Gothic" panose="020B0502020202020204" pitchFamily="34" charset="0"/>
              <a:buChar char="­"/>
              <a:tabLst>
                <a:tab pos="228600" algn="l"/>
                <a:tab pos="449580" algn="l"/>
              </a:tabLst>
              <a:defRPr/>
            </a:pPr>
            <a:r>
              <a:rPr lang="it-IT" sz="1800" dirty="0">
                <a:latin typeface="Arial" panose="020B0604020202020204" pitchFamily="34" charset="0"/>
                <a:cs typeface="Arial" panose="020B0604020202020204" pitchFamily="34" charset="0"/>
              </a:rPr>
              <a:t>dal 2020 al 2029: 10%</a:t>
            </a:r>
          </a:p>
          <a:p>
            <a:pPr marL="0" lvl="1" defTabSz="1474836" fontAlgn="auto">
              <a:lnSpc>
                <a:spcPct val="140000"/>
              </a:lnSpc>
              <a:spcBef>
                <a:spcPts val="1117"/>
              </a:spcBef>
              <a:spcAft>
                <a:spcPts val="0"/>
              </a:spcAft>
              <a:buFont typeface="Century Gothic" panose="020B0502020202020204" pitchFamily="34" charset="0"/>
              <a:buChar char="­"/>
              <a:tabLst>
                <a:tab pos="228600" algn="l"/>
                <a:tab pos="449580" algn="l"/>
              </a:tabLst>
              <a:defRPr/>
            </a:pPr>
            <a:r>
              <a:rPr lang="it-IT" sz="1800" dirty="0">
                <a:latin typeface="Arial" panose="020B0604020202020204" pitchFamily="34" charset="0"/>
                <a:cs typeface="Arial" panose="020B0604020202020204" pitchFamily="34" charset="0"/>
              </a:rPr>
              <a:t>dal 2030: 40%</a:t>
            </a:r>
          </a:p>
        </p:txBody>
      </p:sp>
      <p:sp>
        <p:nvSpPr>
          <p:cNvPr id="11" name="Segnaposto testo 11">
            <a:extLst>
              <a:ext uri="{FF2B5EF4-FFF2-40B4-BE49-F238E27FC236}">
                <a16:creationId xmlns:a16="http://schemas.microsoft.com/office/drawing/2014/main" id="{47A8DD76-5E39-F271-DED6-027D1453BFC3}"/>
              </a:ext>
            </a:extLst>
          </p:cNvPr>
          <p:cNvSpPr txBox="1">
            <a:spLocks/>
          </p:cNvSpPr>
          <p:nvPr/>
        </p:nvSpPr>
        <p:spPr>
          <a:xfrm>
            <a:off x="1702158" y="1810231"/>
            <a:ext cx="4824000" cy="43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it-IT" sz="1800" b="1" dirty="0">
                <a:latin typeface="Arial" panose="020B0604020202020204" pitchFamily="34" charset="0"/>
                <a:cs typeface="Arial" panose="020B0604020202020204" pitchFamily="34" charset="0"/>
              </a:rPr>
              <a:t>PNIEC </a:t>
            </a:r>
            <a:r>
              <a:rPr lang="it-IT" sz="1800" dirty="0">
                <a:latin typeface="Arial" panose="020B0604020202020204" pitchFamily="34" charset="0"/>
                <a:cs typeface="Arial" panose="020B0604020202020204" pitchFamily="34" charset="0"/>
              </a:rPr>
              <a:t>al 2030</a:t>
            </a:r>
          </a:p>
        </p:txBody>
      </p:sp>
      <p:sp>
        <p:nvSpPr>
          <p:cNvPr id="12" name="Segnaposto testo 18">
            <a:extLst>
              <a:ext uri="{FF2B5EF4-FFF2-40B4-BE49-F238E27FC236}">
                <a16:creationId xmlns:a16="http://schemas.microsoft.com/office/drawing/2014/main" id="{8E63D098-8CBD-7628-9428-A571DB6886D1}"/>
              </a:ext>
            </a:extLst>
          </p:cNvPr>
          <p:cNvSpPr txBox="1">
            <a:spLocks/>
          </p:cNvSpPr>
          <p:nvPr/>
        </p:nvSpPr>
        <p:spPr>
          <a:xfrm>
            <a:off x="1705798" y="3861887"/>
            <a:ext cx="4824000" cy="43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it-IT" sz="1800" b="1" dirty="0">
                <a:latin typeface="Arial" panose="020B0604020202020204" pitchFamily="34" charset="0"/>
                <a:cs typeface="Arial" panose="020B0604020202020204" pitchFamily="34" charset="0"/>
              </a:rPr>
              <a:t>Green Deal </a:t>
            </a:r>
            <a:r>
              <a:rPr lang="it-IT" sz="1800" dirty="0">
                <a:latin typeface="Arial" panose="020B0604020202020204" pitchFamily="34" charset="0"/>
                <a:cs typeface="Arial" panose="020B0604020202020204" pitchFamily="34" charset="0"/>
              </a:rPr>
              <a:t>(rispetto al 1990) </a:t>
            </a:r>
          </a:p>
        </p:txBody>
      </p:sp>
      <p:sp>
        <p:nvSpPr>
          <p:cNvPr id="13" name="Segnaposto testo 19">
            <a:extLst>
              <a:ext uri="{FF2B5EF4-FFF2-40B4-BE49-F238E27FC236}">
                <a16:creationId xmlns:a16="http://schemas.microsoft.com/office/drawing/2014/main" id="{1717E4BC-922E-0E6A-D702-2C5C0A72EFF6}"/>
              </a:ext>
            </a:extLst>
          </p:cNvPr>
          <p:cNvSpPr txBox="1">
            <a:spLocks/>
          </p:cNvSpPr>
          <p:nvPr/>
        </p:nvSpPr>
        <p:spPr>
          <a:xfrm>
            <a:off x="8239920" y="2158425"/>
            <a:ext cx="4824000" cy="43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it-IT" sz="1800" b="1" dirty="0">
                <a:latin typeface="Arial" panose="020B0604020202020204" pitchFamily="34" charset="0"/>
                <a:cs typeface="Arial" panose="020B0604020202020204" pitchFamily="34" charset="0"/>
              </a:rPr>
              <a:t>NOx</a:t>
            </a:r>
          </a:p>
        </p:txBody>
      </p:sp>
      <p:sp>
        <p:nvSpPr>
          <p:cNvPr id="14" name="Segnaposto testo 20">
            <a:extLst>
              <a:ext uri="{FF2B5EF4-FFF2-40B4-BE49-F238E27FC236}">
                <a16:creationId xmlns:a16="http://schemas.microsoft.com/office/drawing/2014/main" id="{36269D62-0C00-6BEA-2DB5-7DC48D08D41B}"/>
              </a:ext>
            </a:extLst>
          </p:cNvPr>
          <p:cNvSpPr txBox="1">
            <a:spLocks/>
          </p:cNvSpPr>
          <p:nvPr/>
        </p:nvSpPr>
        <p:spPr>
          <a:xfrm>
            <a:off x="8020897" y="3933483"/>
            <a:ext cx="4824000" cy="432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it-IT" sz="1800" b="1" dirty="0">
                <a:latin typeface="Arial" panose="020B0604020202020204" pitchFamily="34" charset="0"/>
                <a:cs typeface="Arial" panose="020B0604020202020204" pitchFamily="34" charset="0"/>
              </a:rPr>
              <a:t>PM 2,5</a:t>
            </a:r>
          </a:p>
        </p:txBody>
      </p:sp>
      <p:sp>
        <p:nvSpPr>
          <p:cNvPr id="15" name="Segnaposto testo 12">
            <a:extLst>
              <a:ext uri="{FF2B5EF4-FFF2-40B4-BE49-F238E27FC236}">
                <a16:creationId xmlns:a16="http://schemas.microsoft.com/office/drawing/2014/main" id="{C1B8C772-85BB-C244-A33E-5014A4B49380}"/>
              </a:ext>
            </a:extLst>
          </p:cNvPr>
          <p:cNvSpPr txBox="1">
            <a:spLocks/>
          </p:cNvSpPr>
          <p:nvPr/>
        </p:nvSpPr>
        <p:spPr>
          <a:xfrm>
            <a:off x="5909094" y="1484113"/>
            <a:ext cx="6512470" cy="588398"/>
          </a:xfrm>
          <a:prstGeom prst="rect">
            <a:avLst/>
          </a:prstGeom>
        </p:spPr>
        <p:txBody>
          <a:bodyPr vert="horz" lIns="91440" tIns="45720" rIns="91440" bIns="45720" rtlCol="0" anchor="t">
            <a:noAutofit/>
          </a:bodyPr>
          <a:lstStyle>
            <a:lvl1pPr marL="0" indent="0" algn="l" defTabSz="1425550" rtl="0" eaLnBrk="1" latinLnBrk="0" hangingPunct="1">
              <a:lnSpc>
                <a:spcPct val="100000"/>
              </a:lnSpc>
              <a:spcBef>
                <a:spcPts val="600"/>
              </a:spcBef>
              <a:buFont typeface="Arial" panose="020B0604020202020204" pitchFamily="34" charset="0"/>
              <a:buNone/>
              <a:defRPr sz="2200" b="0" kern="1200">
                <a:solidFill>
                  <a:schemeClr val="tx1"/>
                </a:solidFill>
                <a:latin typeface="Arial" panose="020B0604020202020204" pitchFamily="34" charset="0"/>
                <a:ea typeface="+mn-ea"/>
                <a:cs typeface="Arial" panose="020B0604020202020204" pitchFamily="34" charset="0"/>
              </a:defRPr>
            </a:lvl1pPr>
            <a:lvl2pPr marL="0" indent="0" algn="l" defTabSz="1425550" rtl="0" eaLnBrk="1" latinLnBrk="0" hangingPunct="1">
              <a:lnSpc>
                <a:spcPct val="100000"/>
              </a:lnSpc>
              <a:spcBef>
                <a:spcPts val="600"/>
              </a:spcBef>
              <a:buFont typeface="Arial" panose="020B0604020202020204" pitchFamily="34" charset="0"/>
              <a:buNone/>
              <a:defRPr sz="2200" b="1" kern="1200">
                <a:solidFill>
                  <a:schemeClr val="tx1"/>
                </a:solidFill>
                <a:latin typeface="Arial" panose="020B0604020202020204" pitchFamily="34" charset="0"/>
                <a:ea typeface="+mn-ea"/>
                <a:cs typeface="+mn-cs"/>
              </a:defRPr>
            </a:lvl2pPr>
            <a:lvl3pPr marL="0" indent="0" algn="l" defTabSz="1425550" rtl="0" eaLnBrk="1" latinLnBrk="0" hangingPunct="1">
              <a:lnSpc>
                <a:spcPct val="100000"/>
              </a:lnSpc>
              <a:spcBef>
                <a:spcPts val="600"/>
              </a:spcBef>
              <a:buClr>
                <a:schemeClr val="accent1"/>
              </a:buClr>
              <a:buFont typeface="Wingdings 3" panose="05040102010807070707" pitchFamily="18" charset="2"/>
              <a:buNone/>
              <a:defRPr sz="2000" b="0" kern="1200">
                <a:solidFill>
                  <a:schemeClr val="tx1"/>
                </a:solidFill>
                <a:latin typeface="Arial" panose="020B0604020202020204" pitchFamily="34" charset="0"/>
                <a:ea typeface="+mn-ea"/>
                <a:cs typeface="+mn-cs"/>
              </a:defRPr>
            </a:lvl3pPr>
            <a:lvl4pPr marL="0" indent="0" algn="l" defTabSz="1425550" rtl="0" eaLnBrk="1" latinLnBrk="0" hangingPunct="1">
              <a:lnSpc>
                <a:spcPct val="100000"/>
              </a:lnSpc>
              <a:spcBef>
                <a:spcPts val="600"/>
              </a:spcBef>
              <a:buClr>
                <a:schemeClr val="accent1"/>
              </a:buClr>
              <a:buFont typeface="Cambria" panose="02040503050406030204" pitchFamily="18" charset="0"/>
              <a:buNone/>
              <a:defRPr sz="2000" b="1" kern="1200">
                <a:solidFill>
                  <a:schemeClr val="tx1"/>
                </a:solidFill>
                <a:latin typeface="Arial" panose="020B0604020202020204" pitchFamily="34" charset="0"/>
                <a:ea typeface="+mn-ea"/>
                <a:cs typeface="+mn-cs"/>
              </a:defRPr>
            </a:lvl4pPr>
            <a:lvl5pPr marL="0" indent="0" algn="l" defTabSz="1425550" rtl="0" eaLnBrk="1" latinLnBrk="0" hangingPunct="1">
              <a:lnSpc>
                <a:spcPct val="100000"/>
              </a:lnSpc>
              <a:spcBef>
                <a:spcPts val="600"/>
              </a:spcBef>
              <a:buClr>
                <a:schemeClr val="accent1"/>
              </a:buClr>
              <a:buFont typeface="Arial" panose="020B0604020202020204" pitchFamily="34" charset="0"/>
              <a:buNone/>
              <a:defRPr sz="1800" b="0" kern="1200">
                <a:solidFill>
                  <a:schemeClr val="tx1"/>
                </a:solidFill>
                <a:latin typeface="Arial" panose="020B0604020202020204" pitchFamily="34" charset="0"/>
                <a:ea typeface="+mn-ea"/>
                <a:cs typeface="+mn-cs"/>
              </a:defRPr>
            </a:lvl5pPr>
            <a:lvl6pPr marL="0" indent="0" algn="l" defTabSz="1425550" rtl="0" eaLnBrk="1" latinLnBrk="0" hangingPunct="1">
              <a:lnSpc>
                <a:spcPct val="100000"/>
              </a:lnSpc>
              <a:spcBef>
                <a:spcPts val="600"/>
              </a:spcBef>
              <a:buClr>
                <a:schemeClr val="accent1"/>
              </a:buClr>
              <a:buFont typeface="Arial" panose="020B0604020202020204" pitchFamily="34" charset="0"/>
              <a:buNone/>
              <a:defRPr sz="1800" b="1" kern="1200">
                <a:solidFill>
                  <a:schemeClr val="tx1"/>
                </a:solidFill>
                <a:latin typeface="Arial" panose="020B0604020202020204" pitchFamily="34" charset="0"/>
                <a:ea typeface="+mn-ea"/>
                <a:cs typeface="+mn-cs"/>
              </a:defRPr>
            </a:lvl6pPr>
            <a:lvl7pPr marL="0" indent="0" algn="l" defTabSz="1425550" rtl="0" eaLnBrk="1" latinLnBrk="0" hangingPunct="1">
              <a:lnSpc>
                <a:spcPct val="100000"/>
              </a:lnSpc>
              <a:spcBef>
                <a:spcPts val="600"/>
              </a:spcBef>
              <a:buClr>
                <a:schemeClr val="accent1"/>
              </a:buClr>
              <a:buFont typeface="Wingdings 3" panose="05040102010807070707" pitchFamily="18" charset="2"/>
              <a:buNone/>
              <a:defRPr sz="1800" b="0" kern="1200">
                <a:solidFill>
                  <a:schemeClr val="tx1"/>
                </a:solidFill>
                <a:latin typeface="Arial" panose="020B0604020202020204" pitchFamily="34" charset="0"/>
                <a:ea typeface="+mn-ea"/>
                <a:cs typeface="+mn-cs"/>
              </a:defRPr>
            </a:lvl7pPr>
            <a:lvl8pPr marL="0" indent="0" algn="l" defTabSz="1425550" rtl="0" eaLnBrk="1" latinLnBrk="0" hangingPunct="1">
              <a:lnSpc>
                <a:spcPct val="100000"/>
              </a:lnSpc>
              <a:spcBef>
                <a:spcPts val="600"/>
              </a:spcBef>
              <a:buClr>
                <a:schemeClr val="accent1"/>
              </a:buClr>
              <a:buFont typeface="Arial" panose="020B0604020202020204" pitchFamily="34" charset="0"/>
              <a:buNone/>
              <a:defRPr sz="1800" b="0" kern="1200">
                <a:solidFill>
                  <a:schemeClr val="tx1"/>
                </a:solidFill>
                <a:latin typeface="Arial" panose="020B0604020202020204" pitchFamily="34" charset="0"/>
                <a:ea typeface="+mn-ea"/>
                <a:cs typeface="+mn-cs"/>
              </a:defRPr>
            </a:lvl8pPr>
            <a:lvl9pPr marL="0" indent="0" algn="l" defTabSz="1425550" rtl="0" eaLnBrk="1" latinLnBrk="0" hangingPunct="1">
              <a:lnSpc>
                <a:spcPct val="100000"/>
              </a:lnSpc>
              <a:spcBef>
                <a:spcPts val="600"/>
              </a:spcBef>
              <a:buClr>
                <a:schemeClr val="accent1"/>
              </a:buClr>
              <a:buFont typeface="Arial" panose="020B0604020202020204" pitchFamily="34" charset="0"/>
              <a:buNone/>
              <a:defRPr sz="1800" b="0" kern="1200">
                <a:solidFill>
                  <a:schemeClr val="tx1"/>
                </a:solidFill>
                <a:latin typeface="Arial" panose="020B0604020202020204" pitchFamily="34" charset="0"/>
                <a:ea typeface="+mn-ea"/>
                <a:cs typeface="+mn-cs"/>
              </a:defRPr>
            </a:lvl9pPr>
          </a:lstStyle>
          <a:p>
            <a:pPr algn="ctr"/>
            <a:r>
              <a:rPr lang="it-IT" sz="1800" b="1" dirty="0"/>
              <a:t>Qualità dell’aria</a:t>
            </a:r>
            <a:br>
              <a:rPr lang="it-IT" sz="1800" b="1" dirty="0"/>
            </a:br>
            <a:r>
              <a:rPr lang="it-IT" sz="1800" dirty="0"/>
              <a:t>[</a:t>
            </a:r>
            <a:r>
              <a:rPr kumimoji="0" lang="it-IT" sz="1800" i="0" u="none" strike="noStrike" kern="1200" cap="none" spc="0" normalizeH="0" baseline="0" noProof="0" dirty="0">
                <a:ln>
                  <a:noFill/>
                </a:ln>
                <a:effectLst/>
                <a:uLnTx/>
                <a:uFillTx/>
              </a:rPr>
              <a:t>NEC rispetto al 2005]</a:t>
            </a:r>
          </a:p>
          <a:p>
            <a:pPr algn="ctr"/>
            <a:endParaRPr lang="it-IT" sz="1800" b="1" dirty="0"/>
          </a:p>
        </p:txBody>
      </p:sp>
    </p:spTree>
    <p:extLst>
      <p:ext uri="{BB962C8B-B14F-4D97-AF65-F5344CB8AC3E}">
        <p14:creationId xmlns:p14="http://schemas.microsoft.com/office/powerpoint/2010/main" val="14290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623392" y="316524"/>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Target strategia PAIR 2030 </a:t>
            </a:r>
          </a:p>
        </p:txBody>
      </p:sp>
      <p:sp>
        <p:nvSpPr>
          <p:cNvPr id="2" name="CasellaDiTesto 1">
            <a:extLst>
              <a:ext uri="{FF2B5EF4-FFF2-40B4-BE49-F238E27FC236}">
                <a16:creationId xmlns:a16="http://schemas.microsoft.com/office/drawing/2014/main" id="{A61973EB-3D75-8444-267A-DB8AAA2C2433}"/>
              </a:ext>
            </a:extLst>
          </p:cNvPr>
          <p:cNvSpPr txBox="1"/>
          <p:nvPr/>
        </p:nvSpPr>
        <p:spPr>
          <a:xfrm>
            <a:off x="1055440" y="1268760"/>
            <a:ext cx="10081120" cy="4139595"/>
          </a:xfrm>
          <a:prstGeom prst="rect">
            <a:avLst/>
          </a:prstGeom>
          <a:noFill/>
        </p:spPr>
        <p:txBody>
          <a:bodyPr wrap="square" rtlCol="0">
            <a:spAutoFit/>
          </a:bodyPr>
          <a:lstStyle/>
          <a:p>
            <a:pPr algn="just">
              <a:spcBef>
                <a:spcPts val="300"/>
              </a:spcBef>
            </a:pPr>
            <a:r>
              <a:rPr lang="it-IT"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Obiettivi di riduzione complessiva delle emissioni regionali al 2030 rispetto scenario base </a:t>
            </a:r>
            <a:r>
              <a:rPr lang="it-IT" dirty="0">
                <a:solidFill>
                  <a:srgbClr val="000000"/>
                </a:solidFill>
                <a:latin typeface="Calibri" panose="020F0502020204030204" pitchFamily="34" charset="0"/>
                <a:ea typeface="Calibri" panose="020F0502020204030204" pitchFamily="34" charset="0"/>
                <a:cs typeface="Calibri" panose="020F0502020204030204" pitchFamily="34" charset="0"/>
              </a:rPr>
              <a:t>(CLE 2030 ):</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PM10: -13%; </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NOx: -12%  </a:t>
            </a:r>
          </a:p>
          <a:p>
            <a:pPr marL="817245" algn="just">
              <a:spcBef>
                <a:spcPts val="300"/>
              </a:spcBef>
            </a:pPr>
            <a:r>
              <a:rPr lang="it-IT" dirty="0">
                <a:effectLst/>
                <a:latin typeface="Calibri" panose="020F0502020204030204" pitchFamily="34" charset="0"/>
                <a:ea typeface="Calibri" panose="020F0502020204030204" pitchFamily="34" charset="0"/>
                <a:cs typeface="Calibri" panose="020F0502020204030204" pitchFamily="34" charset="0"/>
              </a:rPr>
              <a:t> </a:t>
            </a:r>
          </a:p>
          <a:p>
            <a:pPr algn="just">
              <a:spcBef>
                <a:spcPts val="300"/>
              </a:spcBef>
            </a:pPr>
            <a:r>
              <a:rPr lang="it-IT" dirty="0">
                <a:effectLst/>
                <a:latin typeface="Calibri" panose="020F0502020204030204" pitchFamily="34" charset="0"/>
                <a:ea typeface="Calibri" panose="020F0502020204030204" pitchFamily="34" charset="0"/>
                <a:cs typeface="Calibri" panose="020F0502020204030204" pitchFamily="34" charset="0"/>
              </a:rPr>
              <a:t>Competenza Comuni al 2030: </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Share modale privato: &lt;4</a:t>
            </a:r>
            <a:r>
              <a:rPr lang="it-IT" dirty="0">
                <a:effectLst/>
                <a:latin typeface="Calibri" panose="020F0502020204030204" pitchFamily="34" charset="0"/>
                <a:ea typeface="Calibri" panose="020F0502020204030204" pitchFamily="34" charset="0"/>
                <a:cs typeface="Calibri" panose="020F0502020204030204" pitchFamily="34" charset="0"/>
              </a:rPr>
              <a:t>0%</a:t>
            </a:r>
          </a:p>
          <a:p>
            <a:pPr algn="just">
              <a:spcBef>
                <a:spcPts val="300"/>
              </a:spcBef>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spcBef>
                <a:spcPts val="300"/>
              </a:spcBef>
            </a:pPr>
            <a:r>
              <a:rPr lang="it-IT" dirty="0">
                <a:latin typeface="Calibri" panose="020F0502020204030204" pitchFamily="34" charset="0"/>
                <a:ea typeface="Calibri" panose="020F0502020204030204" pitchFamily="34" charset="0"/>
                <a:cs typeface="Calibri" panose="020F0502020204030204" pitchFamily="34" charset="0"/>
              </a:rPr>
              <a:t>Competenza della Regione al 2030:</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sostituzione al 2030 degli autobus di categoria inferiore a Euro 3</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TPL gomma  + 10% passeggeri trasportati rispetto a PRIT 2025 (+10% al 2025 rispetto al 2013/14)</a:t>
            </a:r>
          </a:p>
          <a:p>
            <a:pPr marL="800100" lvl="1" indent="-342900" algn="just">
              <a:spcBef>
                <a:spcPts val="600"/>
              </a:spcBef>
              <a:spcAft>
                <a:spcPts val="600"/>
              </a:spcAft>
              <a:buFont typeface="Symbol" panose="05050102010706020507" pitchFamily="18" charset="2"/>
              <a:buChar char=""/>
            </a:pPr>
            <a:r>
              <a:rPr lang="it-IT" dirty="0">
                <a:latin typeface="Calibri" panose="020F0502020204030204" pitchFamily="34" charset="0"/>
                <a:ea typeface="Calibri" panose="020F0502020204030204" pitchFamily="34" charset="0"/>
                <a:cs typeface="Calibri" panose="020F0502020204030204" pitchFamily="34" charset="0"/>
              </a:rPr>
              <a:t>TPL ferro + 20% passeggeri trasportati rispetto a PRIT 2025 (+50% al 2025 rispetto al 2013/14)</a:t>
            </a:r>
          </a:p>
        </p:txBody>
      </p:sp>
    </p:spTree>
    <p:extLst>
      <p:ext uri="{BB962C8B-B14F-4D97-AF65-F5344CB8AC3E}">
        <p14:creationId xmlns:p14="http://schemas.microsoft.com/office/powerpoint/2010/main" val="1065287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623392" y="316523"/>
            <a:ext cx="8574710"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Target Strategia Regionale Agenda 2030 per lo sviluppo sostenibile </a:t>
            </a:r>
          </a:p>
        </p:txBody>
      </p:sp>
      <p:sp>
        <p:nvSpPr>
          <p:cNvPr id="16" name="CasellaDiTesto 15">
            <a:extLst>
              <a:ext uri="{FF2B5EF4-FFF2-40B4-BE49-F238E27FC236}">
                <a16:creationId xmlns:a16="http://schemas.microsoft.com/office/drawing/2014/main" id="{D569CEEA-4C57-7C82-6B05-CA0EC68BB08A}"/>
              </a:ext>
            </a:extLst>
          </p:cNvPr>
          <p:cNvSpPr txBox="1"/>
          <p:nvPr/>
        </p:nvSpPr>
        <p:spPr>
          <a:xfrm>
            <a:off x="1415480" y="1122255"/>
            <a:ext cx="9778384" cy="5332229"/>
          </a:xfrm>
          <a:prstGeom prst="rect">
            <a:avLst/>
          </a:prstGeom>
          <a:noFill/>
        </p:spPr>
        <p:txBody>
          <a:bodyPr wrap="square">
            <a:spAutoFit/>
          </a:bodyPr>
          <a:lstStyle/>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Qualità dell’aria: Numero massimo di superamento del valore limite giornaliero previsto per il PM10 (</a:t>
            </a:r>
            <a:r>
              <a:rPr lang="it-IT" sz="1600" dirty="0">
                <a:effectLst/>
                <a:latin typeface="Calibri" panose="020F0502020204030204" pitchFamily="34" charset="0"/>
                <a:ea typeface="CIDFont+F1"/>
                <a:cs typeface="Calibri" panose="020F0502020204030204" pitchFamily="34" charset="0"/>
              </a:rPr>
              <a:t>47 nel 2019): </a:t>
            </a:r>
            <a:r>
              <a:rPr lang="it-IT" sz="1600" b="1" dirty="0">
                <a:effectLst/>
                <a:latin typeface="Calibri" panose="020F0502020204030204" pitchFamily="34" charset="0"/>
                <a:ea typeface="CIDFont+F2"/>
                <a:cs typeface="Calibri" panose="020F0502020204030204" pitchFamily="34" charset="0"/>
              </a:rPr>
              <a:t>&lt; 35 giorni ER 2025</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Persone che si spostano abitualmente per raggiungere il luogo di lavoro solo con mezzi privati- 20% sul totale spostamenti al 2025 rispetto al 2019: </a:t>
            </a:r>
            <a:r>
              <a:rPr lang="it-IT" sz="1600" b="1" dirty="0">
                <a:effectLst/>
                <a:latin typeface="Calibri" panose="020F0502020204030204" pitchFamily="34" charset="0"/>
                <a:ea typeface="CIDFont+F2"/>
                <a:cs typeface="Calibri" panose="020F0502020204030204" pitchFamily="34" charset="0"/>
              </a:rPr>
              <a:t>da </a:t>
            </a:r>
            <a:r>
              <a:rPr lang="it-IT" sz="1600" b="1" dirty="0">
                <a:effectLst/>
                <a:latin typeface="Calibri" panose="020F0502020204030204" pitchFamily="34" charset="0"/>
                <a:ea typeface="CIDFont+F1"/>
                <a:cs typeface="Calibri" panose="020F0502020204030204" pitchFamily="34" charset="0"/>
              </a:rPr>
              <a:t>78% 2019 a % </a:t>
            </a:r>
            <a:r>
              <a:rPr lang="it-IT" sz="1600" b="1" dirty="0">
                <a:effectLst/>
                <a:latin typeface="Calibri" panose="020F0502020204030204" pitchFamily="34" charset="0"/>
                <a:ea typeface="CIDFont+F2"/>
                <a:cs typeface="Calibri" panose="020F0502020204030204" pitchFamily="34" charset="0"/>
              </a:rPr>
              <a:t>58% ER 2025</a:t>
            </a:r>
            <a:endParaRPr lang="it-IT" sz="1600" dirty="0">
              <a:effectLst/>
              <a:latin typeface="Calibri" panose="020F0502020204030204" pitchFamily="34" charset="0"/>
              <a:ea typeface="Times New Roman" panose="02020603050405020304" pitchFamily="18" charset="0"/>
            </a:endParaRPr>
          </a:p>
          <a:p>
            <a:pPr marL="285750" indent="-285750" algn="l">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Posti*km offerti dal trasporto pubblico locale per abitante + 26 % al 2030 rispetto al 2004: </a:t>
            </a:r>
            <a:r>
              <a:rPr lang="it-IT" sz="1600" b="1" dirty="0">
                <a:effectLst/>
                <a:latin typeface="Calibri" panose="020F0502020204030204" pitchFamily="34" charset="0"/>
                <a:ea typeface="CIDFont+F2"/>
                <a:cs typeface="Calibri" panose="020F0502020204030204" pitchFamily="34" charset="0"/>
              </a:rPr>
              <a:t>da </a:t>
            </a:r>
            <a:r>
              <a:rPr lang="it-IT" sz="1600" b="1" dirty="0">
                <a:effectLst/>
                <a:latin typeface="Calibri" panose="020F0502020204030204" pitchFamily="34" charset="0"/>
                <a:ea typeface="CIDFont+F1"/>
                <a:cs typeface="Calibri" panose="020F0502020204030204" pitchFamily="34" charset="0"/>
              </a:rPr>
              <a:t>2.798,4 (2018) a </a:t>
            </a:r>
            <a:r>
              <a:rPr lang="it-IT" sz="1600" b="1" dirty="0">
                <a:effectLst/>
                <a:latin typeface="Calibri" panose="020F0502020204030204" pitchFamily="34" charset="0"/>
                <a:ea typeface="CIDFont+F2"/>
                <a:cs typeface="Calibri" panose="020F0502020204030204" pitchFamily="34" charset="0"/>
              </a:rPr>
              <a:t>3670 km ER 2030</a:t>
            </a:r>
            <a:endParaRPr lang="it-IT" sz="1600" dirty="0">
              <a:effectLst/>
              <a:latin typeface="Calibri" panose="020F0502020204030204" pitchFamily="34" charset="0"/>
              <a:ea typeface="Times New Roman" panose="02020603050405020304" pitchFamily="18" charset="0"/>
            </a:endParaRPr>
          </a:p>
          <a:p>
            <a:pPr marL="285750" indent="-285750" algn="l">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Km di piste ciclabili rispetto al 2020 (</a:t>
            </a:r>
            <a:r>
              <a:rPr lang="it-IT" sz="1600" dirty="0">
                <a:effectLst/>
                <a:latin typeface="Calibri" panose="020F0502020204030204" pitchFamily="34" charset="0"/>
                <a:ea typeface="CIDFont+F1"/>
                <a:cs typeface="Calibri" panose="020F0502020204030204" pitchFamily="34" charset="0"/>
              </a:rPr>
              <a:t>1.120 km): </a:t>
            </a:r>
            <a:r>
              <a:rPr lang="it-IT" sz="1600" b="1" dirty="0">
                <a:effectLst/>
                <a:latin typeface="Calibri" panose="020F0502020204030204" pitchFamily="34" charset="0"/>
                <a:ea typeface="CIDFont+F2"/>
                <a:cs typeface="Calibri" panose="020F0502020204030204" pitchFamily="34" charset="0"/>
              </a:rPr>
              <a:t>+1000 km ER 2025</a:t>
            </a:r>
            <a:endParaRPr lang="it-IT" sz="1600" b="1" dirty="0">
              <a:effectLst/>
              <a:latin typeface="Calibri" panose="020F0502020204030204" pitchFamily="34" charset="0"/>
              <a:ea typeface="Times New Roman" panose="02020603050405020304" pitchFamily="18" charset="0"/>
            </a:endParaRPr>
          </a:p>
          <a:p>
            <a:pPr marL="285750" indent="-285750" algn="l">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Numero nuove colonnine di ricarica elettriche sul territorio regionale (708 nel 2020): </a:t>
            </a:r>
            <a:r>
              <a:rPr lang="it-IT" sz="1600" b="1" dirty="0">
                <a:effectLst/>
                <a:latin typeface="Calibri" panose="020F0502020204030204" pitchFamily="34" charset="0"/>
                <a:ea typeface="CIDFont+F2"/>
                <a:cs typeface="Calibri" panose="020F0502020204030204" pitchFamily="34" charset="0"/>
              </a:rPr>
              <a:t>+ 2500 ER 2025</a:t>
            </a:r>
            <a:endParaRPr lang="it-IT" sz="1600" dirty="0">
              <a:effectLst/>
              <a:latin typeface="Calibri" panose="020F0502020204030204" pitchFamily="34" charset="0"/>
              <a:ea typeface="Times New Roman" panose="02020603050405020304" pitchFamily="18" charset="0"/>
            </a:endParaRPr>
          </a:p>
          <a:p>
            <a:pPr marL="285750" indent="-285750" algn="l">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Percentuale riduzione delle emissioni climalteranti rispetto al 1990 (</a:t>
            </a:r>
            <a:r>
              <a:rPr lang="it-IT" sz="1600" dirty="0">
                <a:effectLst/>
                <a:latin typeface="Calibri" panose="020F0502020204030204" pitchFamily="34" charset="0"/>
                <a:ea typeface="CIDFont+F1"/>
                <a:cs typeface="Calibri" panose="020F0502020204030204" pitchFamily="34" charset="0"/>
              </a:rPr>
              <a:t>-5,9% nel 2018): </a:t>
            </a:r>
            <a:r>
              <a:rPr lang="it-IT" sz="1600" b="1" dirty="0">
                <a:effectLst/>
                <a:latin typeface="Calibri" panose="020F0502020204030204" pitchFamily="34" charset="0"/>
                <a:ea typeface="CIDFont+F2"/>
                <a:cs typeface="Calibri" panose="020F0502020204030204" pitchFamily="34" charset="0"/>
              </a:rPr>
              <a:t>-55% UE 2030</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Numero nuovi treni bipiano ad alta capacità (</a:t>
            </a:r>
            <a:r>
              <a:rPr lang="it-IT" sz="1600" dirty="0">
                <a:effectLst/>
                <a:latin typeface="Calibri" panose="020F0502020204030204" pitchFamily="34" charset="0"/>
                <a:ea typeface="CIDFont+F1"/>
                <a:cs typeface="Calibri" panose="020F0502020204030204" pitchFamily="34" charset="0"/>
              </a:rPr>
              <a:t>39 nel 2020): </a:t>
            </a:r>
            <a:r>
              <a:rPr lang="it-IT" sz="1600" b="1" dirty="0">
                <a:effectLst/>
                <a:latin typeface="Calibri" panose="020F0502020204030204" pitchFamily="34" charset="0"/>
                <a:ea typeface="CIDFont+F2"/>
                <a:cs typeface="Calibri" panose="020F0502020204030204" pitchFamily="34" charset="0"/>
              </a:rPr>
              <a:t>+4 ER- 2025</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Numero linee ferroviarie regionali dotate di sistema di Controllo Marcia Treno: </a:t>
            </a:r>
            <a:r>
              <a:rPr lang="it-IT" sz="1600" b="1" dirty="0">
                <a:effectLst/>
                <a:latin typeface="Calibri" panose="020F0502020204030204" pitchFamily="34" charset="0"/>
                <a:ea typeface="CIDFont+F2"/>
                <a:cs typeface="Calibri" panose="020F0502020204030204" pitchFamily="34" charset="0"/>
              </a:rPr>
              <a:t>da </a:t>
            </a:r>
            <a:r>
              <a:rPr lang="it-IT" sz="1600" b="1" dirty="0">
                <a:effectLst/>
                <a:latin typeface="Calibri" panose="020F0502020204030204" pitchFamily="34" charset="0"/>
                <a:ea typeface="CIDFont+F1"/>
                <a:cs typeface="Calibri" panose="020F0502020204030204" pitchFamily="34" charset="0"/>
              </a:rPr>
              <a:t>35% nel 2020 a </a:t>
            </a:r>
            <a:r>
              <a:rPr lang="it-IT" sz="1600" b="1" dirty="0">
                <a:effectLst/>
                <a:latin typeface="Calibri" panose="020F0502020204030204" pitchFamily="34" charset="0"/>
                <a:ea typeface="CIDFont+F2"/>
                <a:cs typeface="Calibri" panose="020F0502020204030204" pitchFamily="34" charset="0"/>
              </a:rPr>
              <a:t>100% ER 2025</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Percentuale stazioni della rete regionale adeguate secondo il Piano: </a:t>
            </a:r>
            <a:r>
              <a:rPr lang="it-IT" sz="1600" b="1" dirty="0">
                <a:effectLst/>
                <a:latin typeface="Calibri" panose="020F0502020204030204" pitchFamily="34" charset="0"/>
                <a:ea typeface="CIDFont+F2"/>
                <a:cs typeface="Calibri" panose="020F0502020204030204" pitchFamily="34" charset="0"/>
              </a:rPr>
              <a:t>da </a:t>
            </a:r>
            <a:r>
              <a:rPr lang="it-IT" sz="1600" b="1" dirty="0">
                <a:effectLst/>
                <a:latin typeface="Calibri" panose="020F0502020204030204" pitchFamily="34" charset="0"/>
                <a:ea typeface="CIDFont+F1"/>
                <a:cs typeface="Calibri" panose="020F0502020204030204" pitchFamily="34" charset="0"/>
              </a:rPr>
              <a:t>50% nel 2020 </a:t>
            </a:r>
            <a:r>
              <a:rPr lang="it-IT" sz="1600" dirty="0">
                <a:effectLst/>
                <a:latin typeface="Calibri" panose="020F0502020204030204" pitchFamily="34" charset="0"/>
                <a:ea typeface="CIDFont+F1"/>
                <a:cs typeface="Calibri" panose="020F0502020204030204" pitchFamily="34" charset="0"/>
              </a:rPr>
              <a:t>a </a:t>
            </a:r>
            <a:r>
              <a:rPr lang="it-IT" sz="1600" dirty="0">
                <a:effectLst/>
                <a:latin typeface="Calibri" panose="020F0502020204030204" pitchFamily="34" charset="0"/>
                <a:ea typeface="CIDFont+F2"/>
                <a:cs typeface="Calibri" panose="020F0502020204030204" pitchFamily="34" charset="0"/>
              </a:rPr>
              <a:t>90% ER 2025 e 100</a:t>
            </a:r>
            <a:r>
              <a:rPr lang="it-IT" sz="1600" b="1" dirty="0">
                <a:effectLst/>
                <a:latin typeface="Calibri" panose="020F0502020204030204" pitchFamily="34" charset="0"/>
                <a:ea typeface="CIDFont+F2"/>
                <a:cs typeface="Calibri" panose="020F0502020204030204" pitchFamily="34" charset="0"/>
              </a:rPr>
              <a:t>% ER 2030</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Numero utenti del servizio ferroviario che annualmente beneficiano dell’integrazione urbana ferro-gomma: </a:t>
            </a:r>
            <a:r>
              <a:rPr lang="it-IT" sz="1600" b="1" dirty="0">
                <a:effectLst/>
                <a:latin typeface="Calibri" panose="020F0502020204030204" pitchFamily="34" charset="0"/>
                <a:ea typeface="CIDFont+F2"/>
                <a:cs typeface="Calibri" panose="020F0502020204030204" pitchFamily="34" charset="0"/>
              </a:rPr>
              <a:t>da </a:t>
            </a:r>
            <a:r>
              <a:rPr lang="it-IT" sz="1600" b="1" dirty="0">
                <a:effectLst/>
                <a:latin typeface="Calibri" panose="020F0502020204030204" pitchFamily="34" charset="0"/>
                <a:ea typeface="CIDFont+F1"/>
                <a:cs typeface="Calibri" panose="020F0502020204030204" pitchFamily="34" charset="0"/>
              </a:rPr>
              <a:t>30.000/anno (2020) a </a:t>
            </a:r>
            <a:r>
              <a:rPr lang="it-IT" sz="1600" b="1" dirty="0">
                <a:effectLst/>
                <a:latin typeface="Calibri" panose="020F0502020204030204" pitchFamily="34" charset="0"/>
                <a:ea typeface="CIDFont+F2"/>
                <a:cs typeface="Calibri" panose="020F0502020204030204" pitchFamily="34" charset="0"/>
              </a:rPr>
              <a:t>60.000/anno ER 2025</a:t>
            </a:r>
            <a:endParaRPr lang="it-IT" sz="1600" dirty="0">
              <a:effectLst/>
              <a:latin typeface="Calibri" panose="020F0502020204030204" pitchFamily="34" charset="0"/>
              <a:ea typeface="Times New Roman" panose="02020603050405020304" pitchFamily="18" charset="0"/>
            </a:endParaRPr>
          </a:p>
          <a:p>
            <a:pPr marL="285750" indent="-285750" algn="just">
              <a:spcBef>
                <a:spcPts val="300"/>
              </a:spcBef>
              <a:spcAft>
                <a:spcPts val="300"/>
              </a:spcAft>
              <a:buFont typeface="Arial" panose="020B0604020202020204" pitchFamily="34" charset="0"/>
              <a:buChar char="•"/>
            </a:pPr>
            <a:r>
              <a:rPr lang="it-IT" sz="1600" dirty="0">
                <a:effectLst/>
                <a:latin typeface="Calibri" panose="020F0502020204030204" pitchFamily="34" charset="0"/>
                <a:ea typeface="CIDFont+F2"/>
                <a:cs typeface="Calibri" panose="020F0502020204030204" pitchFamily="34" charset="0"/>
              </a:rPr>
              <a:t>Traffico ferroviario merci (</a:t>
            </a:r>
            <a:r>
              <a:rPr lang="it-IT" sz="1600" dirty="0">
                <a:effectLst/>
                <a:latin typeface="Calibri" panose="020F0502020204030204" pitchFamily="34" charset="0"/>
                <a:ea typeface="CIDFont+F1"/>
                <a:cs typeface="Calibri" panose="020F0502020204030204" pitchFamily="34" charset="0"/>
              </a:rPr>
              <a:t>18.500.000 ton/anno nel 2020): </a:t>
            </a:r>
            <a:r>
              <a:rPr lang="it-IT" sz="1600" b="1" dirty="0">
                <a:effectLst/>
                <a:latin typeface="Calibri" panose="020F0502020204030204" pitchFamily="34" charset="0"/>
                <a:ea typeface="CIDFont+F2"/>
                <a:cs typeface="Calibri" panose="020F0502020204030204" pitchFamily="34" charset="0"/>
              </a:rPr>
              <a:t>+10% ER 2025</a:t>
            </a:r>
            <a:r>
              <a:rPr lang="it-IT" sz="1600" dirty="0">
                <a:effectLst/>
                <a:latin typeface="Calibri" panose="020F0502020204030204" pitchFamily="34" charset="0"/>
                <a:ea typeface="CIDFont+F2"/>
                <a:cs typeface="Calibri" panose="020F0502020204030204" pitchFamily="34" charset="0"/>
              </a:rPr>
              <a:t> </a:t>
            </a:r>
            <a:endParaRPr lang="it-IT" sz="16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it-IT" sz="1600" dirty="0">
                <a:effectLst/>
                <a:latin typeface="Calibri" panose="020F0502020204030204" pitchFamily="34" charset="0"/>
                <a:ea typeface="CIDFont+F2"/>
              </a:rPr>
              <a:t>Numero veicoli pesanti diesel da 28 ton con trasferimento modale da trasporto su strada a trasporto ferroviario: </a:t>
            </a:r>
            <a:r>
              <a:rPr lang="it-IT" sz="1600" b="1" dirty="0">
                <a:effectLst/>
                <a:latin typeface="Calibri" panose="020F0502020204030204" pitchFamily="34" charset="0"/>
                <a:ea typeface="CIDFont+F2"/>
              </a:rPr>
              <a:t>+ 110.000 ER 2025</a:t>
            </a:r>
            <a:endParaRPr lang="it-IT" sz="1600" dirty="0"/>
          </a:p>
        </p:txBody>
      </p:sp>
    </p:spTree>
    <p:extLst>
      <p:ext uri="{BB962C8B-B14F-4D97-AF65-F5344CB8AC3E}">
        <p14:creationId xmlns:p14="http://schemas.microsoft.com/office/powerpoint/2010/main" val="1506793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8" y="332656"/>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Verifica di coerenza</a:t>
            </a:r>
          </a:p>
          <a:p>
            <a:endParaRPr lang="it-IT" sz="2000" dirty="0">
              <a:solidFill>
                <a:schemeClr val="tx1"/>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E268D92C-3435-8B51-FDB9-EB634A670297}"/>
              </a:ext>
            </a:extLst>
          </p:cNvPr>
          <p:cNvSpPr txBox="1"/>
          <p:nvPr/>
        </p:nvSpPr>
        <p:spPr>
          <a:xfrm>
            <a:off x="1980968" y="1556792"/>
            <a:ext cx="8230063" cy="4544834"/>
          </a:xfrm>
          <a:prstGeom prst="rect">
            <a:avLst/>
          </a:prstGeom>
          <a:noFill/>
        </p:spPr>
        <p:txBody>
          <a:bodyPr wrap="square">
            <a:spAutoFit/>
          </a:bodyPr>
          <a:lstStyle/>
          <a:p>
            <a:pPr lvl="0"/>
            <a:r>
              <a:rPr lang="it-IT" dirty="0">
                <a:latin typeface="Arial" panose="020B0604020202020204" pitchFamily="34" charset="0"/>
                <a:cs typeface="Arial" panose="020B0604020202020204" pitchFamily="34" charset="0"/>
              </a:rPr>
              <a:t>La </a:t>
            </a:r>
            <a:r>
              <a:rPr lang="it-IT" b="1" dirty="0">
                <a:latin typeface="Arial" panose="020B0604020202020204" pitchFamily="34" charset="0"/>
                <a:cs typeface="Arial" panose="020B0604020202020204" pitchFamily="34" charset="0"/>
              </a:rPr>
              <a:t>Coerenza esterna </a:t>
            </a:r>
            <a:r>
              <a:rPr lang="it-IT" dirty="0">
                <a:latin typeface="Arial" panose="020B0604020202020204" pitchFamily="34" charset="0"/>
                <a:cs typeface="Arial" panose="020B0604020202020204" pitchFamily="34" charset="0"/>
              </a:rPr>
              <a:t>verifica: </a:t>
            </a:r>
          </a:p>
          <a:p>
            <a:pPr marL="115187" lvl="0" indent="-115187">
              <a:spcBef>
                <a:spcPts val="1117"/>
              </a:spcBef>
              <a:buFont typeface="Arial" panose="020B0604020202020204" pitchFamily="34" charset="0"/>
              <a:buChar char="•"/>
            </a:pPr>
            <a:r>
              <a:rPr lang="it-IT" dirty="0">
                <a:latin typeface="Arial" panose="020B0604020202020204" pitchFamily="34" charset="0"/>
                <a:cs typeface="Arial" panose="020B0604020202020204" pitchFamily="34" charset="0"/>
              </a:rPr>
              <a:t>le possibili interazioni tra il piano e gli </a:t>
            </a:r>
            <a:r>
              <a:rPr lang="it-IT" b="1" dirty="0">
                <a:latin typeface="Arial" panose="020B0604020202020204" pitchFamily="34" charset="0"/>
                <a:cs typeface="Arial" panose="020B0604020202020204" pitchFamily="34" charset="0"/>
              </a:rPr>
              <a:t>strumenti di panificazione </a:t>
            </a:r>
            <a:r>
              <a:rPr lang="it-IT" dirty="0">
                <a:latin typeface="Arial" panose="020B0604020202020204" pitchFamily="34" charset="0"/>
                <a:cs typeface="Arial" panose="020B0604020202020204" pitchFamily="34" charset="0"/>
              </a:rPr>
              <a:t>locali e l’impatto del PUMS sugli obiettivi dei piani pertinenti</a:t>
            </a:r>
          </a:p>
          <a:p>
            <a:pPr marL="115187" indent="-115187">
              <a:spcBef>
                <a:spcPts val="1117"/>
              </a:spcBef>
              <a:buFont typeface="Arial" panose="020B0604020202020204" pitchFamily="34" charset="0"/>
              <a:buChar char="•"/>
            </a:pPr>
            <a:r>
              <a:rPr lang="it-IT" dirty="0">
                <a:latin typeface="Arial" panose="020B0604020202020204" pitchFamily="34" charset="0"/>
                <a:cs typeface="Arial" panose="020B0604020202020204" pitchFamily="34" charset="0"/>
              </a:rPr>
              <a:t>la coerenza con gli </a:t>
            </a:r>
            <a:r>
              <a:rPr lang="it-IT" b="1" dirty="0">
                <a:latin typeface="Arial" panose="020B0604020202020204" pitchFamily="34" charset="0"/>
                <a:cs typeface="Arial" panose="020B0604020202020204" pitchFamily="34" charset="0"/>
              </a:rPr>
              <a:t>obiettivi di sostenibilità </a:t>
            </a:r>
            <a:r>
              <a:rPr lang="it-IT" dirty="0">
                <a:latin typeface="Arial" panose="020B0604020202020204" pitchFamily="34" charset="0"/>
                <a:cs typeface="Arial" panose="020B0604020202020204" pitchFamily="34" charset="0"/>
              </a:rPr>
              <a:t>selezionati, al fine di valutare come e quanto sono stati integrati gli obiettivi di sostenibilità nel piano.</a:t>
            </a:r>
          </a:p>
          <a:p>
            <a:pPr>
              <a:spcBef>
                <a:spcPts val="1117"/>
              </a:spcBef>
            </a:pPr>
            <a:endParaRPr lang="it-IT" spc="62" dirty="0">
              <a:latin typeface="Arial" panose="020B0604020202020204" pitchFamily="34" charset="0"/>
              <a:cs typeface="Arial" panose="020B0604020202020204" pitchFamily="34" charset="0"/>
            </a:endParaRPr>
          </a:p>
          <a:p>
            <a:pPr>
              <a:spcBef>
                <a:spcPts val="1117"/>
              </a:spcBef>
            </a:pPr>
            <a:r>
              <a:rPr lang="it-IT" spc="62" dirty="0">
                <a:latin typeface="Arial" panose="020B0604020202020204" pitchFamily="34" charset="0"/>
                <a:cs typeface="Arial" panose="020B0604020202020204" pitchFamily="34" charset="0"/>
              </a:rPr>
              <a:t>La</a:t>
            </a:r>
            <a:r>
              <a:rPr lang="it-IT" b="1" spc="62" dirty="0">
                <a:latin typeface="Arial" panose="020B0604020202020204" pitchFamily="34" charset="0"/>
                <a:cs typeface="Arial" panose="020B0604020202020204" pitchFamily="34" charset="0"/>
              </a:rPr>
              <a:t> coerenza interna </a:t>
            </a:r>
            <a:r>
              <a:rPr lang="it-IT" dirty="0">
                <a:latin typeface="Arial" panose="020B0604020202020204" pitchFamily="34" charset="0"/>
                <a:cs typeface="Arial" panose="020B0604020202020204" pitchFamily="34" charset="0"/>
              </a:rPr>
              <a:t>verifica eventuali contraddizioni all'interno del piano.</a:t>
            </a:r>
          </a:p>
          <a:p>
            <a:pPr>
              <a:spcBef>
                <a:spcPts val="1117"/>
              </a:spcBef>
            </a:pPr>
            <a:r>
              <a:rPr lang="it-IT" dirty="0">
                <a:latin typeface="Arial" panose="020B0604020202020204" pitchFamily="34" charset="0"/>
                <a:cs typeface="Arial" panose="020B0604020202020204" pitchFamily="34" charset="0"/>
              </a:rPr>
              <a:t>Esamina la corrispondenza tra base conoscitiva e obiettivi generali individuando: </a:t>
            </a:r>
          </a:p>
          <a:p>
            <a:pPr marL="115187" indent="-115187">
              <a:spcBef>
                <a:spcPts val="1117"/>
              </a:spcBef>
              <a:buFont typeface="Arial" panose="020B0604020202020204" pitchFamily="34" charset="0"/>
              <a:buChar char="•"/>
            </a:pPr>
            <a:r>
              <a:rPr lang="it-IT" dirty="0">
                <a:latin typeface="Arial" panose="020B0604020202020204" pitchFamily="34" charset="0"/>
                <a:cs typeface="Arial" panose="020B0604020202020204" pitchFamily="34" charset="0"/>
              </a:rPr>
              <a:t>coerenza tra gli </a:t>
            </a:r>
            <a:r>
              <a:rPr lang="it-IT" b="1" dirty="0">
                <a:latin typeface="Arial" panose="020B0604020202020204" pitchFamily="34" charset="0"/>
                <a:cs typeface="Arial" panose="020B0604020202020204" pitchFamily="34" charset="0"/>
              </a:rPr>
              <a:t>obiettivi</a:t>
            </a:r>
            <a:r>
              <a:rPr lang="it-IT" dirty="0">
                <a:latin typeface="Arial" panose="020B0604020202020204" pitchFamily="34" charset="0"/>
                <a:cs typeface="Arial" panose="020B0604020202020204" pitchFamily="34" charset="0"/>
              </a:rPr>
              <a:t> del piano</a:t>
            </a:r>
          </a:p>
          <a:p>
            <a:pPr marL="115187" indent="-115187">
              <a:spcBef>
                <a:spcPts val="1117"/>
              </a:spcBef>
              <a:buFont typeface="Arial" panose="020B0604020202020204" pitchFamily="34" charset="0"/>
              <a:buChar char="•"/>
            </a:pPr>
            <a:r>
              <a:rPr lang="it-IT" dirty="0">
                <a:latin typeface="Arial" panose="020B0604020202020204" pitchFamily="34" charset="0"/>
                <a:cs typeface="Arial" panose="020B0604020202020204" pitchFamily="34" charset="0"/>
              </a:rPr>
              <a:t>coerenza tra le </a:t>
            </a:r>
            <a:r>
              <a:rPr lang="it-IT" b="1" dirty="0">
                <a:latin typeface="Arial" panose="020B0604020202020204" pitchFamily="34" charset="0"/>
                <a:cs typeface="Arial" panose="020B0604020202020204" pitchFamily="34" charset="0"/>
              </a:rPr>
              <a:t>azioni e obiettivi </a:t>
            </a:r>
            <a:r>
              <a:rPr lang="it-IT" dirty="0">
                <a:latin typeface="Arial" panose="020B0604020202020204" pitchFamily="34" charset="0"/>
                <a:cs typeface="Arial" panose="020B0604020202020204" pitchFamily="34" charset="0"/>
              </a:rPr>
              <a:t>del piano</a:t>
            </a:r>
          </a:p>
          <a:p>
            <a:pPr marL="115187" indent="-115187">
              <a:spcBef>
                <a:spcPts val="1117"/>
              </a:spcBef>
              <a:buFont typeface="Arial" panose="020B0604020202020204" pitchFamily="34" charset="0"/>
              <a:buChar char="•"/>
            </a:pPr>
            <a:r>
              <a:rPr lang="it-IT" dirty="0">
                <a:latin typeface="Arial" panose="020B0604020202020204" pitchFamily="34" charset="0"/>
                <a:cs typeface="Arial" panose="020B0604020202020204" pitchFamily="34" charset="0"/>
              </a:rPr>
              <a:t> coerenza tra il </a:t>
            </a:r>
            <a:r>
              <a:rPr lang="it-IT" b="1" dirty="0">
                <a:latin typeface="Arial" panose="020B0604020202020204" pitchFamily="34" charset="0"/>
                <a:cs typeface="Arial" panose="020B0604020202020204" pitchFamily="34" charset="0"/>
              </a:rPr>
              <a:t>contesto ambientale </a:t>
            </a:r>
            <a:r>
              <a:rPr lang="it-IT" dirty="0">
                <a:latin typeface="Arial" panose="020B0604020202020204" pitchFamily="34" charset="0"/>
                <a:cs typeface="Arial" panose="020B0604020202020204" pitchFamily="34" charset="0"/>
              </a:rPr>
              <a:t>e gli </a:t>
            </a:r>
            <a:r>
              <a:rPr lang="it-IT" b="1" dirty="0">
                <a:latin typeface="Arial" panose="020B0604020202020204" pitchFamily="34" charset="0"/>
                <a:cs typeface="Arial" panose="020B0604020202020204" pitchFamily="34" charset="0"/>
              </a:rPr>
              <a:t>obiettivi</a:t>
            </a:r>
            <a:r>
              <a:rPr lang="it-IT" dirty="0">
                <a:latin typeface="Arial" panose="020B0604020202020204" pitchFamily="34" charset="0"/>
                <a:cs typeface="Arial" panose="020B0604020202020204" pitchFamily="34" charset="0"/>
              </a:rPr>
              <a:t> e azioni di piano</a:t>
            </a:r>
          </a:p>
        </p:txBody>
      </p:sp>
    </p:spTree>
    <p:extLst>
      <p:ext uri="{BB962C8B-B14F-4D97-AF65-F5344CB8AC3E}">
        <p14:creationId xmlns:p14="http://schemas.microsoft.com/office/powerpoint/2010/main" val="872711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590618" y="332656"/>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Coerenza interna</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4" name="Oggetto 3">
            <a:extLst>
              <a:ext uri="{FF2B5EF4-FFF2-40B4-BE49-F238E27FC236}">
                <a16:creationId xmlns:a16="http://schemas.microsoft.com/office/drawing/2014/main" id="{005B5B89-101B-957C-2CDF-4C8551D6EA45}"/>
              </a:ext>
            </a:extLst>
          </p:cNvPr>
          <p:cNvGraphicFramePr>
            <a:graphicFrameLocks noChangeAspect="1"/>
          </p:cNvGraphicFramePr>
          <p:nvPr/>
        </p:nvGraphicFramePr>
        <p:xfrm>
          <a:off x="5591944" y="332656"/>
          <a:ext cx="5739995" cy="6362636"/>
        </p:xfrm>
        <a:graphic>
          <a:graphicData uri="http://schemas.openxmlformats.org/presentationml/2006/ole">
            <mc:AlternateContent xmlns:mc="http://schemas.openxmlformats.org/markup-compatibility/2006">
              <mc:Choice xmlns:v="urn:schemas-microsoft-com:vml" Requires="v">
                <p:oleObj name="Document" r:id="rId2" imgW="6420794" imgH="8140612" progId="Word.Document.12">
                  <p:embed/>
                </p:oleObj>
              </mc:Choice>
              <mc:Fallback>
                <p:oleObj name="Document" r:id="rId2" imgW="6420794" imgH="8140612" progId="Word.Document.12">
                  <p:embed/>
                  <p:pic>
                    <p:nvPicPr>
                      <p:cNvPr id="4" name="Oggetto 3">
                        <a:extLst>
                          <a:ext uri="{FF2B5EF4-FFF2-40B4-BE49-F238E27FC236}">
                            <a16:creationId xmlns:a16="http://schemas.microsoft.com/office/drawing/2014/main" id="{005B5B89-101B-957C-2CDF-4C8551D6EA45}"/>
                          </a:ext>
                        </a:extLst>
                      </p:cNvPr>
                      <p:cNvPicPr/>
                      <p:nvPr/>
                    </p:nvPicPr>
                    <p:blipFill>
                      <a:blip r:embed="rId3"/>
                      <a:stretch>
                        <a:fillRect/>
                      </a:stretch>
                    </p:blipFill>
                    <p:spPr>
                      <a:xfrm>
                        <a:off x="5591944" y="332656"/>
                        <a:ext cx="5739995" cy="6362636"/>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4D9AFD2F-03D0-5F87-6B91-E201C1214C2E}"/>
              </a:ext>
            </a:extLst>
          </p:cNvPr>
          <p:cNvSpPr txBox="1"/>
          <p:nvPr/>
        </p:nvSpPr>
        <p:spPr>
          <a:xfrm>
            <a:off x="587580" y="980728"/>
            <a:ext cx="4353254" cy="3000821"/>
          </a:xfrm>
          <a:prstGeom prst="rect">
            <a:avLst/>
          </a:prstGeom>
          <a:noFill/>
        </p:spPr>
        <p:txBody>
          <a:bodyPr wrap="square">
            <a:spAutoFit/>
          </a:bodyPr>
          <a:lstStyle/>
          <a:p>
            <a:pPr>
              <a:spcBef>
                <a:spcPts val="1800"/>
              </a:spcBef>
            </a:pPr>
            <a:r>
              <a:rPr lang="it-IT" dirty="0"/>
              <a:t>Verifica l'esistenza di eventuali contraddizioni all'interno del piano.</a:t>
            </a:r>
          </a:p>
          <a:p>
            <a:pPr>
              <a:spcBef>
                <a:spcPts val="1800"/>
              </a:spcBef>
            </a:pPr>
            <a:r>
              <a:rPr lang="it-IT" dirty="0"/>
              <a:t>Esamina la corrispondenza tra base conoscitiva e obiettivi generali individuando: </a:t>
            </a:r>
          </a:p>
          <a:p>
            <a:pPr marL="185738" indent="-185738">
              <a:spcBef>
                <a:spcPts val="1800"/>
              </a:spcBef>
              <a:buFont typeface="Arial" panose="020B0604020202020204" pitchFamily="34" charset="0"/>
              <a:buChar char="•"/>
            </a:pPr>
            <a:r>
              <a:rPr lang="it-IT" dirty="0"/>
              <a:t>coerenza tra gli </a:t>
            </a:r>
            <a:r>
              <a:rPr lang="it-IT" b="1" dirty="0"/>
              <a:t>obiettivi</a:t>
            </a:r>
            <a:r>
              <a:rPr lang="it-IT" dirty="0"/>
              <a:t> del piano</a:t>
            </a:r>
          </a:p>
          <a:p>
            <a:pPr marL="185738" lvl="0" indent="-185738">
              <a:spcBef>
                <a:spcPts val="1800"/>
              </a:spcBef>
              <a:buFont typeface="Arial" panose="020B0604020202020204" pitchFamily="34" charset="0"/>
              <a:buChar char="•"/>
            </a:pPr>
            <a:r>
              <a:rPr lang="it-IT" dirty="0"/>
              <a:t> coerenza tra il </a:t>
            </a:r>
            <a:r>
              <a:rPr lang="it-IT" b="1" dirty="0"/>
              <a:t>contesto ambientale </a:t>
            </a:r>
            <a:r>
              <a:rPr lang="it-IT" dirty="0"/>
              <a:t>e gli obiettivi e azioni di piano</a:t>
            </a:r>
            <a:endParaRPr lang="it-IT" spc="100" dirty="0">
              <a:cs typeface="Arial" panose="020B0604020202020204" pitchFamily="34" charset="0"/>
            </a:endParaRPr>
          </a:p>
        </p:txBody>
      </p:sp>
      <p:sp>
        <p:nvSpPr>
          <p:cNvPr id="10" name="CasellaDiTesto 9">
            <a:extLst>
              <a:ext uri="{FF2B5EF4-FFF2-40B4-BE49-F238E27FC236}">
                <a16:creationId xmlns:a16="http://schemas.microsoft.com/office/drawing/2014/main" id="{2CA95714-6B1B-6A1F-1C74-DDE9B70B7233}"/>
              </a:ext>
            </a:extLst>
          </p:cNvPr>
          <p:cNvSpPr txBox="1"/>
          <p:nvPr/>
        </p:nvSpPr>
        <p:spPr>
          <a:xfrm>
            <a:off x="1665989" y="4263186"/>
            <a:ext cx="3421899" cy="2262158"/>
          </a:xfrm>
          <a:prstGeom prst="rect">
            <a:avLst/>
          </a:prstGeom>
          <a:noFill/>
        </p:spPr>
        <p:txBody>
          <a:bodyPr wrap="square">
            <a:spAutoFit/>
          </a:bodyPr>
          <a:lstStyle/>
          <a:p>
            <a:pPr>
              <a:spcBef>
                <a:spcPts val="1800"/>
              </a:spcBef>
            </a:pPr>
            <a:r>
              <a:rPr lang="it-IT" dirty="0"/>
              <a:t>Appare evidente una piena coerenza tra obiettivi e strategie.</a:t>
            </a:r>
          </a:p>
          <a:p>
            <a:pPr>
              <a:spcBef>
                <a:spcPts val="1800"/>
              </a:spcBef>
            </a:pPr>
            <a:r>
              <a:rPr lang="it-IT" dirty="0"/>
              <a:t>Si evidenzia che il piano ha obiettivi espliciti in particolare per qualità dell’aria, rumore ed energia </a:t>
            </a:r>
          </a:p>
        </p:txBody>
      </p:sp>
    </p:spTree>
    <p:extLst>
      <p:ext uri="{BB962C8B-B14F-4D97-AF65-F5344CB8AC3E}">
        <p14:creationId xmlns:p14="http://schemas.microsoft.com/office/powerpoint/2010/main" val="1218213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1">
            <a:extLst>
              <a:ext uri="{FF2B5EF4-FFF2-40B4-BE49-F238E27FC236}">
                <a16:creationId xmlns:a16="http://schemas.microsoft.com/office/drawing/2014/main" id="{03A66624-5F9D-9A33-35F5-128520F9944F}"/>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Coerenza esterna</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3" name="Oggetto 2">
            <a:extLst>
              <a:ext uri="{FF2B5EF4-FFF2-40B4-BE49-F238E27FC236}">
                <a16:creationId xmlns:a16="http://schemas.microsoft.com/office/drawing/2014/main" id="{C8C83612-0084-761A-8C58-89EE714CD515}"/>
              </a:ext>
            </a:extLst>
          </p:cNvPr>
          <p:cNvGraphicFramePr>
            <a:graphicFrameLocks noChangeAspect="1"/>
          </p:cNvGraphicFramePr>
          <p:nvPr/>
        </p:nvGraphicFramePr>
        <p:xfrm>
          <a:off x="5375920" y="116632"/>
          <a:ext cx="5954662" cy="6852077"/>
        </p:xfrm>
        <a:graphic>
          <a:graphicData uri="http://schemas.openxmlformats.org/presentationml/2006/ole">
            <mc:AlternateContent xmlns:mc="http://schemas.openxmlformats.org/markup-compatibility/2006">
              <mc:Choice xmlns:v="urn:schemas-microsoft-com:vml" Requires="v">
                <p:oleObj name="Document" r:id="rId2" imgW="6116755" imgH="7039693" progId="Word.Document.12">
                  <p:embed/>
                </p:oleObj>
              </mc:Choice>
              <mc:Fallback>
                <p:oleObj name="Document" r:id="rId2" imgW="6116755" imgH="7039693" progId="Word.Document.12">
                  <p:embed/>
                  <p:pic>
                    <p:nvPicPr>
                      <p:cNvPr id="3" name="Oggetto 2">
                        <a:extLst>
                          <a:ext uri="{FF2B5EF4-FFF2-40B4-BE49-F238E27FC236}">
                            <a16:creationId xmlns:a16="http://schemas.microsoft.com/office/drawing/2014/main" id="{C8C83612-0084-761A-8C58-89EE714CD515}"/>
                          </a:ext>
                        </a:extLst>
                      </p:cNvPr>
                      <p:cNvPicPr/>
                      <p:nvPr/>
                    </p:nvPicPr>
                    <p:blipFill>
                      <a:blip r:embed="rId3"/>
                      <a:stretch>
                        <a:fillRect/>
                      </a:stretch>
                    </p:blipFill>
                    <p:spPr>
                      <a:xfrm>
                        <a:off x="5375920" y="116632"/>
                        <a:ext cx="5954662" cy="6852077"/>
                      </a:xfrm>
                      <a:prstGeom prst="rect">
                        <a:avLst/>
                      </a:prstGeom>
                    </p:spPr>
                  </p:pic>
                </p:oleObj>
              </mc:Fallback>
            </mc:AlternateContent>
          </a:graphicData>
        </a:graphic>
      </p:graphicFrame>
      <p:sp>
        <p:nvSpPr>
          <p:cNvPr id="11" name="Rettangolo 10">
            <a:extLst>
              <a:ext uri="{FF2B5EF4-FFF2-40B4-BE49-F238E27FC236}">
                <a16:creationId xmlns:a16="http://schemas.microsoft.com/office/drawing/2014/main" id="{9415DFC0-2D8B-5F07-8565-68077DA8F3C1}"/>
              </a:ext>
            </a:extLst>
          </p:cNvPr>
          <p:cNvSpPr/>
          <p:nvPr/>
        </p:nvSpPr>
        <p:spPr>
          <a:xfrm>
            <a:off x="1199456" y="865014"/>
            <a:ext cx="4097830" cy="5632311"/>
          </a:xfrm>
          <a:prstGeom prst="rect">
            <a:avLst/>
          </a:prstGeom>
        </p:spPr>
        <p:txBody>
          <a:bodyPr wrap="square" lIns="108000" tIns="0" rIns="108000" bIns="0">
            <a:spAutoFit/>
          </a:bodyPr>
          <a:lstStyle/>
          <a:p>
            <a:pPr>
              <a:spcBef>
                <a:spcPts val="1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pc="100" dirty="0">
                <a:cs typeface="Arial" panose="020B0604020202020204" pitchFamily="34" charset="0"/>
              </a:rPr>
              <a:t>Verifica il livello di coerenza con gli strumenti di </a:t>
            </a:r>
            <a:r>
              <a:rPr lang="it-IT" b="1" spc="100" dirty="0">
                <a:cs typeface="Arial" panose="020B0604020202020204" pitchFamily="34" charset="0"/>
              </a:rPr>
              <a:t>pianificazione</a:t>
            </a:r>
            <a:r>
              <a:rPr lang="it-IT" spc="100" dirty="0">
                <a:cs typeface="Arial" panose="020B0604020202020204" pitchFamily="34" charset="0"/>
              </a:rPr>
              <a:t> e/o </a:t>
            </a:r>
            <a:r>
              <a:rPr lang="it-IT" b="1" spc="100" dirty="0">
                <a:cs typeface="Arial" panose="020B0604020202020204" pitchFamily="34" charset="0"/>
              </a:rPr>
              <a:t>programmazione</a:t>
            </a:r>
          </a:p>
          <a:p>
            <a:pPr marL="457200" lvl="0" indent="-457200">
              <a:spcBef>
                <a:spcPts val="1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pc="100" dirty="0">
                <a:cs typeface="Arial" panose="020B0604020202020204" pitchFamily="34" charset="0"/>
              </a:rPr>
              <a:t>le possibili interazioni tra il piano e gli altri strumenti di </a:t>
            </a:r>
            <a:r>
              <a:rPr lang="it-IT" b="1" spc="100" dirty="0">
                <a:cs typeface="Arial" panose="020B0604020202020204" pitchFamily="34" charset="0"/>
              </a:rPr>
              <a:t>panificazione regionali</a:t>
            </a:r>
          </a:p>
          <a:p>
            <a:pPr marL="457200" lvl="0" indent="-457200">
              <a:spcBef>
                <a:spcPts val="18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pc="100" dirty="0">
                <a:cs typeface="Arial" panose="020B0604020202020204" pitchFamily="34" charset="0"/>
              </a:rPr>
              <a:t>coerenza con gli </a:t>
            </a:r>
            <a:r>
              <a:rPr lang="it-IT" b="1" spc="100" dirty="0">
                <a:cs typeface="Arial" panose="020B0604020202020204" pitchFamily="34" charset="0"/>
              </a:rPr>
              <a:t>obiettivi di sostenibilità</a:t>
            </a:r>
          </a:p>
          <a:p>
            <a:pPr>
              <a:spcBef>
                <a:spcPts val="1800"/>
              </a:spcBef>
            </a:pPr>
            <a:r>
              <a:rPr lang="it-IT" dirty="0"/>
              <a:t>Il piano intervenendo soprattutto sulla mobilità sostenibile, risulta coerente con gli obiettivi di sostenibilità per mobilità, qualità dell’aria, energia e rumore. </a:t>
            </a:r>
          </a:p>
          <a:p>
            <a:pPr>
              <a:spcBef>
                <a:spcPts val="1800"/>
              </a:spcBef>
            </a:pPr>
            <a:r>
              <a:rPr lang="it-IT" dirty="0"/>
              <a:t>Il PUMS presenta inoltre molte interazioni positive con gli altri piani rispetto ai temi pertinenti: mobilità, qualità dell’aria, energia e rumore</a:t>
            </a:r>
            <a:r>
              <a:rPr lang="it-IT" spc="100" dirty="0">
                <a:cs typeface="Arial" panose="020B0604020202020204" pitchFamily="34" charset="0"/>
              </a:rPr>
              <a:t>. </a:t>
            </a:r>
          </a:p>
        </p:txBody>
      </p:sp>
    </p:spTree>
    <p:extLst>
      <p:ext uri="{BB962C8B-B14F-4D97-AF65-F5344CB8AC3E}">
        <p14:creationId xmlns:p14="http://schemas.microsoft.com/office/powerpoint/2010/main" val="1215472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9D2217C-2030-CBB3-982B-28DD9506E3CA}"/>
              </a:ext>
            </a:extLst>
          </p:cNvPr>
          <p:cNvSpPr/>
          <p:nvPr/>
        </p:nvSpPr>
        <p:spPr>
          <a:xfrm>
            <a:off x="1127448" y="865014"/>
            <a:ext cx="9537829" cy="3893374"/>
          </a:xfrm>
          <a:prstGeom prst="rect">
            <a:avLst/>
          </a:prstGeom>
        </p:spPr>
        <p:txBody>
          <a:bodyPr wrap="square" lIns="60750" tIns="0" rIns="60750" bIns="0">
            <a:spAutoFit/>
          </a:bodyPr>
          <a:lstStyle/>
          <a:p>
            <a:pPr algn="just">
              <a:spcBef>
                <a:spcPts val="1800"/>
              </a:spcBef>
              <a:tabLst>
                <a:tab pos="0" algn="l"/>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dirty="0">
                <a:latin typeface="+mn-lt"/>
                <a:cs typeface="Arial" panose="020B0604020202020204" pitchFamily="34" charset="0"/>
              </a:rPr>
              <a:t>Scenari considerati nelle analisi</a:t>
            </a:r>
          </a:p>
          <a:p>
            <a:pPr marL="342900" indent="-342900" algn="just">
              <a:spcBef>
                <a:spcPts val="600"/>
              </a:spcBef>
              <a:spcAft>
                <a:spcPts val="600"/>
              </a:spcAft>
              <a:buFont typeface="Symbol" panose="05050102010706020507" pitchFamily="18" charset="2"/>
              <a:buChar char=""/>
              <a:tabLst>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r>
              <a:rPr lang="it-IT" b="1" u="sng" dirty="0">
                <a:latin typeface="+mn-lt"/>
              </a:rPr>
              <a:t>Scenario attuale</a:t>
            </a:r>
          </a:p>
          <a:p>
            <a:pPr marL="342900" lvl="0" indent="-342900" algn="just">
              <a:spcBef>
                <a:spcPts val="600"/>
              </a:spcBef>
              <a:spcAft>
                <a:spcPts val="600"/>
              </a:spcAft>
              <a:buFont typeface="Symbol" panose="05050102010706020507" pitchFamily="18" charset="2"/>
              <a:buChar char=""/>
            </a:pPr>
            <a:r>
              <a:rPr lang="it-IT" sz="1800" b="1" u="sng" dirty="0">
                <a:effectLst/>
                <a:latin typeface="Calibri" panose="020F0502020204030204" pitchFamily="34" charset="0"/>
                <a:ea typeface="Times New Roman" panose="02020603050405020304" pitchFamily="18" charset="0"/>
              </a:rPr>
              <a:t>Scenario di riferimento (SR):</a:t>
            </a:r>
            <a:r>
              <a:rPr lang="it-IT" sz="1800" b="1" dirty="0">
                <a:effectLst/>
                <a:latin typeface="Calibri" panose="020F0502020204030204" pitchFamily="34" charset="0"/>
                <a:ea typeface="Times New Roman" panose="02020603050405020304" pitchFamily="18" charset="0"/>
              </a:rPr>
              <a:t> </a:t>
            </a:r>
            <a:r>
              <a:rPr lang="it-IT" sz="1800" dirty="0">
                <a:effectLst/>
                <a:latin typeface="Calibri" panose="020F0502020204030204" pitchFamily="34" charset="0"/>
                <a:ea typeface="Times New Roman" panose="02020603050405020304" pitchFamily="18" charset="0"/>
              </a:rPr>
              <a:t>insieme di interventi (infrastrutturali e non) che hanno completato l’iter progettuale e procedurale di approvazione, che godono delle necessarie risorse finanziarie per la realizzazione e che quindi troverebbero realizzazione anche in assenza del PUMS 2032;</a:t>
            </a:r>
          </a:p>
          <a:p>
            <a:pPr marL="342900" lvl="0" indent="-342900" algn="just">
              <a:spcBef>
                <a:spcPts val="600"/>
              </a:spcBef>
              <a:spcAft>
                <a:spcPts val="600"/>
              </a:spcAft>
              <a:buFont typeface="Symbol" panose="05050102010706020507" pitchFamily="18" charset="2"/>
              <a:buChar char=""/>
            </a:pPr>
            <a:r>
              <a:rPr lang="it-IT" sz="1800" b="1" u="sng" dirty="0">
                <a:effectLst/>
                <a:latin typeface="Calibri" panose="020F0502020204030204" pitchFamily="34" charset="0"/>
                <a:ea typeface="Times New Roman" panose="02020603050405020304" pitchFamily="18" charset="0"/>
              </a:rPr>
              <a:t>Scenario PUMS vigente (SAP1):</a:t>
            </a:r>
            <a:r>
              <a:rPr lang="it-IT" sz="1800" b="1" dirty="0">
                <a:effectLst/>
                <a:latin typeface="Calibri" panose="020F0502020204030204" pitchFamily="34" charset="0"/>
                <a:ea typeface="Times New Roman" panose="02020603050405020304" pitchFamily="18" charset="0"/>
              </a:rPr>
              <a:t> </a:t>
            </a:r>
            <a:r>
              <a:rPr lang="it-IT" sz="1800" dirty="0">
                <a:effectLst/>
                <a:latin typeface="Calibri" panose="020F0502020204030204" pitchFamily="34" charset="0"/>
                <a:ea typeface="Times New Roman" panose="02020603050405020304" pitchFamily="18" charset="0"/>
              </a:rPr>
              <a:t>include tutti gli interventi dello Scenario di Riferimento (SR) oltre alle misure presenti nel PUMS vigente, e non ancora realizzate (secondo il rapporto di monitoraggio PUMS 2021); </a:t>
            </a:r>
          </a:p>
          <a:p>
            <a:pPr marL="342900" lvl="0" indent="-342900" algn="just">
              <a:spcBef>
                <a:spcPts val="600"/>
              </a:spcBef>
              <a:spcAft>
                <a:spcPts val="600"/>
              </a:spcAft>
              <a:buFont typeface="Symbol" panose="05050102010706020507" pitchFamily="18" charset="2"/>
              <a:buChar char=""/>
            </a:pPr>
            <a:r>
              <a:rPr lang="it-IT" sz="1800" b="1" u="sng" dirty="0">
                <a:effectLst/>
                <a:latin typeface="Calibri" panose="020F0502020204030204" pitchFamily="34" charset="0"/>
                <a:ea typeface="Times New Roman" panose="02020603050405020304" pitchFamily="18" charset="0"/>
              </a:rPr>
              <a:t>Scenario di Piano (SAP2):</a:t>
            </a:r>
            <a:r>
              <a:rPr lang="it-IT" sz="1800" b="1" dirty="0">
                <a:effectLst/>
                <a:latin typeface="Calibri" panose="020F0502020204030204" pitchFamily="34" charset="0"/>
                <a:ea typeface="Times New Roman" panose="02020603050405020304" pitchFamily="18" charset="0"/>
              </a:rPr>
              <a:t> </a:t>
            </a:r>
            <a:r>
              <a:rPr lang="it-IT" sz="1800" dirty="0">
                <a:effectLst/>
                <a:latin typeface="Calibri" panose="020F0502020204030204" pitchFamily="34" charset="0"/>
                <a:ea typeface="Times New Roman" panose="02020603050405020304" pitchFamily="18" charset="0"/>
              </a:rPr>
              <a:t>include tutti gli interventi dello Scenario di Riferimento (SR) oltre all’insieme di misure e interventi coerenti con le strategie e gli obiettivi descritti nel PUMS.</a:t>
            </a:r>
          </a:p>
          <a:p>
            <a:pPr marL="115187" indent="-115187" algn="just">
              <a:spcBef>
                <a:spcPts val="1800"/>
              </a:spcBef>
              <a:buFont typeface="Arial" pitchFamily="34" charset="0"/>
              <a:buChar char="•"/>
              <a:tabLst>
                <a:tab pos="277628" algn="l"/>
                <a:tab pos="556242" algn="l"/>
                <a:tab pos="834855" algn="l"/>
                <a:tab pos="1113468" algn="l"/>
                <a:tab pos="1392080" algn="l"/>
                <a:tab pos="1670693" algn="l"/>
                <a:tab pos="1949306" algn="l"/>
                <a:tab pos="2227920" algn="l"/>
                <a:tab pos="2506532" algn="l"/>
                <a:tab pos="2785145" algn="l"/>
                <a:tab pos="3063758" algn="l"/>
                <a:tab pos="3342371" algn="l"/>
                <a:tab pos="3620984" algn="l"/>
                <a:tab pos="3899598" algn="l"/>
                <a:tab pos="4178209" algn="l"/>
                <a:tab pos="4456823" algn="l"/>
                <a:tab pos="4735436" algn="l"/>
                <a:tab pos="5014049" algn="l"/>
                <a:tab pos="5292662" algn="l"/>
                <a:tab pos="5571274" algn="l"/>
              </a:tabLst>
              <a:defRPr/>
            </a:pPr>
            <a:endParaRPr lang="it-IT" b="1" dirty="0">
              <a:latin typeface="+mn-lt"/>
              <a:cs typeface="Arial" panose="020B0604020202020204" pitchFamily="34" charset="0"/>
            </a:endParaRPr>
          </a:p>
        </p:txBody>
      </p:sp>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Scenari</a:t>
            </a:r>
          </a:p>
          <a:p>
            <a:endParaRPr lang="it-IT"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378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Valutazione Alternative</a:t>
            </a:r>
          </a:p>
          <a:p>
            <a:endParaRPr lang="it-IT" sz="2000" dirty="0">
              <a:solidFill>
                <a:schemeClr val="tx1"/>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9B9ED8D6-7553-456E-0236-3D1602EB15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1" b="1735"/>
          <a:stretch/>
        </p:blipFill>
        <p:spPr bwMode="auto">
          <a:xfrm>
            <a:off x="6725047" y="100614"/>
            <a:ext cx="4859948" cy="6656772"/>
          </a:xfrm>
          <a:prstGeom prst="rect">
            <a:avLst/>
          </a:prstGeom>
          <a:ln>
            <a:noFill/>
          </a:ln>
          <a:extLst>
            <a:ext uri="{53640926-AAD7-44D8-BBD7-CCE9431645EC}">
              <a14:shadowObscured xmlns:a14="http://schemas.microsoft.com/office/drawing/2010/main"/>
            </a:ext>
          </a:extLst>
        </p:spPr>
      </p:pic>
      <p:graphicFrame>
        <p:nvGraphicFramePr>
          <p:cNvPr id="8" name="Tabella 7">
            <a:extLst>
              <a:ext uri="{FF2B5EF4-FFF2-40B4-BE49-F238E27FC236}">
                <a16:creationId xmlns:a16="http://schemas.microsoft.com/office/drawing/2014/main" id="{D158CBC0-DAA9-0CA8-5203-636968C9CE9F}"/>
              </a:ext>
            </a:extLst>
          </p:cNvPr>
          <p:cNvGraphicFramePr>
            <a:graphicFrameLocks noGrp="1"/>
          </p:cNvGraphicFramePr>
          <p:nvPr/>
        </p:nvGraphicFramePr>
        <p:xfrm>
          <a:off x="518320" y="2085973"/>
          <a:ext cx="6100776" cy="2346960"/>
        </p:xfrm>
        <a:graphic>
          <a:graphicData uri="http://schemas.openxmlformats.org/drawingml/2006/table">
            <a:tbl>
              <a:tblPr firstRow="1" firstCol="1" bandRow="1"/>
              <a:tblGrid>
                <a:gridCol w="1168231">
                  <a:extLst>
                    <a:ext uri="{9D8B030D-6E8A-4147-A177-3AD203B41FA5}">
                      <a16:colId xmlns:a16="http://schemas.microsoft.com/office/drawing/2014/main" val="3794663596"/>
                    </a:ext>
                  </a:extLst>
                </a:gridCol>
                <a:gridCol w="4932545">
                  <a:extLst>
                    <a:ext uri="{9D8B030D-6E8A-4147-A177-3AD203B41FA5}">
                      <a16:colId xmlns:a16="http://schemas.microsoft.com/office/drawing/2014/main" val="3330032939"/>
                    </a:ext>
                  </a:extLst>
                </a:gridCol>
              </a:tblGrid>
              <a:tr h="193675">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Cod.</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Descrizione intervento</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3213162248"/>
                  </a:ext>
                </a:extLst>
              </a:tr>
              <a:tr h="240030">
                <a:tc>
                  <a:txBody>
                    <a:bodyPr/>
                    <a:lstStyle/>
                    <a:p>
                      <a:pPr algn="ctr">
                        <a:spcBef>
                          <a:spcPts val="600"/>
                        </a:spcBef>
                        <a:spcAft>
                          <a:spcPts val="600"/>
                        </a:spcAft>
                      </a:pPr>
                      <a:r>
                        <a:rPr lang="it-IT" sz="1400" b="1">
                          <a:effectLst/>
                          <a:latin typeface="Calibri" panose="020F0502020204030204" pitchFamily="34" charset="0"/>
                          <a:ea typeface="Times New Roman" panose="02020603050405020304" pitchFamily="18" charset="0"/>
                          <a:cs typeface="Times New Roman" panose="02020603050405020304" pitchFamily="18" charset="0"/>
                        </a:rPr>
                        <a:t>V38 (rif. V07 nel PUMS)</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bypass stradale sul canale Candiano. Completamento tangenziale di Ravenna da via Trieste (Porto di Ravenna) a S.S. 309/S.S. 309 Dir (rotonda degli Scaricatori)</a:t>
                      </a: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05557487"/>
                  </a:ext>
                </a:extLst>
              </a:tr>
              <a:tr h="252095">
                <a:tc>
                  <a:txBody>
                    <a:bodyPr/>
                    <a:lstStyle/>
                    <a:p>
                      <a:pPr algn="ctr">
                        <a:spcBef>
                          <a:spcPts val="600"/>
                        </a:spcBef>
                        <a:spcAft>
                          <a:spcPts val="600"/>
                        </a:spcAft>
                      </a:pPr>
                      <a:r>
                        <a:rPr lang="it-IT" sz="1400" b="1" dirty="0">
                          <a:effectLst/>
                          <a:latin typeface="Calibri" panose="020F0502020204030204" pitchFamily="34" charset="0"/>
                          <a:ea typeface="Times New Roman" panose="02020603050405020304" pitchFamily="18" charset="0"/>
                          <a:cs typeface="Times New Roman" panose="02020603050405020304" pitchFamily="18" charset="0"/>
                        </a:rPr>
                        <a:t>V42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nuovo asse di penetrazione da sud tra via </a:t>
                      </a:r>
                      <a:r>
                        <a:rPr lang="it-IT" sz="1400" dirty="0" err="1">
                          <a:effectLst/>
                          <a:latin typeface="Calibri" panose="020F0502020204030204" pitchFamily="34" charset="0"/>
                          <a:ea typeface="Times New Roman" panose="02020603050405020304" pitchFamily="18" charset="0"/>
                          <a:cs typeface="Times New Roman" panose="02020603050405020304" pitchFamily="18" charset="0"/>
                        </a:rPr>
                        <a:t>Dismano</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e la Rotonda Croazia (bypass Ponte Nuovo)</a:t>
                      </a: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27221285"/>
                  </a:ext>
                </a:extLst>
              </a:tr>
              <a:tr h="106045">
                <a:tc>
                  <a:txBody>
                    <a:bodyPr/>
                    <a:lstStyle/>
                    <a:p>
                      <a:pPr algn="ctr">
                        <a:spcBef>
                          <a:spcPts val="600"/>
                        </a:spcBef>
                        <a:spcAft>
                          <a:spcPts val="600"/>
                        </a:spcAft>
                      </a:pPr>
                      <a:r>
                        <a:rPr lang="it-IT" sz="1400" b="1">
                          <a:effectLst/>
                          <a:latin typeface="Calibri" panose="020F0502020204030204" pitchFamily="34" charset="0"/>
                          <a:ea typeface="Times New Roman" panose="02020603050405020304" pitchFamily="18" charset="0"/>
                          <a:cs typeface="Times New Roman" panose="02020603050405020304" pitchFamily="18" charset="0"/>
                        </a:rPr>
                        <a:t>V57 (rif. V45 nel PUMS)</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nuova viabilità dallo svincolo SS16/E55 a via </a:t>
                      </a:r>
                      <a:r>
                        <a:rPr lang="it-IT" sz="1400" dirty="0" err="1">
                          <a:effectLst/>
                          <a:latin typeface="Calibri" panose="020F0502020204030204" pitchFamily="34" charset="0"/>
                          <a:ea typeface="Times New Roman" panose="02020603050405020304" pitchFamily="18" charset="0"/>
                          <a:cs typeface="Times New Roman" panose="02020603050405020304" pitchFamily="18" charset="0"/>
                        </a:rPr>
                        <a:t>Dismano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57812619"/>
                  </a:ext>
                </a:extLst>
              </a:tr>
              <a:tr h="165735">
                <a:tc>
                  <a:txBody>
                    <a:bodyPr/>
                    <a:lstStyle/>
                    <a:p>
                      <a:pPr algn="ctr">
                        <a:spcBef>
                          <a:spcPts val="600"/>
                        </a:spcBef>
                        <a:spcAft>
                          <a:spcPts val="600"/>
                        </a:spcAft>
                      </a:pPr>
                      <a:r>
                        <a:rPr lang="it-IT" sz="1400" b="1">
                          <a:effectLst/>
                          <a:latin typeface="Calibri" panose="020F0502020204030204" pitchFamily="34" charset="0"/>
                          <a:ea typeface="Times New Roman" panose="02020603050405020304" pitchFamily="18" charset="0"/>
                          <a:cs typeface="Times New Roman" panose="02020603050405020304" pitchFamily="18" charset="0"/>
                        </a:rPr>
                        <a:t>V43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nuova viabilità da Rotonda Scozia a via dei Granatieri</a:t>
                      </a: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87659308"/>
                  </a:ext>
                </a:extLst>
              </a:tr>
              <a:tr h="206375">
                <a:tc>
                  <a:txBody>
                    <a:bodyPr/>
                    <a:lstStyle/>
                    <a:p>
                      <a:pPr algn="ctr">
                        <a:spcBef>
                          <a:spcPts val="600"/>
                        </a:spcBef>
                        <a:spcAft>
                          <a:spcPts val="600"/>
                        </a:spcAft>
                      </a:pPr>
                      <a:r>
                        <a:rPr lang="it-IT" sz="1400" b="1">
                          <a:effectLst/>
                          <a:latin typeface="Calibri" panose="020F0502020204030204" pitchFamily="34" charset="0"/>
                          <a:ea typeface="Times New Roman" panose="02020603050405020304" pitchFamily="18" charset="0"/>
                          <a:cs typeface="Times New Roman" panose="02020603050405020304" pitchFamily="18" charset="0"/>
                        </a:rPr>
                        <a:t>V44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nuova viabilità dalla Rotonda Spagna a viale </a:t>
                      </a:r>
                      <a:r>
                        <a:rPr lang="it-IT" sz="1400" dirty="0" err="1">
                          <a:effectLst/>
                          <a:latin typeface="Calibri" panose="020F0502020204030204" pitchFamily="34" charset="0"/>
                          <a:ea typeface="Times New Roman" panose="02020603050405020304" pitchFamily="18" charset="0"/>
                          <a:cs typeface="Times New Roman" panose="02020603050405020304" pitchFamily="18" charset="0"/>
                        </a:rPr>
                        <a:t>Fuschini</a:t>
                      </a: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(chiusura anello strada orbitale)</a:t>
                      </a: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596687815"/>
                  </a:ext>
                </a:extLst>
              </a:tr>
            </a:tbl>
          </a:graphicData>
        </a:graphic>
      </p:graphicFrame>
      <p:sp>
        <p:nvSpPr>
          <p:cNvPr id="10" name="CasellaDiTesto 9">
            <a:extLst>
              <a:ext uri="{FF2B5EF4-FFF2-40B4-BE49-F238E27FC236}">
                <a16:creationId xmlns:a16="http://schemas.microsoft.com/office/drawing/2014/main" id="{BC900C8A-FF95-B4AF-85D9-77B37388144E}"/>
              </a:ext>
            </a:extLst>
          </p:cNvPr>
          <p:cNvSpPr txBox="1"/>
          <p:nvPr/>
        </p:nvSpPr>
        <p:spPr>
          <a:xfrm>
            <a:off x="482328" y="692696"/>
            <a:ext cx="6117728" cy="1200329"/>
          </a:xfrm>
          <a:prstGeom prst="rect">
            <a:avLst/>
          </a:prstGeom>
          <a:noFill/>
        </p:spPr>
        <p:txBody>
          <a:bodyPr wrap="square">
            <a:spAutoFit/>
          </a:bodyPr>
          <a:lstStyle/>
          <a:p>
            <a:r>
              <a:rPr lang="it-IT" sz="1800" dirty="0">
                <a:effectLst/>
                <a:latin typeface="Calibri" panose="020F0502020204030204" pitchFamily="34" charset="0"/>
                <a:ea typeface="Times New Roman" panose="02020603050405020304" pitchFamily="18" charset="0"/>
              </a:rPr>
              <a:t>La definizione dello Scenario di Piano si è avvalsa di test modellistici preliminari che ne hanno guidato la composizione. In particolare </a:t>
            </a:r>
            <a:r>
              <a:rPr lang="it-IT" dirty="0">
                <a:latin typeface="Calibri" panose="020F0502020204030204" pitchFamily="34" charset="0"/>
                <a:ea typeface="Times New Roman" panose="02020603050405020304" pitchFamily="18" charset="0"/>
              </a:rPr>
              <a:t>per </a:t>
            </a:r>
            <a:r>
              <a:rPr lang="it-IT" sz="1800" dirty="0">
                <a:effectLst/>
                <a:latin typeface="Calibri" panose="020F0502020204030204" pitchFamily="34" charset="0"/>
                <a:ea typeface="Times New Roman" panose="02020603050405020304" pitchFamily="18" charset="0"/>
              </a:rPr>
              <a:t>interventi stradali più rilevanti da includere (o meno) nel PUMS</a:t>
            </a:r>
            <a:endParaRPr lang="it-IT" dirty="0"/>
          </a:p>
        </p:txBody>
      </p:sp>
      <p:graphicFrame>
        <p:nvGraphicFramePr>
          <p:cNvPr id="11" name="Tabella 10">
            <a:extLst>
              <a:ext uri="{FF2B5EF4-FFF2-40B4-BE49-F238E27FC236}">
                <a16:creationId xmlns:a16="http://schemas.microsoft.com/office/drawing/2014/main" id="{E613C4AB-3CDF-193E-C7AC-D2AEB7837B13}"/>
              </a:ext>
            </a:extLst>
          </p:cNvPr>
          <p:cNvGraphicFramePr>
            <a:graphicFrameLocks noGrp="1"/>
          </p:cNvGraphicFramePr>
          <p:nvPr/>
        </p:nvGraphicFramePr>
        <p:xfrm>
          <a:off x="1127447" y="4680311"/>
          <a:ext cx="5472609" cy="1828800"/>
        </p:xfrm>
        <a:graphic>
          <a:graphicData uri="http://schemas.openxmlformats.org/drawingml/2006/table">
            <a:tbl>
              <a:tblPr firstRow="1" firstCol="1" bandRow="1"/>
              <a:tblGrid>
                <a:gridCol w="936103">
                  <a:extLst>
                    <a:ext uri="{9D8B030D-6E8A-4147-A177-3AD203B41FA5}">
                      <a16:colId xmlns:a16="http://schemas.microsoft.com/office/drawing/2014/main" val="2728416804"/>
                    </a:ext>
                  </a:extLst>
                </a:gridCol>
                <a:gridCol w="2448272">
                  <a:extLst>
                    <a:ext uri="{9D8B030D-6E8A-4147-A177-3AD203B41FA5}">
                      <a16:colId xmlns:a16="http://schemas.microsoft.com/office/drawing/2014/main" val="2441139157"/>
                    </a:ext>
                  </a:extLst>
                </a:gridCol>
                <a:gridCol w="418296">
                  <a:extLst>
                    <a:ext uri="{9D8B030D-6E8A-4147-A177-3AD203B41FA5}">
                      <a16:colId xmlns:a16="http://schemas.microsoft.com/office/drawing/2014/main" val="2864499587"/>
                    </a:ext>
                  </a:extLst>
                </a:gridCol>
                <a:gridCol w="805840">
                  <a:extLst>
                    <a:ext uri="{9D8B030D-6E8A-4147-A177-3AD203B41FA5}">
                      <a16:colId xmlns:a16="http://schemas.microsoft.com/office/drawing/2014/main" val="3383568901"/>
                    </a:ext>
                  </a:extLst>
                </a:gridCol>
                <a:gridCol w="432048">
                  <a:extLst>
                    <a:ext uri="{9D8B030D-6E8A-4147-A177-3AD203B41FA5}">
                      <a16:colId xmlns:a16="http://schemas.microsoft.com/office/drawing/2014/main" val="779426893"/>
                    </a:ext>
                  </a:extLst>
                </a:gridCol>
                <a:gridCol w="432050">
                  <a:extLst>
                    <a:ext uri="{9D8B030D-6E8A-4147-A177-3AD203B41FA5}">
                      <a16:colId xmlns:a16="http://schemas.microsoft.com/office/drawing/2014/main" val="2815242934"/>
                    </a:ext>
                  </a:extLst>
                </a:gridCol>
              </a:tblGrid>
              <a:tr h="0">
                <a:tc gridSpan="2">
                  <a:txBody>
                    <a:bodyPr/>
                    <a:lstStyle/>
                    <a:p>
                      <a:pPr algn="just">
                        <a:spcBef>
                          <a:spcPts val="600"/>
                        </a:spcBef>
                        <a:spcAft>
                          <a:spcPts val="600"/>
                        </a:spcAft>
                      </a:pPr>
                      <a:r>
                        <a:rPr lang="it-IT"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CRITERIO VALUTAZIONE</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a:txBody>
                    <a:bodyPr/>
                    <a:lstStyle/>
                    <a:p>
                      <a:pPr algn="just">
                        <a:spcBef>
                          <a:spcPts val="600"/>
                        </a:spcBef>
                        <a:spcAft>
                          <a:spcPts val="600"/>
                        </a:spcAft>
                      </a:pPr>
                      <a:r>
                        <a:rPr lang="it-IT"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V38</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just">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V42+V57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just">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V43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just">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V44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60712538"/>
                  </a:ext>
                </a:extLst>
              </a:tr>
              <a:tr h="0">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Aria</a:t>
                      </a: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just">
                        <a:spcBef>
                          <a:spcPts val="600"/>
                        </a:spcBef>
                        <a:spcAft>
                          <a:spcPts val="60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Popolazione potenzialmente esposta</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FE0CF"/>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FE0CF"/>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FE0CF"/>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FE0CF"/>
                    </a:solidFill>
                  </a:tcPr>
                </a:tc>
                <a:extLst>
                  <a:ext uri="{0D108BD9-81ED-4DB2-BD59-A6C34878D82A}">
                    <a16:rowId xmlns:a16="http://schemas.microsoft.com/office/drawing/2014/main" val="1565973960"/>
                  </a:ext>
                </a:extLst>
              </a:tr>
              <a:tr h="0">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Rumore</a:t>
                      </a: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Popolazione potenzialmente esposta</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extLst>
                  <a:ext uri="{0D108BD9-81ED-4DB2-BD59-A6C34878D82A}">
                    <a16:rowId xmlns:a16="http://schemas.microsoft.com/office/drawing/2014/main" val="761450340"/>
                  </a:ext>
                </a:extLst>
              </a:tr>
              <a:tr h="0">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Biodiversità</a:t>
                      </a: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just">
                        <a:spcBef>
                          <a:spcPts val="600"/>
                        </a:spcBef>
                        <a:spcAft>
                          <a:spcPts val="60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Interferenza con siti rete natura 2000</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423550967"/>
                  </a:ext>
                </a:extLst>
              </a:tr>
              <a:tr h="0">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Paesaggio</a:t>
                      </a: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just">
                        <a:spcBef>
                          <a:spcPts val="600"/>
                        </a:spcBef>
                        <a:spcAft>
                          <a:spcPts val="60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Interferenza con aree tutelate</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899578299"/>
                  </a:ext>
                </a:extLst>
              </a:tr>
              <a:tr h="0">
                <a:tc rowSpan="5">
                  <a:txBody>
                    <a:bodyPr/>
                    <a:lstStyle/>
                    <a:p>
                      <a:pPr algn="l">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Suolo sottosuolo acque</a:t>
                      </a: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Consumo di suolo</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extLst>
                  <a:ext uri="{0D108BD9-81ED-4DB2-BD59-A6C34878D82A}">
                    <a16:rowId xmlns:a16="http://schemas.microsoft.com/office/drawing/2014/main" val="3253305913"/>
                  </a:ext>
                </a:extLst>
              </a:tr>
              <a:tr h="0">
                <a:tc vMerge="1">
                  <a:txBody>
                    <a:bodyPr/>
                    <a:lstStyle/>
                    <a:p>
                      <a:endParaRPr lang="it-IT"/>
                    </a:p>
                  </a:txBody>
                  <a:tcPr/>
                </a:tc>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Interferenze corsi d’acqua</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686358623"/>
                  </a:ext>
                </a:extLst>
              </a:tr>
              <a:tr h="0">
                <a:tc vMerge="1">
                  <a:txBody>
                    <a:bodyPr/>
                    <a:lstStyle/>
                    <a:p>
                      <a:endParaRPr lang="it-IT"/>
                    </a:p>
                  </a:txBody>
                  <a:tcPr/>
                </a:tc>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Rischio inondabilità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4290718108"/>
                  </a:ext>
                </a:extLst>
              </a:tr>
              <a:tr h="0">
                <a:tc vMerge="1">
                  <a:txBody>
                    <a:bodyPr/>
                    <a:lstStyle/>
                    <a:p>
                      <a:endParaRPr lang="it-IT"/>
                    </a:p>
                  </a:txBody>
                  <a:tcPr/>
                </a:tc>
                <a:tc>
                  <a:txBody>
                    <a:bodyPr/>
                    <a:lstStyle/>
                    <a:p>
                      <a:pPr algn="just">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Rischio liquefazione suoli</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0B3"/>
                    </a:solidFill>
                  </a:tcPr>
                </a:tc>
                <a:extLst>
                  <a:ext uri="{0D108BD9-81ED-4DB2-BD59-A6C34878D82A}">
                    <a16:rowId xmlns:a16="http://schemas.microsoft.com/office/drawing/2014/main" val="2882239514"/>
                  </a:ext>
                </a:extLst>
              </a:tr>
              <a:tr h="0">
                <a:tc vMerge="1">
                  <a:txBody>
                    <a:bodyPr/>
                    <a:lstStyle/>
                    <a:p>
                      <a:endParaRPr lang="it-IT"/>
                    </a:p>
                  </a:txBody>
                  <a:tcPr/>
                </a:tc>
                <a:tc>
                  <a:txBody>
                    <a:bodyPr/>
                    <a:lstStyle/>
                    <a:p>
                      <a:pPr algn="just">
                        <a:spcBef>
                          <a:spcPts val="600"/>
                        </a:spcBef>
                        <a:spcAft>
                          <a:spcPts val="600"/>
                        </a:spcAft>
                      </a:pPr>
                      <a:r>
                        <a:rPr lang="it-IT" sz="1200" dirty="0">
                          <a:effectLst/>
                          <a:latin typeface="Calibri" panose="020F0502020204030204" pitchFamily="34" charset="0"/>
                          <a:ea typeface="Times New Roman" panose="02020603050405020304" pitchFamily="18" charset="0"/>
                          <a:cs typeface="Times New Roman" panose="02020603050405020304" pitchFamily="18" charset="0"/>
                        </a:rPr>
                        <a:t>Terreni oggetto di bonifica</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FE0B3"/>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D9D9D9"/>
                    </a:solidFill>
                  </a:tcPr>
                </a:tc>
                <a:tc>
                  <a:txBody>
                    <a:bodyPr/>
                    <a:lstStyle/>
                    <a:p>
                      <a:pPr algn="ctr">
                        <a:spcBef>
                          <a:spcPts val="600"/>
                        </a:spcBef>
                        <a:spcAft>
                          <a:spcPts val="600"/>
                        </a:spcAft>
                      </a:pPr>
                      <a:r>
                        <a:rPr lang="it-IT"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D9D9D9"/>
                    </a:solidFill>
                  </a:tcPr>
                </a:tc>
                <a:tc>
                  <a:txBody>
                    <a:bodyPr/>
                    <a:lstStyle/>
                    <a:p>
                      <a:pPr algn="ctr">
                        <a:spcBef>
                          <a:spcPts val="600"/>
                        </a:spcBef>
                        <a:spcAft>
                          <a:spcPts val="600"/>
                        </a:spcAft>
                      </a:pPr>
                      <a:r>
                        <a:rPr lang="it-IT"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95088985"/>
                  </a:ext>
                </a:extLst>
              </a:tr>
            </a:tbl>
          </a:graphicData>
        </a:graphic>
      </p:graphicFrame>
    </p:spTree>
    <p:extLst>
      <p:ext uri="{BB962C8B-B14F-4D97-AF65-F5344CB8AC3E}">
        <p14:creationId xmlns:p14="http://schemas.microsoft.com/office/powerpoint/2010/main" val="65737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esto&#10;&#10;Descrizione generata automaticamente">
            <a:extLst>
              <a:ext uri="{FF2B5EF4-FFF2-40B4-BE49-F238E27FC236}">
                <a16:creationId xmlns:a16="http://schemas.microsoft.com/office/drawing/2014/main" id="{E33F2E3B-6CE2-B79F-2FF0-A83FD0CD75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11424" y="3861048"/>
            <a:ext cx="5040560" cy="2465982"/>
          </a:xfrm>
          <a:prstGeom prst="rect">
            <a:avLst/>
          </a:prstGeom>
          <a:noFill/>
        </p:spPr>
      </p:pic>
      <p:sp>
        <p:nvSpPr>
          <p:cNvPr id="3" name="CasellaDiTesto 2">
            <a:extLst>
              <a:ext uri="{FF2B5EF4-FFF2-40B4-BE49-F238E27FC236}">
                <a16:creationId xmlns:a16="http://schemas.microsoft.com/office/drawing/2014/main" id="{596B58A1-443E-86E4-C013-2B5EFC3F02AA}"/>
              </a:ext>
            </a:extLst>
          </p:cNvPr>
          <p:cNvSpPr txBox="1"/>
          <p:nvPr/>
        </p:nvSpPr>
        <p:spPr>
          <a:xfrm>
            <a:off x="963181" y="3347699"/>
            <a:ext cx="4988803" cy="369332"/>
          </a:xfrm>
          <a:prstGeom prst="rect">
            <a:avLst/>
          </a:prstGeom>
          <a:solidFill>
            <a:srgbClr val="00B0F0"/>
          </a:solidFill>
        </p:spPr>
        <p:txBody>
          <a:bodyPr wrap="square" rtlCol="0">
            <a:spAutoFit/>
          </a:bodyPr>
          <a:lstStyle/>
          <a:p>
            <a:r>
              <a:rPr lang="it-IT" b="1" dirty="0"/>
              <a:t>L’indagine online alla popolazione</a:t>
            </a:r>
          </a:p>
        </p:txBody>
      </p:sp>
      <p:graphicFrame>
        <p:nvGraphicFramePr>
          <p:cNvPr id="5" name="Diagramma 4">
            <a:extLst>
              <a:ext uri="{FF2B5EF4-FFF2-40B4-BE49-F238E27FC236}">
                <a16:creationId xmlns:a16="http://schemas.microsoft.com/office/drawing/2014/main" id="{C82D3A9E-7F8F-4EB3-A754-22DB8B891DC8}"/>
              </a:ext>
            </a:extLst>
          </p:cNvPr>
          <p:cNvGraphicFramePr/>
          <p:nvPr>
            <p:extLst>
              <p:ext uri="{D42A27DB-BD31-4B8C-83A1-F6EECF244321}">
                <p14:modId xmlns:p14="http://schemas.microsoft.com/office/powerpoint/2010/main" val="592719313"/>
              </p:ext>
            </p:extLst>
          </p:nvPr>
        </p:nvGraphicFramePr>
        <p:xfrm>
          <a:off x="1199456" y="1093371"/>
          <a:ext cx="10081119" cy="2154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ttangolo 5">
            <a:extLst>
              <a:ext uri="{FF2B5EF4-FFF2-40B4-BE49-F238E27FC236}">
                <a16:creationId xmlns:a16="http://schemas.microsoft.com/office/drawing/2014/main" id="{F6FB4279-4BFF-7306-FED9-CC6A8F009222}"/>
              </a:ext>
            </a:extLst>
          </p:cNvPr>
          <p:cNvSpPr/>
          <p:nvPr/>
        </p:nvSpPr>
        <p:spPr>
          <a:xfrm>
            <a:off x="4819693" y="758902"/>
            <a:ext cx="2160240" cy="369332"/>
          </a:xfrm>
          <a:prstGeom prst="rect">
            <a:avLst/>
          </a:prstGeom>
        </p:spPr>
        <p:txBody>
          <a:bodyPr wrap="square">
            <a:spAutoFit/>
          </a:bodyPr>
          <a:lstStyle/>
          <a:p>
            <a:r>
              <a:rPr lang="it-IT" dirty="0">
                <a:solidFill>
                  <a:srgbClr val="000000"/>
                </a:solidFill>
                <a:latin typeface="Calibri" panose="020F0502020204030204" pitchFamily="34" charset="0"/>
              </a:rPr>
              <a:t>Dialogo strutturato</a:t>
            </a:r>
            <a:endParaRPr lang="en-GB" dirty="0"/>
          </a:p>
        </p:txBody>
      </p:sp>
      <p:cxnSp>
        <p:nvCxnSpPr>
          <p:cNvPr id="7" name="Connettore 2 6">
            <a:extLst>
              <a:ext uri="{FF2B5EF4-FFF2-40B4-BE49-F238E27FC236}">
                <a16:creationId xmlns:a16="http://schemas.microsoft.com/office/drawing/2014/main" id="{25BDB467-AE94-69BB-8B36-B6A96A3FCAA4}"/>
              </a:ext>
            </a:extLst>
          </p:cNvPr>
          <p:cNvCxnSpPr/>
          <p:nvPr/>
        </p:nvCxnSpPr>
        <p:spPr>
          <a:xfrm>
            <a:off x="1507325" y="1093372"/>
            <a:ext cx="8856984" cy="0"/>
          </a:xfrm>
          <a:prstGeom prst="straightConnector1">
            <a:avLst/>
          </a:prstGeom>
          <a:ln>
            <a:solidFill>
              <a:srgbClr val="E2398D"/>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8" name="Immagine 7">
            <a:extLst>
              <a:ext uri="{FF2B5EF4-FFF2-40B4-BE49-F238E27FC236}">
                <a16:creationId xmlns:a16="http://schemas.microsoft.com/office/drawing/2014/main" id="{E703418B-C00F-4EEB-6D6B-0A15DD49BBDE}"/>
              </a:ext>
            </a:extLst>
          </p:cNvPr>
          <p:cNvPicPr>
            <a:picLocks noChangeAspect="1"/>
          </p:cNvPicPr>
          <p:nvPr/>
        </p:nvPicPr>
        <p:blipFill>
          <a:blip r:embed="rId9"/>
          <a:stretch>
            <a:fillRect/>
          </a:stretch>
        </p:blipFill>
        <p:spPr>
          <a:xfrm>
            <a:off x="6182761" y="3758858"/>
            <a:ext cx="5241831" cy="2050925"/>
          </a:xfrm>
          <a:prstGeom prst="rect">
            <a:avLst/>
          </a:prstGeom>
        </p:spPr>
      </p:pic>
      <p:sp>
        <p:nvSpPr>
          <p:cNvPr id="9" name="CasellaDiTesto 8">
            <a:extLst>
              <a:ext uri="{FF2B5EF4-FFF2-40B4-BE49-F238E27FC236}">
                <a16:creationId xmlns:a16="http://schemas.microsoft.com/office/drawing/2014/main" id="{F75D906E-B3BD-EB04-D91D-DAAC0408D874}"/>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La fase di partecipazione e il coinvolgimento del territorio</a:t>
            </a:r>
          </a:p>
        </p:txBody>
      </p:sp>
    </p:spTree>
    <p:extLst>
      <p:ext uri="{BB962C8B-B14F-4D97-AF65-F5344CB8AC3E}">
        <p14:creationId xmlns:p14="http://schemas.microsoft.com/office/powerpoint/2010/main" val="34722775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Valutazione Alternative</a:t>
            </a:r>
          </a:p>
          <a:p>
            <a:endParaRPr lang="it-IT" sz="2000" dirty="0">
              <a:solidFill>
                <a:schemeClr val="tx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FDEAB03D-A603-7AC1-B5ED-BB525D087B48}"/>
              </a:ext>
            </a:extLst>
          </p:cNvPr>
          <p:cNvSpPr txBox="1"/>
          <p:nvPr/>
        </p:nvSpPr>
        <p:spPr>
          <a:xfrm>
            <a:off x="607005" y="814858"/>
            <a:ext cx="4060091" cy="4431983"/>
          </a:xfrm>
          <a:prstGeom prst="rect">
            <a:avLst/>
          </a:prstGeom>
          <a:noFill/>
        </p:spPr>
        <p:txBody>
          <a:bodyPr wrap="square">
            <a:spAutoFit/>
          </a:bodyPr>
          <a:lstStyle/>
          <a:p>
            <a:pPr marL="228600" indent="-228600" algn="just">
              <a:spcBef>
                <a:spcPts val="600"/>
              </a:spcBef>
              <a:spcAft>
                <a:spcPts val="600"/>
              </a:spcAft>
            </a:pPr>
            <a:r>
              <a:rPr lang="it-IT" sz="1800" dirty="0">
                <a:effectLst/>
                <a:latin typeface="Calibri" panose="020F0502020204030204" pitchFamily="34" charset="0"/>
                <a:ea typeface="Times New Roman" panose="02020603050405020304" pitchFamily="18" charset="0"/>
              </a:rPr>
              <a:t>La composizione dello Scenario Alternativo di Piano 2 si compone delle seguenti varianti:</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SAP2.1 = non include nessun dei quattro interventi viari richiamati più sopra;</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SAP2.2 = include i due nuovi by pass: Ponte Nuovo e Canale Candiano</a:t>
            </a:r>
          </a:p>
          <a:p>
            <a:pPr marL="342900" lvl="0" indent="-342900" algn="just">
              <a:spcBef>
                <a:spcPts val="600"/>
              </a:spcBef>
              <a:spcAft>
                <a:spcPts val="600"/>
              </a:spcAft>
              <a:buFont typeface="Symbol" panose="05050102010706020507" pitchFamily="18" charset="2"/>
              <a:buChar char=""/>
            </a:pPr>
            <a:r>
              <a:rPr lang="it-IT" sz="1800" dirty="0">
                <a:effectLst/>
                <a:latin typeface="Calibri" panose="020F0502020204030204" pitchFamily="34" charset="0"/>
                <a:ea typeface="Times New Roman" panose="02020603050405020304" pitchFamily="18" charset="0"/>
              </a:rPr>
              <a:t>SAP2.3 = include tutti e quattro gli interventi sottoposti a test, ovvero: via dei Granatieri-Rotonda Scozia, viale </a:t>
            </a:r>
            <a:r>
              <a:rPr lang="it-IT" sz="1800" dirty="0" err="1">
                <a:effectLst/>
                <a:latin typeface="Calibri" panose="020F0502020204030204" pitchFamily="34" charset="0"/>
                <a:ea typeface="Times New Roman" panose="02020603050405020304" pitchFamily="18" charset="0"/>
              </a:rPr>
              <a:t>Fuschini</a:t>
            </a:r>
            <a:r>
              <a:rPr lang="it-IT" sz="1800" dirty="0">
                <a:effectLst/>
                <a:latin typeface="Calibri" panose="020F0502020204030204" pitchFamily="34" charset="0"/>
                <a:ea typeface="Times New Roman" panose="02020603050405020304" pitchFamily="18" charset="0"/>
              </a:rPr>
              <a:t>-Rotonda Spagna, bypass di Ponte Nuovo, bypass del Canale Candiano.</a:t>
            </a:r>
          </a:p>
        </p:txBody>
      </p:sp>
      <p:graphicFrame>
        <p:nvGraphicFramePr>
          <p:cNvPr id="7" name="Tabella 6">
            <a:extLst>
              <a:ext uri="{FF2B5EF4-FFF2-40B4-BE49-F238E27FC236}">
                <a16:creationId xmlns:a16="http://schemas.microsoft.com/office/drawing/2014/main" id="{64769DD0-A84A-36F4-B807-D5772BECDEAE}"/>
              </a:ext>
            </a:extLst>
          </p:cNvPr>
          <p:cNvGraphicFramePr>
            <a:graphicFrameLocks noGrp="1"/>
          </p:cNvGraphicFramePr>
          <p:nvPr/>
        </p:nvGraphicFramePr>
        <p:xfrm>
          <a:off x="5041136" y="1342385"/>
          <a:ext cx="6656891" cy="1688465"/>
        </p:xfrm>
        <a:graphic>
          <a:graphicData uri="http://schemas.openxmlformats.org/drawingml/2006/table">
            <a:tbl>
              <a:tblPr firstRow="1" firstCol="1" bandRow="1"/>
              <a:tblGrid>
                <a:gridCol w="1516679">
                  <a:extLst>
                    <a:ext uri="{9D8B030D-6E8A-4147-A177-3AD203B41FA5}">
                      <a16:colId xmlns:a16="http://schemas.microsoft.com/office/drawing/2014/main" val="3013608575"/>
                    </a:ext>
                  </a:extLst>
                </a:gridCol>
                <a:gridCol w="856702">
                  <a:extLst>
                    <a:ext uri="{9D8B030D-6E8A-4147-A177-3AD203B41FA5}">
                      <a16:colId xmlns:a16="http://schemas.microsoft.com/office/drawing/2014/main" val="4116494469"/>
                    </a:ext>
                  </a:extLst>
                </a:gridCol>
                <a:gridCol w="856702">
                  <a:extLst>
                    <a:ext uri="{9D8B030D-6E8A-4147-A177-3AD203B41FA5}">
                      <a16:colId xmlns:a16="http://schemas.microsoft.com/office/drawing/2014/main" val="3409853638"/>
                    </a:ext>
                  </a:extLst>
                </a:gridCol>
                <a:gridCol w="856702">
                  <a:extLst>
                    <a:ext uri="{9D8B030D-6E8A-4147-A177-3AD203B41FA5}">
                      <a16:colId xmlns:a16="http://schemas.microsoft.com/office/drawing/2014/main" val="652837840"/>
                    </a:ext>
                  </a:extLst>
                </a:gridCol>
                <a:gridCol w="856702">
                  <a:extLst>
                    <a:ext uri="{9D8B030D-6E8A-4147-A177-3AD203B41FA5}">
                      <a16:colId xmlns:a16="http://schemas.microsoft.com/office/drawing/2014/main" val="1500489526"/>
                    </a:ext>
                  </a:extLst>
                </a:gridCol>
                <a:gridCol w="856702">
                  <a:extLst>
                    <a:ext uri="{9D8B030D-6E8A-4147-A177-3AD203B41FA5}">
                      <a16:colId xmlns:a16="http://schemas.microsoft.com/office/drawing/2014/main" val="2334720099"/>
                    </a:ext>
                  </a:extLst>
                </a:gridCol>
                <a:gridCol w="856702">
                  <a:extLst>
                    <a:ext uri="{9D8B030D-6E8A-4147-A177-3AD203B41FA5}">
                      <a16:colId xmlns:a16="http://schemas.microsoft.com/office/drawing/2014/main" val="2123744211"/>
                    </a:ext>
                  </a:extLst>
                </a:gridCol>
              </a:tblGrid>
              <a:tr h="621665">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Emissioni comune</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3977719386"/>
                  </a:ext>
                </a:extLst>
              </a:tr>
              <a:tr h="190500">
                <a:tc>
                  <a:txBody>
                    <a:bodyPr/>
                    <a:lstStyle/>
                    <a:p>
                      <a:pPr algn="l">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a:t>
                      </a:r>
                      <a:r>
                        <a:rPr lang="it-IT" sz="1400" baseline="-25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197.459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197.485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197.285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278829915"/>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Nox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996783105"/>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PM10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49104082"/>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PM2,5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46548857"/>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FC [l]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83.217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83.139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1375867984"/>
                  </a:ext>
                </a:extLst>
              </a:tr>
            </a:tbl>
          </a:graphicData>
        </a:graphic>
      </p:graphicFrame>
      <p:graphicFrame>
        <p:nvGraphicFramePr>
          <p:cNvPr id="10" name="Tabella 9">
            <a:extLst>
              <a:ext uri="{FF2B5EF4-FFF2-40B4-BE49-F238E27FC236}">
                <a16:creationId xmlns:a16="http://schemas.microsoft.com/office/drawing/2014/main" id="{781EB799-EAEA-05F6-DD20-F43EC17FA33F}"/>
              </a:ext>
            </a:extLst>
          </p:cNvPr>
          <p:cNvGraphicFramePr>
            <a:graphicFrameLocks noGrp="1"/>
          </p:cNvGraphicFramePr>
          <p:nvPr/>
        </p:nvGraphicFramePr>
        <p:xfrm>
          <a:off x="5018648" y="3595910"/>
          <a:ext cx="6656892" cy="1729105"/>
        </p:xfrm>
        <a:graphic>
          <a:graphicData uri="http://schemas.openxmlformats.org/drawingml/2006/table">
            <a:tbl>
              <a:tblPr firstRow="1" firstCol="1" bandRow="1"/>
              <a:tblGrid>
                <a:gridCol w="1512168">
                  <a:extLst>
                    <a:ext uri="{9D8B030D-6E8A-4147-A177-3AD203B41FA5}">
                      <a16:colId xmlns:a16="http://schemas.microsoft.com/office/drawing/2014/main" val="2376669649"/>
                    </a:ext>
                  </a:extLst>
                </a:gridCol>
                <a:gridCol w="857454">
                  <a:extLst>
                    <a:ext uri="{9D8B030D-6E8A-4147-A177-3AD203B41FA5}">
                      <a16:colId xmlns:a16="http://schemas.microsoft.com/office/drawing/2014/main" val="3839493003"/>
                    </a:ext>
                  </a:extLst>
                </a:gridCol>
                <a:gridCol w="857454">
                  <a:extLst>
                    <a:ext uri="{9D8B030D-6E8A-4147-A177-3AD203B41FA5}">
                      <a16:colId xmlns:a16="http://schemas.microsoft.com/office/drawing/2014/main" val="606036630"/>
                    </a:ext>
                  </a:extLst>
                </a:gridCol>
                <a:gridCol w="857454">
                  <a:extLst>
                    <a:ext uri="{9D8B030D-6E8A-4147-A177-3AD203B41FA5}">
                      <a16:colId xmlns:a16="http://schemas.microsoft.com/office/drawing/2014/main" val="4106917381"/>
                    </a:ext>
                  </a:extLst>
                </a:gridCol>
                <a:gridCol w="857454">
                  <a:extLst>
                    <a:ext uri="{9D8B030D-6E8A-4147-A177-3AD203B41FA5}">
                      <a16:colId xmlns:a16="http://schemas.microsoft.com/office/drawing/2014/main" val="1212141052"/>
                    </a:ext>
                  </a:extLst>
                </a:gridCol>
                <a:gridCol w="857454">
                  <a:extLst>
                    <a:ext uri="{9D8B030D-6E8A-4147-A177-3AD203B41FA5}">
                      <a16:colId xmlns:a16="http://schemas.microsoft.com/office/drawing/2014/main" val="1864786396"/>
                    </a:ext>
                  </a:extLst>
                </a:gridCol>
                <a:gridCol w="857454">
                  <a:extLst>
                    <a:ext uri="{9D8B030D-6E8A-4147-A177-3AD203B41FA5}">
                      <a16:colId xmlns:a16="http://schemas.microsoft.com/office/drawing/2014/main" val="3173957025"/>
                    </a:ext>
                  </a:extLst>
                </a:gridCol>
              </a:tblGrid>
              <a:tr h="662305">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Emissioni centro abitato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marL="71755" marR="71755" algn="ctr">
                        <a:spcBef>
                          <a:spcPts val="600"/>
                        </a:spcBef>
                        <a:spcAft>
                          <a:spcPts val="600"/>
                        </a:spcAft>
                      </a:pPr>
                      <a:r>
                        <a:rPr lang="it-IT"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su 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3718585561"/>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a:t>
                      </a:r>
                      <a:r>
                        <a:rPr lang="it-IT" sz="1400" baseline="-25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28,.28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-31,9%</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28.532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28.088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12094408"/>
                  </a:ext>
                </a:extLst>
              </a:tr>
              <a:tr h="190500">
                <a:tc>
                  <a:txBody>
                    <a:bodyPr/>
                    <a:lstStyle/>
                    <a:p>
                      <a:pPr algn="l">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NOx [kg]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50457764"/>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PM10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44807732"/>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PM2,5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93984020"/>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FC [l]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11.528</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11.332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-33,7%</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575019619"/>
                  </a:ext>
                </a:extLst>
              </a:tr>
            </a:tbl>
          </a:graphicData>
        </a:graphic>
      </p:graphicFrame>
      <p:sp>
        <p:nvSpPr>
          <p:cNvPr id="12" name="CasellaDiTesto 11">
            <a:extLst>
              <a:ext uri="{FF2B5EF4-FFF2-40B4-BE49-F238E27FC236}">
                <a16:creationId xmlns:a16="http://schemas.microsoft.com/office/drawing/2014/main" id="{D639F3A7-8A61-3697-0840-F7F8EA419AF1}"/>
              </a:ext>
            </a:extLst>
          </p:cNvPr>
          <p:cNvSpPr txBox="1"/>
          <p:nvPr/>
        </p:nvSpPr>
        <p:spPr>
          <a:xfrm>
            <a:off x="1415480" y="5860770"/>
            <a:ext cx="10451924" cy="646331"/>
          </a:xfrm>
          <a:prstGeom prst="rect">
            <a:avLst/>
          </a:prstGeom>
          <a:noFill/>
        </p:spPr>
        <p:txBody>
          <a:bodyPr wrap="square">
            <a:spAutoFit/>
          </a:bodyPr>
          <a:lstStyle/>
          <a:p>
            <a:r>
              <a:rPr lang="it-IT" b="1" dirty="0">
                <a:latin typeface="Calibri" panose="020F0502020204030204" pitchFamily="34" charset="0"/>
                <a:ea typeface="Times New Roman" panose="02020603050405020304" pitchFamily="18" charset="0"/>
              </a:rPr>
              <a:t>L</a:t>
            </a:r>
            <a:r>
              <a:rPr lang="it-IT" sz="1800" b="1" dirty="0">
                <a:effectLst/>
                <a:latin typeface="Calibri" panose="020F0502020204030204" pitchFamily="34" charset="0"/>
                <a:ea typeface="Times New Roman" panose="02020603050405020304" pitchFamily="18" charset="0"/>
              </a:rPr>
              <a:t>o scenario del PUMS selezionato è l’alternativa 2 che comprende il bypass del Canale Candiano e il bypass di Ponte Nuovo</a:t>
            </a:r>
            <a:endParaRPr lang="it-IT" dirty="0"/>
          </a:p>
        </p:txBody>
      </p:sp>
    </p:spTree>
    <p:extLst>
      <p:ext uri="{BB962C8B-B14F-4D97-AF65-F5344CB8AC3E}">
        <p14:creationId xmlns:p14="http://schemas.microsoft.com/office/powerpoint/2010/main" val="958802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Valutazione effetti – qualità dell’aria</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5" name="Tabella 4">
            <a:extLst>
              <a:ext uri="{FF2B5EF4-FFF2-40B4-BE49-F238E27FC236}">
                <a16:creationId xmlns:a16="http://schemas.microsoft.com/office/drawing/2014/main" id="{B5ED4248-195A-A7C4-C6A1-7CB6DC90A633}"/>
              </a:ext>
            </a:extLst>
          </p:cNvPr>
          <p:cNvGraphicFramePr>
            <a:graphicFrameLocks noGrp="1"/>
          </p:cNvGraphicFramePr>
          <p:nvPr/>
        </p:nvGraphicFramePr>
        <p:xfrm>
          <a:off x="1919536" y="2729231"/>
          <a:ext cx="9221686" cy="1295400"/>
        </p:xfrm>
        <a:graphic>
          <a:graphicData uri="http://schemas.openxmlformats.org/drawingml/2006/table">
            <a:tbl>
              <a:tblPr firstRow="1" firstCol="1" bandRow="1"/>
              <a:tblGrid>
                <a:gridCol w="1645924">
                  <a:extLst>
                    <a:ext uri="{9D8B030D-6E8A-4147-A177-3AD203B41FA5}">
                      <a16:colId xmlns:a16="http://schemas.microsoft.com/office/drawing/2014/main" val="1409263240"/>
                    </a:ext>
                  </a:extLst>
                </a:gridCol>
                <a:gridCol w="873945">
                  <a:extLst>
                    <a:ext uri="{9D8B030D-6E8A-4147-A177-3AD203B41FA5}">
                      <a16:colId xmlns:a16="http://schemas.microsoft.com/office/drawing/2014/main" val="649693390"/>
                    </a:ext>
                  </a:extLst>
                </a:gridCol>
                <a:gridCol w="955557">
                  <a:extLst>
                    <a:ext uri="{9D8B030D-6E8A-4147-A177-3AD203B41FA5}">
                      <a16:colId xmlns:a16="http://schemas.microsoft.com/office/drawing/2014/main" val="1896323431"/>
                    </a:ext>
                  </a:extLst>
                </a:gridCol>
                <a:gridCol w="955557">
                  <a:extLst>
                    <a:ext uri="{9D8B030D-6E8A-4147-A177-3AD203B41FA5}">
                      <a16:colId xmlns:a16="http://schemas.microsoft.com/office/drawing/2014/main" val="3901015245"/>
                    </a:ext>
                  </a:extLst>
                </a:gridCol>
                <a:gridCol w="955557">
                  <a:extLst>
                    <a:ext uri="{9D8B030D-6E8A-4147-A177-3AD203B41FA5}">
                      <a16:colId xmlns:a16="http://schemas.microsoft.com/office/drawing/2014/main" val="2010559639"/>
                    </a:ext>
                  </a:extLst>
                </a:gridCol>
                <a:gridCol w="959248">
                  <a:extLst>
                    <a:ext uri="{9D8B030D-6E8A-4147-A177-3AD203B41FA5}">
                      <a16:colId xmlns:a16="http://schemas.microsoft.com/office/drawing/2014/main" val="3636039635"/>
                    </a:ext>
                  </a:extLst>
                </a:gridCol>
                <a:gridCol w="957402">
                  <a:extLst>
                    <a:ext uri="{9D8B030D-6E8A-4147-A177-3AD203B41FA5}">
                      <a16:colId xmlns:a16="http://schemas.microsoft.com/office/drawing/2014/main" val="2689391960"/>
                    </a:ext>
                  </a:extLst>
                </a:gridCol>
                <a:gridCol w="959248">
                  <a:extLst>
                    <a:ext uri="{9D8B030D-6E8A-4147-A177-3AD203B41FA5}">
                      <a16:colId xmlns:a16="http://schemas.microsoft.com/office/drawing/2014/main" val="1732185359"/>
                    </a:ext>
                  </a:extLst>
                </a:gridCol>
                <a:gridCol w="959248">
                  <a:extLst>
                    <a:ext uri="{9D8B030D-6E8A-4147-A177-3AD203B41FA5}">
                      <a16:colId xmlns:a16="http://schemas.microsoft.com/office/drawing/2014/main" val="2060805911"/>
                    </a:ext>
                  </a:extLst>
                </a:gridCol>
              </a:tblGrid>
              <a:tr h="655320">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Emissione comune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SDF</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SR - SDF</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SP1 su 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 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SP1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2111142823"/>
                  </a:ext>
                </a:extLst>
              </a:tr>
              <a:tr h="190500">
                <a:tc>
                  <a:txBody>
                    <a:bodyPr/>
                    <a:lstStyle/>
                    <a:p>
                      <a:pPr algn="l">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NOx [kg]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-64,30%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-38,20%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-37,69%</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16776995"/>
                  </a:ext>
                </a:extLst>
              </a:tr>
              <a:tr h="190500">
                <a:tc>
                  <a:txBody>
                    <a:bodyPr/>
                    <a:lstStyle/>
                    <a:p>
                      <a:pPr algn="l">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PM10 [kg]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38225541"/>
                  </a:ext>
                </a:extLst>
              </a:tr>
              <a:tr h="190500">
                <a:tc>
                  <a:txBody>
                    <a:bodyPr/>
                    <a:lstStyle/>
                    <a:p>
                      <a:pPr algn="l">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PM2,5 [kg]</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-17,65%</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2590063691"/>
                  </a:ext>
                </a:extLst>
              </a:tr>
            </a:tbl>
          </a:graphicData>
        </a:graphic>
      </p:graphicFrame>
      <p:graphicFrame>
        <p:nvGraphicFramePr>
          <p:cNvPr id="9" name="Tabella 8">
            <a:extLst>
              <a:ext uri="{FF2B5EF4-FFF2-40B4-BE49-F238E27FC236}">
                <a16:creationId xmlns:a16="http://schemas.microsoft.com/office/drawing/2014/main" id="{176EEF55-D180-0F55-9B3D-6927C57318D2}"/>
              </a:ext>
            </a:extLst>
          </p:cNvPr>
          <p:cNvGraphicFramePr>
            <a:graphicFrameLocks noGrp="1"/>
          </p:cNvGraphicFramePr>
          <p:nvPr/>
        </p:nvGraphicFramePr>
        <p:xfrm>
          <a:off x="1919536" y="4835887"/>
          <a:ext cx="9221686" cy="1295400"/>
        </p:xfrm>
        <a:graphic>
          <a:graphicData uri="http://schemas.openxmlformats.org/drawingml/2006/table">
            <a:tbl>
              <a:tblPr firstRow="1" firstCol="1" bandRow="1"/>
              <a:tblGrid>
                <a:gridCol w="1645924">
                  <a:extLst>
                    <a:ext uri="{9D8B030D-6E8A-4147-A177-3AD203B41FA5}">
                      <a16:colId xmlns:a16="http://schemas.microsoft.com/office/drawing/2014/main" val="1409263240"/>
                    </a:ext>
                  </a:extLst>
                </a:gridCol>
                <a:gridCol w="873945">
                  <a:extLst>
                    <a:ext uri="{9D8B030D-6E8A-4147-A177-3AD203B41FA5}">
                      <a16:colId xmlns:a16="http://schemas.microsoft.com/office/drawing/2014/main" val="649693390"/>
                    </a:ext>
                  </a:extLst>
                </a:gridCol>
                <a:gridCol w="955557">
                  <a:extLst>
                    <a:ext uri="{9D8B030D-6E8A-4147-A177-3AD203B41FA5}">
                      <a16:colId xmlns:a16="http://schemas.microsoft.com/office/drawing/2014/main" val="1896323431"/>
                    </a:ext>
                  </a:extLst>
                </a:gridCol>
                <a:gridCol w="955557">
                  <a:extLst>
                    <a:ext uri="{9D8B030D-6E8A-4147-A177-3AD203B41FA5}">
                      <a16:colId xmlns:a16="http://schemas.microsoft.com/office/drawing/2014/main" val="3901015245"/>
                    </a:ext>
                  </a:extLst>
                </a:gridCol>
                <a:gridCol w="955557">
                  <a:extLst>
                    <a:ext uri="{9D8B030D-6E8A-4147-A177-3AD203B41FA5}">
                      <a16:colId xmlns:a16="http://schemas.microsoft.com/office/drawing/2014/main" val="2010559639"/>
                    </a:ext>
                  </a:extLst>
                </a:gridCol>
                <a:gridCol w="959248">
                  <a:extLst>
                    <a:ext uri="{9D8B030D-6E8A-4147-A177-3AD203B41FA5}">
                      <a16:colId xmlns:a16="http://schemas.microsoft.com/office/drawing/2014/main" val="3636039635"/>
                    </a:ext>
                  </a:extLst>
                </a:gridCol>
                <a:gridCol w="957402">
                  <a:extLst>
                    <a:ext uri="{9D8B030D-6E8A-4147-A177-3AD203B41FA5}">
                      <a16:colId xmlns:a16="http://schemas.microsoft.com/office/drawing/2014/main" val="2689391960"/>
                    </a:ext>
                  </a:extLst>
                </a:gridCol>
                <a:gridCol w="959248">
                  <a:extLst>
                    <a:ext uri="{9D8B030D-6E8A-4147-A177-3AD203B41FA5}">
                      <a16:colId xmlns:a16="http://schemas.microsoft.com/office/drawing/2014/main" val="1732185359"/>
                    </a:ext>
                  </a:extLst>
                </a:gridCol>
                <a:gridCol w="959248">
                  <a:extLst>
                    <a:ext uri="{9D8B030D-6E8A-4147-A177-3AD203B41FA5}">
                      <a16:colId xmlns:a16="http://schemas.microsoft.com/office/drawing/2014/main" val="2060805911"/>
                    </a:ext>
                  </a:extLst>
                </a:gridCol>
              </a:tblGrid>
              <a:tr h="655320">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Emissione centro abitato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SDF</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SR</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 2_2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SR - SDF</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SP1 su 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 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SP1</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2111142823"/>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NOx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119</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39</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37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22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-67,30%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-4,50%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-44,60%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-40,54%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16776995"/>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PM10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7</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4</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-37,70%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-3,60%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dirty="0">
                          <a:effectLst/>
                        </a:rPr>
                        <a:t>-24,80%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effectLst/>
                        </a:rPr>
                        <a:t>-21,66%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38225541"/>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PM2,5 [kg]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effectLst/>
                        </a:rPr>
                        <a:t>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effectLst/>
                        </a:rPr>
                        <a:t>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effectLst/>
                        </a:rPr>
                        <a:t>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effectLst/>
                        </a:rPr>
                        <a:t>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effectLst/>
                        </a:rPr>
                        <a:t>-49,00%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effectLst/>
                        </a:rPr>
                        <a:t>-3,70%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effectLst/>
                        </a:rPr>
                        <a:t>-26,30%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effectLst/>
                        </a:rPr>
                        <a:t>-23,53%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2590063691"/>
                  </a:ext>
                </a:extLst>
              </a:tr>
            </a:tbl>
          </a:graphicData>
        </a:graphic>
      </p:graphicFrame>
      <p:graphicFrame>
        <p:nvGraphicFramePr>
          <p:cNvPr id="13" name="Tabella 12">
            <a:extLst>
              <a:ext uri="{FF2B5EF4-FFF2-40B4-BE49-F238E27FC236}">
                <a16:creationId xmlns:a16="http://schemas.microsoft.com/office/drawing/2014/main" id="{1965F9D3-5989-6F1C-4021-8F5A447D5EA5}"/>
              </a:ext>
            </a:extLst>
          </p:cNvPr>
          <p:cNvGraphicFramePr>
            <a:graphicFrameLocks noGrp="1"/>
          </p:cNvGraphicFramePr>
          <p:nvPr/>
        </p:nvGraphicFramePr>
        <p:xfrm>
          <a:off x="1919536" y="1052470"/>
          <a:ext cx="9221687" cy="1066800"/>
        </p:xfrm>
        <a:graphic>
          <a:graphicData uri="http://schemas.openxmlformats.org/drawingml/2006/table">
            <a:tbl>
              <a:tblPr firstRow="1" firstCol="1" bandRow="1"/>
              <a:tblGrid>
                <a:gridCol w="2462190">
                  <a:extLst>
                    <a:ext uri="{9D8B030D-6E8A-4147-A177-3AD203B41FA5}">
                      <a16:colId xmlns:a16="http://schemas.microsoft.com/office/drawing/2014/main" val="1733916092"/>
                    </a:ext>
                  </a:extLst>
                </a:gridCol>
                <a:gridCol w="721136">
                  <a:extLst>
                    <a:ext uri="{9D8B030D-6E8A-4147-A177-3AD203B41FA5}">
                      <a16:colId xmlns:a16="http://schemas.microsoft.com/office/drawing/2014/main" val="3912084060"/>
                    </a:ext>
                  </a:extLst>
                </a:gridCol>
                <a:gridCol w="721136">
                  <a:extLst>
                    <a:ext uri="{9D8B030D-6E8A-4147-A177-3AD203B41FA5}">
                      <a16:colId xmlns:a16="http://schemas.microsoft.com/office/drawing/2014/main" val="2537694825"/>
                    </a:ext>
                  </a:extLst>
                </a:gridCol>
                <a:gridCol w="721136">
                  <a:extLst>
                    <a:ext uri="{9D8B030D-6E8A-4147-A177-3AD203B41FA5}">
                      <a16:colId xmlns:a16="http://schemas.microsoft.com/office/drawing/2014/main" val="3392432240"/>
                    </a:ext>
                  </a:extLst>
                </a:gridCol>
                <a:gridCol w="844707">
                  <a:extLst>
                    <a:ext uri="{9D8B030D-6E8A-4147-A177-3AD203B41FA5}">
                      <a16:colId xmlns:a16="http://schemas.microsoft.com/office/drawing/2014/main" val="1104420778"/>
                    </a:ext>
                  </a:extLst>
                </a:gridCol>
                <a:gridCol w="1073404">
                  <a:extLst>
                    <a:ext uri="{9D8B030D-6E8A-4147-A177-3AD203B41FA5}">
                      <a16:colId xmlns:a16="http://schemas.microsoft.com/office/drawing/2014/main" val="3470781312"/>
                    </a:ext>
                  </a:extLst>
                </a:gridCol>
                <a:gridCol w="1311324">
                  <a:extLst>
                    <a:ext uri="{9D8B030D-6E8A-4147-A177-3AD203B41FA5}">
                      <a16:colId xmlns:a16="http://schemas.microsoft.com/office/drawing/2014/main" val="2504037541"/>
                    </a:ext>
                  </a:extLst>
                </a:gridCol>
                <a:gridCol w="1366654">
                  <a:extLst>
                    <a:ext uri="{9D8B030D-6E8A-4147-A177-3AD203B41FA5}">
                      <a16:colId xmlns:a16="http://schemas.microsoft.com/office/drawing/2014/main" val="2810437830"/>
                    </a:ext>
                  </a:extLst>
                </a:gridCol>
              </a:tblGrid>
              <a:tr h="301625">
                <a:tc>
                  <a:txBody>
                    <a:bodyPr/>
                    <a:lstStyle/>
                    <a:p>
                      <a:pPr algn="l">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Ripartizione modale centro urbano di Ravenna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SDF</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SAP2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SDF-SR</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SDF-SAP1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SDF-SAP2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779887574"/>
                  </a:ext>
                </a:extLst>
              </a:tr>
              <a:tr h="190500">
                <a:tc>
                  <a:txBody>
                    <a:bodyPr/>
                    <a:lstStyle/>
                    <a:p>
                      <a:pPr algn="l">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Mobilità privata e motorizzata</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50,70%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49,40%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47,74%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39,48%</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943004086"/>
                  </a:ext>
                </a:extLst>
              </a:tr>
              <a:tr h="190500">
                <a:tc>
                  <a:txBody>
                    <a:bodyPr/>
                    <a:lstStyle/>
                    <a:p>
                      <a:pPr algn="just">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TPL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35607266"/>
                  </a:ext>
                </a:extLst>
              </a:tr>
              <a:tr h="182880">
                <a:tc>
                  <a:txBody>
                    <a:bodyPr/>
                    <a:lstStyle/>
                    <a:p>
                      <a:pPr algn="just">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Mobilità attiva</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45,30%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46,40%</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48,14%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55,43%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485816656"/>
                  </a:ext>
                </a:extLst>
              </a:tr>
            </a:tbl>
          </a:graphicData>
        </a:graphic>
      </p:graphicFrame>
    </p:spTree>
    <p:extLst>
      <p:ext uri="{BB962C8B-B14F-4D97-AF65-F5344CB8AC3E}">
        <p14:creationId xmlns:p14="http://schemas.microsoft.com/office/powerpoint/2010/main" val="8421695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Valutazione effetti – emissioni climalteranti</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742DBD69-2A8C-19EA-8608-4FCDE6C4CDD6}"/>
              </a:ext>
            </a:extLst>
          </p:cNvPr>
          <p:cNvGraphicFramePr>
            <a:graphicFrameLocks noGrp="1"/>
          </p:cNvGraphicFramePr>
          <p:nvPr/>
        </p:nvGraphicFramePr>
        <p:xfrm>
          <a:off x="767408" y="1124744"/>
          <a:ext cx="10515602" cy="931602"/>
        </p:xfrm>
        <a:graphic>
          <a:graphicData uri="http://schemas.openxmlformats.org/drawingml/2006/table">
            <a:tbl>
              <a:tblPr firstRow="1" firstCol="1" bandRow="1"/>
              <a:tblGrid>
                <a:gridCol w="1369131">
                  <a:extLst>
                    <a:ext uri="{9D8B030D-6E8A-4147-A177-3AD203B41FA5}">
                      <a16:colId xmlns:a16="http://schemas.microsoft.com/office/drawing/2014/main" val="1157361351"/>
                    </a:ext>
                  </a:extLst>
                </a:gridCol>
                <a:gridCol w="1013704">
                  <a:extLst>
                    <a:ext uri="{9D8B030D-6E8A-4147-A177-3AD203B41FA5}">
                      <a16:colId xmlns:a16="http://schemas.microsoft.com/office/drawing/2014/main" val="648004900"/>
                    </a:ext>
                  </a:extLst>
                </a:gridCol>
                <a:gridCol w="1013704">
                  <a:extLst>
                    <a:ext uri="{9D8B030D-6E8A-4147-A177-3AD203B41FA5}">
                      <a16:colId xmlns:a16="http://schemas.microsoft.com/office/drawing/2014/main" val="382459673"/>
                    </a:ext>
                  </a:extLst>
                </a:gridCol>
                <a:gridCol w="1026323">
                  <a:extLst>
                    <a:ext uri="{9D8B030D-6E8A-4147-A177-3AD203B41FA5}">
                      <a16:colId xmlns:a16="http://schemas.microsoft.com/office/drawing/2014/main" val="881289985"/>
                    </a:ext>
                  </a:extLst>
                </a:gridCol>
                <a:gridCol w="1011601">
                  <a:extLst>
                    <a:ext uri="{9D8B030D-6E8A-4147-A177-3AD203B41FA5}">
                      <a16:colId xmlns:a16="http://schemas.microsoft.com/office/drawing/2014/main" val="3365677280"/>
                    </a:ext>
                  </a:extLst>
                </a:gridCol>
                <a:gridCol w="1232429">
                  <a:extLst>
                    <a:ext uri="{9D8B030D-6E8A-4147-A177-3AD203B41FA5}">
                      <a16:colId xmlns:a16="http://schemas.microsoft.com/office/drawing/2014/main" val="2010444352"/>
                    </a:ext>
                  </a:extLst>
                </a:gridCol>
                <a:gridCol w="1232429">
                  <a:extLst>
                    <a:ext uri="{9D8B030D-6E8A-4147-A177-3AD203B41FA5}">
                      <a16:colId xmlns:a16="http://schemas.microsoft.com/office/drawing/2014/main" val="4178720220"/>
                    </a:ext>
                  </a:extLst>
                </a:gridCol>
                <a:gridCol w="1232429">
                  <a:extLst>
                    <a:ext uri="{9D8B030D-6E8A-4147-A177-3AD203B41FA5}">
                      <a16:colId xmlns:a16="http://schemas.microsoft.com/office/drawing/2014/main" val="4288062222"/>
                    </a:ext>
                  </a:extLst>
                </a:gridCol>
                <a:gridCol w="1383852">
                  <a:extLst>
                    <a:ext uri="{9D8B030D-6E8A-4147-A177-3AD203B41FA5}">
                      <a16:colId xmlns:a16="http://schemas.microsoft.com/office/drawing/2014/main" val="2802277143"/>
                    </a:ext>
                  </a:extLst>
                </a:gridCol>
              </a:tblGrid>
              <a:tr h="377228">
                <a:tc>
                  <a:txBody>
                    <a:bodyPr/>
                    <a:lstStyle/>
                    <a:p>
                      <a:pPr algn="ctr">
                        <a:spcBef>
                          <a:spcPts val="600"/>
                        </a:spcBef>
                        <a:spcAft>
                          <a:spcPts val="600"/>
                        </a:spcAft>
                      </a:pPr>
                      <a:r>
                        <a:rPr lang="it-IT"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Comune</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SDF</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SR</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 2_</a:t>
                      </a:r>
                      <a:r>
                        <a:rPr lang="it-IT"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SR - SDF</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SP1 - SR</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 SR</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SP1</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3263720761"/>
                  </a:ext>
                </a:extLst>
              </a:tr>
              <a:tr h="188614">
                <a:tc>
                  <a:txBody>
                    <a:bodyPr/>
                    <a:lstStyle/>
                    <a:p>
                      <a:pPr algn="l">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CO2 [kg]</a:t>
                      </a:r>
                    </a:p>
                  </a:txBody>
                  <a:tcPr marL="67901" marR="67901"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246.570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244.834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244.485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197.485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-19,22%</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97388562"/>
                  </a:ext>
                </a:extLst>
              </a:tr>
              <a:tr h="331960">
                <a:tc>
                  <a:txBody>
                    <a:bodyPr/>
                    <a:lstStyle/>
                    <a:p>
                      <a:pPr algn="l">
                        <a:spcBef>
                          <a:spcPts val="600"/>
                        </a:spcBef>
                        <a:spcAft>
                          <a:spcPts val="600"/>
                        </a:spcAft>
                      </a:pPr>
                      <a:r>
                        <a:rPr lang="it-IT" sz="1200">
                          <a:effectLst/>
                          <a:latin typeface="Calibri" panose="020F0502020204030204" pitchFamily="34" charset="0"/>
                          <a:ea typeface="Times New Roman" panose="02020603050405020304" pitchFamily="18" charset="0"/>
                          <a:cs typeface="Times New Roman" panose="02020603050405020304" pitchFamily="18" charset="0"/>
                        </a:rPr>
                        <a:t>Consumi di carburante [l]</a:t>
                      </a:r>
                    </a:p>
                  </a:txBody>
                  <a:tcPr marL="67901" marR="67901"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101.826</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100.224</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100.073</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83.217</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-0,15%</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-17,00%</a:t>
                      </a:r>
                      <a:endParaRPr lang="it-I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-16,84%</a:t>
                      </a:r>
                      <a:endParaRPr lang="it-I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639933498"/>
                  </a:ext>
                </a:extLst>
              </a:tr>
            </a:tbl>
          </a:graphicData>
        </a:graphic>
      </p:graphicFrame>
      <p:sp>
        <p:nvSpPr>
          <p:cNvPr id="7" name="CasellaDiTesto 6">
            <a:extLst>
              <a:ext uri="{FF2B5EF4-FFF2-40B4-BE49-F238E27FC236}">
                <a16:creationId xmlns:a16="http://schemas.microsoft.com/office/drawing/2014/main" id="{152E1D28-28B4-E3F2-F120-3981A4B612C0}"/>
              </a:ext>
            </a:extLst>
          </p:cNvPr>
          <p:cNvSpPr txBox="1"/>
          <p:nvPr/>
        </p:nvSpPr>
        <p:spPr>
          <a:xfrm>
            <a:off x="983432" y="3717032"/>
            <a:ext cx="10657184" cy="2539157"/>
          </a:xfrm>
          <a:prstGeom prst="rect">
            <a:avLst/>
          </a:prstGeom>
          <a:noFill/>
        </p:spPr>
        <p:txBody>
          <a:bodyPr wrap="square">
            <a:spAutoFit/>
          </a:bodyPr>
          <a:lstStyle/>
          <a:p>
            <a:pPr marL="742950" lvl="1" indent="-285750" algn="just">
              <a:spcBef>
                <a:spcPts val="300"/>
              </a:spcBef>
              <a:buFont typeface="Symbol" panose="05050102010706020507" pitchFamily="18" charset="2"/>
              <a:buChar char=""/>
              <a:tabLst>
                <a:tab pos="228600" algn="l"/>
                <a:tab pos="449580" algn="l"/>
              </a:tabLst>
            </a:pPr>
            <a:r>
              <a:rPr lang="it-IT" sz="1400" b="1" dirty="0">
                <a:effectLst/>
                <a:latin typeface="Calibri" panose="020F0502020204030204" pitchFamily="34" charset="0"/>
                <a:ea typeface="Calibri" panose="020F0502020204030204" pitchFamily="34" charset="0"/>
              </a:rPr>
              <a:t>Scenario di Progetto (SAP2) - Scenario di riferimento (SR)</a:t>
            </a:r>
            <a:r>
              <a:rPr lang="it-IT" sz="1400" dirty="0">
                <a:effectLst/>
                <a:latin typeface="Calibri" panose="020F0502020204030204" pitchFamily="34" charset="0"/>
                <a:ea typeface="Calibri" panose="020F0502020204030204" pitchFamily="34" charset="0"/>
              </a:rPr>
              <a:t>: Si stima che le emissioni di CO2, nelle ore di punta del mattino, vadano a ridursi del 19% circa in area comunale e di più del 30% in area urbana rispetto allo scenario di riferimento. Valori similari si registrano per quanto attiene il consumo di carburante. Le riduzioni risultano infatti essere pari al 17% considerando l’intero territorio comunale e del 32-33% in area urbana.</a:t>
            </a:r>
          </a:p>
          <a:p>
            <a:pPr marL="742950" lvl="1" indent="-285750" algn="just">
              <a:spcBef>
                <a:spcPts val="300"/>
              </a:spcBef>
              <a:buFont typeface="Symbol" panose="05050102010706020507" pitchFamily="18" charset="2"/>
              <a:buChar char=""/>
              <a:tabLst>
                <a:tab pos="228600" algn="l"/>
                <a:tab pos="449580" algn="l"/>
              </a:tabLst>
            </a:pPr>
            <a:r>
              <a:rPr lang="it-IT" sz="1400" b="1" dirty="0">
                <a:effectLst/>
                <a:latin typeface="Calibri" panose="020F0502020204030204" pitchFamily="34" charset="0"/>
                <a:ea typeface="Calibri" panose="020F0502020204030204" pitchFamily="34" charset="0"/>
              </a:rPr>
              <a:t>Scenario di Progetto (SAP2) - Scenario di PUMS vigente (SAP1)</a:t>
            </a:r>
            <a:r>
              <a:rPr lang="it-IT" sz="1400" dirty="0">
                <a:effectLst/>
                <a:latin typeface="Calibri" panose="020F0502020204030204" pitchFamily="34" charset="0"/>
                <a:ea typeface="Calibri" panose="020F0502020204030204" pitchFamily="34" charset="0"/>
              </a:rPr>
              <a:t>: Si stima che le emissioni di CO2, nelle ore di punta del mattino, vadano a ridursi del 19% circa in area comunale e poco meno del 30% in area urbana rispetto allo scenario del PUMS vigente. Valori similari si registrano per quanto attiene il consumo di carburante. Le riduzioni risultano infatti essere poco meno del 17% considerando l’intero territorio comunale e del 30% in area urbana.</a:t>
            </a:r>
          </a:p>
          <a:p>
            <a:pPr marL="742950" lvl="1" indent="-285750" algn="just">
              <a:spcBef>
                <a:spcPts val="300"/>
              </a:spcBef>
              <a:buFont typeface="Symbol" panose="05050102010706020507" pitchFamily="18" charset="2"/>
              <a:buChar char=""/>
              <a:tabLst>
                <a:tab pos="228600" algn="l"/>
                <a:tab pos="449580" algn="l"/>
              </a:tabLst>
            </a:pPr>
            <a:r>
              <a:rPr lang="it-IT" sz="1400" b="1" dirty="0">
                <a:effectLst/>
                <a:latin typeface="Calibri" panose="020F0502020204030204" pitchFamily="34" charset="0"/>
                <a:ea typeface="Calibri" panose="020F0502020204030204" pitchFamily="34" charset="0"/>
              </a:rPr>
              <a:t>Scenario di Progetto (SAP2) - Scenario di fatto (SDF) </a:t>
            </a:r>
            <a:r>
              <a:rPr lang="it-IT" sz="1400" dirty="0">
                <a:effectLst/>
                <a:latin typeface="Calibri" panose="020F0502020204030204" pitchFamily="34" charset="0"/>
                <a:ea typeface="Calibri" panose="020F0502020204030204" pitchFamily="34" charset="0"/>
              </a:rPr>
              <a:t>Infine rispetto allo stato attuale si stima una riduzione sulle emissioni di CO2 pari a circa il 20% in ambito comunale e oltre il 40% in ambito urbano, corrispondenti ad un calo del consumo di carburante del 18% circa rispetto alla situazione attuale in ambito comunale e oltre il 40% in ambito urbano.</a:t>
            </a:r>
          </a:p>
        </p:txBody>
      </p:sp>
      <p:graphicFrame>
        <p:nvGraphicFramePr>
          <p:cNvPr id="8" name="Tabella 7">
            <a:extLst>
              <a:ext uri="{FF2B5EF4-FFF2-40B4-BE49-F238E27FC236}">
                <a16:creationId xmlns:a16="http://schemas.microsoft.com/office/drawing/2014/main" id="{9F19A180-CA3E-9DD2-5B8D-CC79BC1DCB65}"/>
              </a:ext>
            </a:extLst>
          </p:cNvPr>
          <p:cNvGraphicFramePr>
            <a:graphicFrameLocks noGrp="1"/>
          </p:cNvGraphicFramePr>
          <p:nvPr/>
        </p:nvGraphicFramePr>
        <p:xfrm>
          <a:off x="767408" y="2316076"/>
          <a:ext cx="10515602" cy="901122"/>
        </p:xfrm>
        <a:graphic>
          <a:graphicData uri="http://schemas.openxmlformats.org/drawingml/2006/table">
            <a:tbl>
              <a:tblPr firstRow="1" firstCol="1" bandRow="1"/>
              <a:tblGrid>
                <a:gridCol w="1369131">
                  <a:extLst>
                    <a:ext uri="{9D8B030D-6E8A-4147-A177-3AD203B41FA5}">
                      <a16:colId xmlns:a16="http://schemas.microsoft.com/office/drawing/2014/main" val="3631050900"/>
                    </a:ext>
                  </a:extLst>
                </a:gridCol>
                <a:gridCol w="1013704">
                  <a:extLst>
                    <a:ext uri="{9D8B030D-6E8A-4147-A177-3AD203B41FA5}">
                      <a16:colId xmlns:a16="http://schemas.microsoft.com/office/drawing/2014/main" val="144992308"/>
                    </a:ext>
                  </a:extLst>
                </a:gridCol>
                <a:gridCol w="1013704">
                  <a:extLst>
                    <a:ext uri="{9D8B030D-6E8A-4147-A177-3AD203B41FA5}">
                      <a16:colId xmlns:a16="http://schemas.microsoft.com/office/drawing/2014/main" val="3736292900"/>
                    </a:ext>
                  </a:extLst>
                </a:gridCol>
                <a:gridCol w="1026323">
                  <a:extLst>
                    <a:ext uri="{9D8B030D-6E8A-4147-A177-3AD203B41FA5}">
                      <a16:colId xmlns:a16="http://schemas.microsoft.com/office/drawing/2014/main" val="893554153"/>
                    </a:ext>
                  </a:extLst>
                </a:gridCol>
                <a:gridCol w="1011601">
                  <a:extLst>
                    <a:ext uri="{9D8B030D-6E8A-4147-A177-3AD203B41FA5}">
                      <a16:colId xmlns:a16="http://schemas.microsoft.com/office/drawing/2014/main" val="3400652848"/>
                    </a:ext>
                  </a:extLst>
                </a:gridCol>
                <a:gridCol w="1232429">
                  <a:extLst>
                    <a:ext uri="{9D8B030D-6E8A-4147-A177-3AD203B41FA5}">
                      <a16:colId xmlns:a16="http://schemas.microsoft.com/office/drawing/2014/main" val="3120416487"/>
                    </a:ext>
                  </a:extLst>
                </a:gridCol>
                <a:gridCol w="1232429">
                  <a:extLst>
                    <a:ext uri="{9D8B030D-6E8A-4147-A177-3AD203B41FA5}">
                      <a16:colId xmlns:a16="http://schemas.microsoft.com/office/drawing/2014/main" val="2924652447"/>
                    </a:ext>
                  </a:extLst>
                </a:gridCol>
                <a:gridCol w="1232429">
                  <a:extLst>
                    <a:ext uri="{9D8B030D-6E8A-4147-A177-3AD203B41FA5}">
                      <a16:colId xmlns:a16="http://schemas.microsoft.com/office/drawing/2014/main" val="1211806316"/>
                    </a:ext>
                  </a:extLst>
                </a:gridCol>
                <a:gridCol w="1383852">
                  <a:extLst>
                    <a:ext uri="{9D8B030D-6E8A-4147-A177-3AD203B41FA5}">
                      <a16:colId xmlns:a16="http://schemas.microsoft.com/office/drawing/2014/main" val="229122017"/>
                    </a:ext>
                  </a:extLst>
                </a:gridCol>
              </a:tblGrid>
              <a:tr h="377228">
                <a:tc>
                  <a:txBody>
                    <a:bodyPr/>
                    <a:lstStyle/>
                    <a:p>
                      <a:pPr algn="ctr">
                        <a:spcBef>
                          <a:spcPts val="600"/>
                        </a:spcBef>
                        <a:spcAft>
                          <a:spcPts val="600"/>
                        </a:spcAft>
                      </a:pPr>
                      <a:r>
                        <a:rPr lang="it-IT"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Centro abitato</a:t>
                      </a:r>
                      <a:endParaRPr lang="it-I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SDF</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SR</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SP1</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SP 2_</a:t>
                      </a:r>
                      <a:r>
                        <a:rPr lang="it-IT"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SR - SDF</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SP1 - SR</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 SR</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a:txBody>
                    <a:bodyPr/>
                    <a:lstStyle/>
                    <a:p>
                      <a:pPr algn="ctr">
                        <a:spcBef>
                          <a:spcPts val="600"/>
                        </a:spcBef>
                        <a:spcAft>
                          <a:spcPts val="600"/>
                        </a:spcAft>
                      </a:pPr>
                      <a:r>
                        <a:rPr lang="it-IT" sz="11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 SP2.2– SP1</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extLst>
                  <a:ext uri="{0D108BD9-81ED-4DB2-BD59-A6C34878D82A}">
                    <a16:rowId xmlns:a16="http://schemas.microsoft.com/office/drawing/2014/main" val="3786573599"/>
                  </a:ext>
                </a:extLst>
              </a:tr>
              <a:tr h="188614">
                <a:tc>
                  <a:txBody>
                    <a:bodyPr/>
                    <a:lstStyle/>
                    <a:p>
                      <a:pPr algn="l">
                        <a:spcBef>
                          <a:spcPts val="600"/>
                        </a:spcBef>
                        <a:spcAft>
                          <a:spcPts val="60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CO2 [kg]</a:t>
                      </a:r>
                    </a:p>
                  </a:txBody>
                  <a:tcPr marL="67901" marR="67901"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48.439</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42.175</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40.506</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28.532</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-32,30%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-29,56%</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55418170"/>
                  </a:ext>
                </a:extLst>
              </a:tr>
              <a:tr h="331960">
                <a:tc>
                  <a:txBody>
                    <a:bodyPr/>
                    <a:lstStyle/>
                    <a:p>
                      <a:pPr algn="l">
                        <a:spcBef>
                          <a:spcPts val="600"/>
                        </a:spcBef>
                        <a:spcAft>
                          <a:spcPts val="600"/>
                        </a:spcAft>
                      </a:pPr>
                      <a:r>
                        <a:rPr lang="it-IT" sz="1100">
                          <a:effectLst/>
                          <a:latin typeface="Calibri" panose="020F0502020204030204" pitchFamily="34" charset="0"/>
                          <a:ea typeface="Times New Roman" panose="02020603050405020304" pitchFamily="18" charset="0"/>
                          <a:cs typeface="Times New Roman" panose="02020603050405020304" pitchFamily="18" charset="0"/>
                        </a:rPr>
                        <a:t>Consumi di carburante [l]</a:t>
                      </a:r>
                    </a:p>
                  </a:txBody>
                  <a:tcPr marL="67901" marR="67901"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19.878</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17.080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16.390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11.528</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-32,50%</a:t>
                      </a:r>
                      <a:endParaRPr lang="it-IT"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-29,66%</a:t>
                      </a:r>
                      <a:endParaRPr lang="it-IT"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901" marR="67901"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785686859"/>
                  </a:ext>
                </a:extLst>
              </a:tr>
            </a:tbl>
          </a:graphicData>
        </a:graphic>
      </p:graphicFrame>
    </p:spTree>
    <p:extLst>
      <p:ext uri="{BB962C8B-B14F-4D97-AF65-F5344CB8AC3E}">
        <p14:creationId xmlns:p14="http://schemas.microsoft.com/office/powerpoint/2010/main" val="2635102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Valutazione effetti – rumore</a:t>
            </a:r>
          </a:p>
          <a:p>
            <a:endParaRPr lang="it-IT" sz="2000" dirty="0">
              <a:solidFill>
                <a:schemeClr val="tx1"/>
              </a:solidFill>
              <a:latin typeface="Arial" panose="020B0604020202020204" pitchFamily="34" charset="0"/>
              <a:cs typeface="Arial" panose="020B0604020202020204" pitchFamily="34" charset="0"/>
            </a:endParaRPr>
          </a:p>
        </p:txBody>
      </p:sp>
      <p:graphicFrame>
        <p:nvGraphicFramePr>
          <p:cNvPr id="2" name="Tabella 1">
            <a:extLst>
              <a:ext uri="{FF2B5EF4-FFF2-40B4-BE49-F238E27FC236}">
                <a16:creationId xmlns:a16="http://schemas.microsoft.com/office/drawing/2014/main" id="{D835D1D6-DDC5-F209-4A6F-20CDCA629902}"/>
              </a:ext>
            </a:extLst>
          </p:cNvPr>
          <p:cNvGraphicFramePr>
            <a:graphicFrameLocks noGrp="1"/>
          </p:cNvGraphicFramePr>
          <p:nvPr/>
        </p:nvGraphicFramePr>
        <p:xfrm>
          <a:off x="838199" y="2132856"/>
          <a:ext cx="10515602" cy="2133600"/>
        </p:xfrm>
        <a:graphic>
          <a:graphicData uri="http://schemas.openxmlformats.org/drawingml/2006/table">
            <a:tbl>
              <a:tblPr firstRow="1" firstCol="1" bandRow="1"/>
              <a:tblGrid>
                <a:gridCol w="691926">
                  <a:extLst>
                    <a:ext uri="{9D8B030D-6E8A-4147-A177-3AD203B41FA5}">
                      <a16:colId xmlns:a16="http://schemas.microsoft.com/office/drawing/2014/main" val="2598213276"/>
                    </a:ext>
                  </a:extLst>
                </a:gridCol>
                <a:gridCol w="681411">
                  <a:extLst>
                    <a:ext uri="{9D8B030D-6E8A-4147-A177-3AD203B41FA5}">
                      <a16:colId xmlns:a16="http://schemas.microsoft.com/office/drawing/2014/main" val="2238571384"/>
                    </a:ext>
                  </a:extLst>
                </a:gridCol>
                <a:gridCol w="845454">
                  <a:extLst>
                    <a:ext uri="{9D8B030D-6E8A-4147-A177-3AD203B41FA5}">
                      <a16:colId xmlns:a16="http://schemas.microsoft.com/office/drawing/2014/main" val="1325538539"/>
                    </a:ext>
                  </a:extLst>
                </a:gridCol>
                <a:gridCol w="712958">
                  <a:extLst>
                    <a:ext uri="{9D8B030D-6E8A-4147-A177-3AD203B41FA5}">
                      <a16:colId xmlns:a16="http://schemas.microsoft.com/office/drawing/2014/main" val="1330144119"/>
                    </a:ext>
                  </a:extLst>
                </a:gridCol>
                <a:gridCol w="748711">
                  <a:extLst>
                    <a:ext uri="{9D8B030D-6E8A-4147-A177-3AD203B41FA5}">
                      <a16:colId xmlns:a16="http://schemas.microsoft.com/office/drawing/2014/main" val="1083236385"/>
                    </a:ext>
                  </a:extLst>
                </a:gridCol>
                <a:gridCol w="748711">
                  <a:extLst>
                    <a:ext uri="{9D8B030D-6E8A-4147-A177-3AD203B41FA5}">
                      <a16:colId xmlns:a16="http://schemas.microsoft.com/office/drawing/2014/main" val="1431543608"/>
                    </a:ext>
                  </a:extLst>
                </a:gridCol>
                <a:gridCol w="839145">
                  <a:extLst>
                    <a:ext uri="{9D8B030D-6E8A-4147-A177-3AD203B41FA5}">
                      <a16:colId xmlns:a16="http://schemas.microsoft.com/office/drawing/2014/main" val="1119650782"/>
                    </a:ext>
                  </a:extLst>
                </a:gridCol>
                <a:gridCol w="712958">
                  <a:extLst>
                    <a:ext uri="{9D8B030D-6E8A-4147-A177-3AD203B41FA5}">
                      <a16:colId xmlns:a16="http://schemas.microsoft.com/office/drawing/2014/main" val="3527593663"/>
                    </a:ext>
                  </a:extLst>
                </a:gridCol>
                <a:gridCol w="748711">
                  <a:extLst>
                    <a:ext uri="{9D8B030D-6E8A-4147-A177-3AD203B41FA5}">
                      <a16:colId xmlns:a16="http://schemas.microsoft.com/office/drawing/2014/main" val="1501690357"/>
                    </a:ext>
                  </a:extLst>
                </a:gridCol>
                <a:gridCol w="748711">
                  <a:extLst>
                    <a:ext uri="{9D8B030D-6E8A-4147-A177-3AD203B41FA5}">
                      <a16:colId xmlns:a16="http://schemas.microsoft.com/office/drawing/2014/main" val="2575592545"/>
                    </a:ext>
                  </a:extLst>
                </a:gridCol>
                <a:gridCol w="828629">
                  <a:extLst>
                    <a:ext uri="{9D8B030D-6E8A-4147-A177-3AD203B41FA5}">
                      <a16:colId xmlns:a16="http://schemas.microsoft.com/office/drawing/2014/main" val="3272171336"/>
                    </a:ext>
                  </a:extLst>
                </a:gridCol>
                <a:gridCol w="712958">
                  <a:extLst>
                    <a:ext uri="{9D8B030D-6E8A-4147-A177-3AD203B41FA5}">
                      <a16:colId xmlns:a16="http://schemas.microsoft.com/office/drawing/2014/main" val="3281096264"/>
                    </a:ext>
                  </a:extLst>
                </a:gridCol>
                <a:gridCol w="748711">
                  <a:extLst>
                    <a:ext uri="{9D8B030D-6E8A-4147-A177-3AD203B41FA5}">
                      <a16:colId xmlns:a16="http://schemas.microsoft.com/office/drawing/2014/main" val="95407391"/>
                    </a:ext>
                  </a:extLst>
                </a:gridCol>
                <a:gridCol w="746608">
                  <a:extLst>
                    <a:ext uri="{9D8B030D-6E8A-4147-A177-3AD203B41FA5}">
                      <a16:colId xmlns:a16="http://schemas.microsoft.com/office/drawing/2014/main" val="2030320530"/>
                    </a:ext>
                  </a:extLst>
                </a:gridCol>
              </a:tblGrid>
              <a:tr h="177364">
                <a:tc rowSpan="3"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rowSpan="3" h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scenario attuale</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scenario di riferimento</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scenario piano</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49146143"/>
                  </a:ext>
                </a:extLst>
              </a:tr>
              <a:tr h="177364">
                <a:tc gridSpan="2" vMerge="1">
                  <a:txBody>
                    <a:bodyPr/>
                    <a:lstStyle/>
                    <a:p>
                      <a:endParaRPr lang="it-IT"/>
                    </a:p>
                  </a:txBody>
                  <a:tcPr/>
                </a:tc>
                <a:tc hMerge="1" v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popolazione potenzialmente esposta</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popolazione potenzialmente esposta</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popolazione potenzialmente esposta</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36313371"/>
                  </a:ext>
                </a:extLst>
              </a:tr>
              <a:tr h="177364">
                <a:tc gridSpan="2" vMerge="1">
                  <a:txBody>
                    <a:bodyPr/>
                    <a:lstStyle/>
                    <a:p>
                      <a:endParaRPr lang="it-IT"/>
                    </a:p>
                  </a:txBody>
                  <a:tcPr/>
                </a:tc>
                <a:tc hMerge="1" v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 ab.)</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 ab.)</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 ab.)</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tc gridSpan="2">
                  <a:txBody>
                    <a:bodyPr/>
                    <a:lstStyle/>
                    <a:p>
                      <a:pPr algn="ctr"/>
                      <a:r>
                        <a:rPr lang="it-IT" sz="14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it-IT"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27D55"/>
                    </a:solidFill>
                  </a:tcPr>
                </a:tc>
                <a:tc hMerge="1">
                  <a:txBody>
                    <a:bodyPr/>
                    <a:lstStyle/>
                    <a:p>
                      <a:endParaRPr lang="it-IT"/>
                    </a:p>
                  </a:txBody>
                  <a:tcPr/>
                </a:tc>
                <a:extLst>
                  <a:ext uri="{0D108BD9-81ED-4DB2-BD59-A6C34878D82A}">
                    <a16:rowId xmlns:a16="http://schemas.microsoft.com/office/drawing/2014/main" val="3676302603"/>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D</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N</a:t>
                      </a: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32347192"/>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&lt;45</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49.340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41,26%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48.481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53.441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97820733"/>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45-50</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29.116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29.329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31.519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63164678"/>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&lt;55</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50-55</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59.856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28.957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58.739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29.372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49,12%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66.120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25.665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55,29%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115187195"/>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55-60</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&gt;55</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32.764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12.181</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33.346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12.412</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31.779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8.969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26,57%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06393943"/>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60-65</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22.835</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23.036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19.098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60252804"/>
                  </a:ext>
                </a:extLst>
              </a:tr>
              <a:tr h="177364">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&gt;65</a:t>
                      </a:r>
                    </a:p>
                  </a:txBody>
                  <a:tcPr marL="67687" marR="67687" marT="0" marB="0"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4.473</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2.596</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noFill/>
                  </a:tcPr>
                </a:tc>
                <a:tc>
                  <a:txBody>
                    <a:bodyPr/>
                    <a:lstStyle/>
                    <a:p>
                      <a:pPr algn="ctr">
                        <a:spcBef>
                          <a:spcPts val="600"/>
                        </a:spcBef>
                        <a:spcAft>
                          <a:spcPts val="600"/>
                        </a:spcAft>
                      </a:pPr>
                      <a:r>
                        <a:rPr lang="it-IT"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7687" marR="67687"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noFill/>
                  </a:tcPr>
                </a:tc>
                <a:extLst>
                  <a:ext uri="{0D108BD9-81ED-4DB2-BD59-A6C34878D82A}">
                    <a16:rowId xmlns:a16="http://schemas.microsoft.com/office/drawing/2014/main" val="3495925369"/>
                  </a:ext>
                </a:extLst>
              </a:tr>
            </a:tbl>
          </a:graphicData>
        </a:graphic>
      </p:graphicFrame>
    </p:spTree>
    <p:extLst>
      <p:ext uri="{BB962C8B-B14F-4D97-AF65-F5344CB8AC3E}">
        <p14:creationId xmlns:p14="http://schemas.microsoft.com/office/powerpoint/2010/main" val="18842056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Monitoraggio</a:t>
            </a:r>
          </a:p>
          <a:p>
            <a:endParaRPr lang="it-IT" sz="2000" dirty="0">
              <a:solidFill>
                <a:schemeClr val="tx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466B7B4C-6807-73CC-2543-609C526E7391}"/>
              </a:ext>
            </a:extLst>
          </p:cNvPr>
          <p:cNvSpPr txBox="1"/>
          <p:nvPr/>
        </p:nvSpPr>
        <p:spPr>
          <a:xfrm>
            <a:off x="1919536" y="1700808"/>
            <a:ext cx="7416824" cy="2723823"/>
          </a:xfrm>
          <a:prstGeom prst="rect">
            <a:avLst/>
          </a:prstGeom>
          <a:noFill/>
        </p:spPr>
        <p:txBody>
          <a:bodyPr wrap="square">
            <a:spAutoFit/>
          </a:bodyPr>
          <a:lstStyle/>
          <a:p>
            <a:pPr algn="just">
              <a:spcBef>
                <a:spcPts val="1800"/>
              </a:spcBef>
              <a:tabLst>
                <a:tab pos="448931" algn="l"/>
                <a:tab pos="897863" algn="l"/>
                <a:tab pos="1346793" algn="l"/>
                <a:tab pos="1795724" algn="l"/>
                <a:tab pos="2244656" algn="l"/>
                <a:tab pos="2693587" algn="l"/>
                <a:tab pos="3142517" algn="l"/>
                <a:tab pos="3591449" algn="l"/>
                <a:tab pos="4040380" algn="l"/>
                <a:tab pos="4489312" algn="l"/>
                <a:tab pos="4938242" algn="l"/>
                <a:tab pos="5387173" algn="l"/>
              </a:tabLst>
              <a:defRPr/>
            </a:pPr>
            <a:r>
              <a:rPr lang="it-IT" sz="1800" dirty="0">
                <a:latin typeface="Arial" panose="020B0604020202020204" pitchFamily="34" charset="0"/>
                <a:cs typeface="Arial" panose="020B0604020202020204" pitchFamily="34" charset="0"/>
              </a:rPr>
              <a:t>La VAS è un processo dinamico e migliorativo anche in funzione del </a:t>
            </a:r>
            <a:r>
              <a:rPr lang="it-IT" sz="1800" b="1" dirty="0">
                <a:latin typeface="Arial" panose="020B0604020202020204" pitchFamily="34" charset="0"/>
                <a:cs typeface="Arial" panose="020B0604020202020204" pitchFamily="34" charset="0"/>
              </a:rPr>
              <a:t>monitoraggio dei risultati ottenuti</a:t>
            </a:r>
            <a:r>
              <a:rPr lang="it-IT" sz="1800" dirty="0">
                <a:latin typeface="Arial" panose="020B0604020202020204" pitchFamily="34" charset="0"/>
                <a:cs typeface="Arial" panose="020B0604020202020204" pitchFamily="34" charset="0"/>
              </a:rPr>
              <a:t> e delle conseguenti valutazioni future.</a:t>
            </a:r>
          </a:p>
          <a:p>
            <a:pPr>
              <a:spcBef>
                <a:spcPts val="1800"/>
              </a:spcBef>
            </a:pPr>
            <a:r>
              <a:rPr lang="it-IT" sz="1800" dirty="0">
                <a:latin typeface="Arial" panose="020B0604020202020204" pitchFamily="34" charset="0"/>
                <a:cs typeface="Arial" panose="020B0604020202020204" pitchFamily="34" charset="0"/>
              </a:rPr>
              <a:t>Il set di indicatori del sistema di monitoraggio sarà strutturato in due </a:t>
            </a:r>
            <a:r>
              <a:rPr lang="it-IT" sz="1800" dirty="0" err="1">
                <a:latin typeface="Arial" panose="020B0604020202020204" pitchFamily="34" charset="0"/>
                <a:cs typeface="Arial" panose="020B0604020202020204" pitchFamily="34" charset="0"/>
              </a:rPr>
              <a:t>macroambiti</a:t>
            </a:r>
            <a:r>
              <a:rPr lang="it-IT" sz="1800" dirty="0">
                <a:latin typeface="Arial" panose="020B0604020202020204" pitchFamily="34" charset="0"/>
                <a:cs typeface="Arial" panose="020B0604020202020204" pitchFamily="34" charset="0"/>
              </a:rPr>
              <a:t>:</a:t>
            </a:r>
          </a:p>
          <a:p>
            <a:pPr marL="283535" indent="-283535">
              <a:spcBef>
                <a:spcPts val="1800"/>
              </a:spcBef>
              <a:buFont typeface="Arial" panose="020B0604020202020204" pitchFamily="34" charset="0"/>
              <a:buChar char="•"/>
            </a:pPr>
            <a:r>
              <a:rPr lang="it-IT" sz="1800" b="1" dirty="0">
                <a:latin typeface="Arial" panose="020B0604020202020204" pitchFamily="34" charset="0"/>
                <a:cs typeface="Arial" panose="020B0604020202020204" pitchFamily="34" charset="0"/>
              </a:rPr>
              <a:t>Indicatori di contesto</a:t>
            </a:r>
          </a:p>
          <a:p>
            <a:pPr marL="283535" indent="-283535">
              <a:spcBef>
                <a:spcPts val="1800"/>
              </a:spcBef>
              <a:buFont typeface="Arial" panose="020B0604020202020204" pitchFamily="34" charset="0"/>
              <a:buChar char="•"/>
            </a:pPr>
            <a:r>
              <a:rPr lang="it-IT" sz="1800" b="1" dirty="0">
                <a:latin typeface="Arial" panose="020B0604020202020204" pitchFamily="34" charset="0"/>
                <a:cs typeface="Arial" panose="020B0604020202020204" pitchFamily="34" charset="0"/>
              </a:rPr>
              <a:t>Indicatori di risposta</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55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1">
            <a:extLst>
              <a:ext uri="{FF2B5EF4-FFF2-40B4-BE49-F238E27FC236}">
                <a16:creationId xmlns:a16="http://schemas.microsoft.com/office/drawing/2014/main" id="{E9BEAFD7-FE1C-30C7-4EB7-E87219547EA9}"/>
              </a:ext>
            </a:extLst>
          </p:cNvPr>
          <p:cNvSpPr txBox="1">
            <a:spLocks/>
          </p:cNvSpPr>
          <p:nvPr/>
        </p:nvSpPr>
        <p:spPr>
          <a:xfrm>
            <a:off x="607005" y="318265"/>
            <a:ext cx="9537829" cy="546749"/>
          </a:xfrm>
          <a:prstGeom prst="rect">
            <a:avLst/>
          </a:prstGeom>
        </p:spPr>
        <p:txBody>
          <a:bodyPr vert="horz" lIns="91440" tIns="45720" rIns="91440" bIns="45720" rtlCol="0">
            <a:noAutofit/>
          </a:bodyPr>
          <a:lstStyle>
            <a:lvl1pPr marL="0" indent="0" algn="l" defTabSz="986912" rtl="0" eaLnBrk="1" latinLnBrk="0" hangingPunct="1">
              <a:lnSpc>
                <a:spcPct val="80000"/>
              </a:lnSpc>
              <a:spcBef>
                <a:spcPts val="1079"/>
              </a:spcBef>
              <a:buFont typeface="Arial" panose="020B0604020202020204" pitchFamily="34" charset="0"/>
              <a:buNone/>
              <a:defRPr sz="1000" b="1" i="0" kern="1200">
                <a:solidFill>
                  <a:schemeClr val="accent2"/>
                </a:solidFill>
                <a:latin typeface="Titillium Web Black" charset="0"/>
                <a:ea typeface="Titillium Web Black" charset="0"/>
                <a:cs typeface="Titillium Web Black" charset="0"/>
              </a:defRPr>
            </a:lvl1pPr>
            <a:lvl2pPr marL="740184"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2pPr>
            <a:lvl3pPr marL="1233640"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3pPr>
            <a:lvl4pPr marL="1727096"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4pPr>
            <a:lvl5pPr marL="2220552" indent="-246728" algn="l" defTabSz="986912" rtl="0" eaLnBrk="1" latinLnBrk="0" hangingPunct="1">
              <a:lnSpc>
                <a:spcPct val="90000"/>
              </a:lnSpc>
              <a:spcBef>
                <a:spcPts val="540"/>
              </a:spcBef>
              <a:buFont typeface="Wingdings" charset="2"/>
              <a:buChar char="§"/>
              <a:defRPr sz="1295" b="0" i="0" kern="1200">
                <a:solidFill>
                  <a:schemeClr val="tx1"/>
                </a:solidFill>
                <a:latin typeface="Titillium Web" charset="0"/>
                <a:ea typeface="Titillium Web" charset="0"/>
                <a:cs typeface="Titillium Web" charset="0"/>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it-IT" sz="2000" dirty="0">
                <a:solidFill>
                  <a:schemeClr val="tx1"/>
                </a:solidFill>
                <a:latin typeface="Arial" panose="020B0604020202020204" pitchFamily="34" charset="0"/>
                <a:cs typeface="Arial" panose="020B0604020202020204" pitchFamily="34" charset="0"/>
              </a:rPr>
              <a:t>VINCA</a:t>
            </a:r>
          </a:p>
          <a:p>
            <a:endParaRPr lang="it-IT" sz="2000" dirty="0">
              <a:solidFill>
                <a:schemeClr val="tx1"/>
              </a:solidFill>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54F39B3C-E250-A324-B1C6-53BDACB49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720641" y="44624"/>
            <a:ext cx="4775959" cy="6756137"/>
          </a:xfrm>
          <a:prstGeom prst="rect">
            <a:avLst/>
          </a:prstGeom>
          <a:noFill/>
        </p:spPr>
      </p:pic>
      <p:sp>
        <p:nvSpPr>
          <p:cNvPr id="4" name="CasellaDiTesto 3">
            <a:extLst>
              <a:ext uri="{FF2B5EF4-FFF2-40B4-BE49-F238E27FC236}">
                <a16:creationId xmlns:a16="http://schemas.microsoft.com/office/drawing/2014/main" id="{4BCB1840-0FD8-74BF-F848-C2B69F142AE1}"/>
              </a:ext>
            </a:extLst>
          </p:cNvPr>
          <p:cNvSpPr txBox="1"/>
          <p:nvPr/>
        </p:nvSpPr>
        <p:spPr>
          <a:xfrm>
            <a:off x="263352" y="567983"/>
            <a:ext cx="6264696" cy="4301177"/>
          </a:xfrm>
          <a:prstGeom prst="rect">
            <a:avLst/>
          </a:prstGeom>
          <a:noFill/>
        </p:spPr>
        <p:txBody>
          <a:bodyPr wrap="square">
            <a:spAutoFit/>
          </a:bodyPr>
          <a:lstStyle/>
          <a:p>
            <a:pPr algn="just">
              <a:spcBef>
                <a:spcPts val="300"/>
              </a:spcBef>
            </a:pPr>
            <a:r>
              <a:rPr lang="it-IT" sz="1400" dirty="0">
                <a:latin typeface="Calibri" panose="020F0502020204030204" pitchFamily="34" charset="0"/>
                <a:ea typeface="Times New Roman" panose="02020603050405020304" pitchFamily="18" charset="0"/>
                <a:cs typeface="Arial" panose="020B0604020202020204" pitchFamily="34" charset="0"/>
              </a:rPr>
              <a:t>Obiettivo del Piano è l’aumento degli spostamenti in modalità “sostenibile” rispetto alla situazione attuale, con conseguenti benefici generalizzati sull’ambiente e di conseguenza sulle aree naturalistiche presenti.</a:t>
            </a:r>
            <a:endParaRPr lang="it-IT" sz="1400" dirty="0">
              <a:latin typeface="Calibri" panose="020F0502020204030204" pitchFamily="34" charset="0"/>
              <a:ea typeface="Times New Roman" panose="02020603050405020304" pitchFamily="18" charset="0"/>
            </a:endParaRPr>
          </a:p>
          <a:p>
            <a:pPr algn="just">
              <a:spcBef>
                <a:spcPts val="300"/>
              </a:spcBef>
            </a:pPr>
            <a:r>
              <a:rPr lang="it-IT" sz="1400" dirty="0">
                <a:effectLst/>
                <a:latin typeface="Calibri" panose="020F0502020204030204" pitchFamily="34" charset="0"/>
                <a:ea typeface="Times New Roman" panose="02020603050405020304" pitchFamily="18" charset="0"/>
                <a:cs typeface="Arial" panose="020B0604020202020204" pitchFamily="34" charset="0"/>
              </a:rPr>
              <a:t>In relazione alle azioni “infrastrutturali” : </a:t>
            </a:r>
            <a:endParaRPr lang="it-IT" sz="1400" dirty="0">
              <a:effectLst/>
              <a:latin typeface="Times New Roman" panose="02020603050405020304" pitchFamily="18" charset="0"/>
              <a:ea typeface="Times New Roman" panose="02020603050405020304" pitchFamily="18" charset="0"/>
            </a:endParaRPr>
          </a:p>
          <a:p>
            <a:pPr marL="285750" indent="-285750" algn="just">
              <a:spcBef>
                <a:spcPts val="300"/>
              </a:spcBef>
              <a:buFont typeface="Courier New" panose="02070309020205020404" pitchFamily="49" charset="0"/>
              <a:buChar char="-"/>
            </a:pPr>
            <a:r>
              <a:rPr lang="it-IT" sz="1400" dirty="0">
                <a:effectLst/>
                <a:latin typeface="Calibri" panose="020F0502020204030204" pitchFamily="34" charset="0"/>
                <a:ea typeface="Times New Roman" panose="02020603050405020304" pitchFamily="18" charset="0"/>
                <a:cs typeface="Arial" panose="020B0604020202020204" pitchFamily="34" charset="0"/>
              </a:rPr>
              <a:t>con riferimento alle piste ciclabili, esse si realizzano per la quasi totalità in corrispondenza di tracciati o viabilità esistenti, e dunque attraverso interventi di adeguamento di sedimi esistenti e puntuali interventi di raccordo, che potranno avere ricadute ambientali collegate alla fase realizzativa, comunque circoscritte, temporanee e reversibili.  Per quanto riguarda i tratti di nuova realizzazione non sarà prevista ulteriore impermeabilizzazione del suolo, e punteranno alla minimizzazione delle interferenze con elementi naturali sensibili eventualmente presenti nelle porzioni delle aree della Rete natura 2000 interessate.</a:t>
            </a:r>
            <a:r>
              <a:rPr lang="it-IT" sz="1400" dirty="0">
                <a:effectLst/>
                <a:latin typeface="Times New Roman" panose="02020603050405020304" pitchFamily="18" charset="0"/>
                <a:ea typeface="Times New Roman" panose="02020603050405020304" pitchFamily="18" charset="0"/>
                <a:cs typeface="Arial" panose="020B0604020202020204" pitchFamily="34" charset="0"/>
              </a:rPr>
              <a:t> </a:t>
            </a:r>
            <a:r>
              <a:rPr lang="it-IT" sz="1400" dirty="0">
                <a:effectLst/>
                <a:latin typeface="Calibri" panose="020F0502020204030204" pitchFamily="34" charset="0"/>
                <a:ea typeface="Times New Roman" panose="02020603050405020304" pitchFamily="18" charset="0"/>
                <a:cs typeface="Arial" panose="020B0604020202020204" pitchFamily="34" charset="0"/>
              </a:rPr>
              <a:t> </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300"/>
              </a:spcBef>
              <a:spcAft>
                <a:spcPts val="600"/>
              </a:spcAft>
              <a:buFont typeface="Courier New" panose="02070309020205020404" pitchFamily="49" charset="0"/>
              <a:buChar char="-"/>
            </a:pPr>
            <a:r>
              <a:rPr lang="it-IT" sz="1400" dirty="0">
                <a:effectLst/>
                <a:latin typeface="Calibri" panose="020F0502020204030204" pitchFamily="34" charset="0"/>
                <a:ea typeface="Times New Roman" panose="02020603050405020304" pitchFamily="18" charset="0"/>
                <a:cs typeface="Arial" panose="020B0604020202020204" pitchFamily="34" charset="0"/>
              </a:rPr>
              <a:t>con riferimento agli interventi sulla viabilità (Nuova viabilità alternativa a via Sanfilippo, accesso a Porto Corsini) e sulla sosta (Nuovo parcheggio a Porto Corsini, accesso ovest all'abitato), previsti all’esterno se pur in prossimità del perimetro del Sito Natura 2000 </a:t>
            </a:r>
            <a:r>
              <a:rPr lang="it-IT" sz="1400" dirty="0" err="1">
                <a:effectLst/>
                <a:latin typeface="Calibri" panose="020F0502020204030204" pitchFamily="34" charset="0"/>
                <a:ea typeface="Times New Roman" panose="02020603050405020304" pitchFamily="18" charset="0"/>
                <a:cs typeface="Arial" panose="020B0604020202020204" pitchFamily="34" charset="0"/>
              </a:rPr>
              <a:t>Pialasse</a:t>
            </a:r>
            <a:r>
              <a:rPr lang="it-IT" sz="1400" dirty="0">
                <a:effectLst/>
                <a:latin typeface="Calibri" panose="020F0502020204030204" pitchFamily="34" charset="0"/>
                <a:ea typeface="Times New Roman" panose="02020603050405020304" pitchFamily="18" charset="0"/>
                <a:cs typeface="Arial" panose="020B0604020202020204" pitchFamily="34" charset="0"/>
              </a:rPr>
              <a:t> Baiona, Risega e </a:t>
            </a:r>
            <a:r>
              <a:rPr lang="it-IT" sz="1400" dirty="0" err="1">
                <a:effectLst/>
                <a:latin typeface="Calibri" panose="020F0502020204030204" pitchFamily="34" charset="0"/>
                <a:ea typeface="Times New Roman" panose="02020603050405020304" pitchFamily="18" charset="0"/>
                <a:cs typeface="Arial" panose="020B0604020202020204" pitchFamily="34" charset="0"/>
              </a:rPr>
              <a:t>Pontazzo</a:t>
            </a:r>
            <a:r>
              <a:rPr lang="it-IT" sz="1400" dirty="0">
                <a:effectLst/>
                <a:latin typeface="Calibri" panose="020F0502020204030204" pitchFamily="34" charset="0"/>
                <a:ea typeface="Times New Roman" panose="02020603050405020304" pitchFamily="18" charset="0"/>
                <a:cs typeface="Arial" panose="020B0604020202020204" pitchFamily="34" charset="0"/>
              </a:rPr>
              <a:t>, non potendosi escludere in questa fase potenziali effetti legati alla fase realizzativa, si rimanda per la Valutazione di incidenza appropriata alla fase di progettazione definitiva.</a:t>
            </a:r>
            <a:endParaRPr lang="it-IT"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992036CE-F446-B702-264D-848E04186A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33"/>
          <a:stretch/>
        </p:blipFill>
        <p:spPr bwMode="auto">
          <a:xfrm>
            <a:off x="2207568" y="4725144"/>
            <a:ext cx="3419475" cy="1993593"/>
          </a:xfrm>
          <a:prstGeom prst="rect">
            <a:avLst/>
          </a:prstGeom>
          <a:noFill/>
        </p:spPr>
      </p:pic>
    </p:spTree>
    <p:extLst>
      <p:ext uri="{BB962C8B-B14F-4D97-AF65-F5344CB8AC3E}">
        <p14:creationId xmlns:p14="http://schemas.microsoft.com/office/powerpoint/2010/main" val="158526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C0058EF-8E8B-7CD3-A8E4-3F934EA02EEC}"/>
              </a:ext>
            </a:extLst>
          </p:cNvPr>
          <p:cNvPicPr/>
          <p:nvPr/>
        </p:nvPicPr>
        <p:blipFill>
          <a:blip r:embed="rId3"/>
          <a:stretch>
            <a:fillRect/>
          </a:stretch>
        </p:blipFill>
        <p:spPr>
          <a:xfrm>
            <a:off x="4943872" y="692696"/>
            <a:ext cx="6768752" cy="3240360"/>
          </a:xfrm>
          <a:prstGeom prst="rect">
            <a:avLst/>
          </a:prstGeom>
        </p:spPr>
      </p:pic>
      <p:graphicFrame>
        <p:nvGraphicFramePr>
          <p:cNvPr id="5" name="Diagramma 4">
            <a:extLst>
              <a:ext uri="{FF2B5EF4-FFF2-40B4-BE49-F238E27FC236}">
                <a16:creationId xmlns:a16="http://schemas.microsoft.com/office/drawing/2014/main" id="{F9944FF7-FE21-BA70-4868-2F8FC1A259C9}"/>
              </a:ext>
            </a:extLst>
          </p:cNvPr>
          <p:cNvGraphicFramePr/>
          <p:nvPr>
            <p:extLst>
              <p:ext uri="{D42A27DB-BD31-4B8C-83A1-F6EECF244321}">
                <p14:modId xmlns:p14="http://schemas.microsoft.com/office/powerpoint/2010/main" val="2107999181"/>
              </p:ext>
            </p:extLst>
          </p:nvPr>
        </p:nvGraphicFramePr>
        <p:xfrm>
          <a:off x="6096000" y="3717033"/>
          <a:ext cx="4464496"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ttangolo 5">
            <a:extLst>
              <a:ext uri="{FF2B5EF4-FFF2-40B4-BE49-F238E27FC236}">
                <a16:creationId xmlns:a16="http://schemas.microsoft.com/office/drawing/2014/main" id="{3C1269DB-8B97-72BD-B6C9-52C3E6071222}"/>
              </a:ext>
            </a:extLst>
          </p:cNvPr>
          <p:cNvSpPr/>
          <p:nvPr/>
        </p:nvSpPr>
        <p:spPr>
          <a:xfrm>
            <a:off x="215200" y="4471416"/>
            <a:ext cx="938502"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F3715C60-7B7B-8FBA-1B36-737E8E4881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368" y="1556792"/>
            <a:ext cx="4536504" cy="4536504"/>
          </a:xfrm>
          <a:prstGeom prst="rect">
            <a:avLst/>
          </a:prstGeom>
        </p:spPr>
      </p:pic>
      <p:sp>
        <p:nvSpPr>
          <p:cNvPr id="7" name="CasellaDiTesto 6">
            <a:extLst>
              <a:ext uri="{FF2B5EF4-FFF2-40B4-BE49-F238E27FC236}">
                <a16:creationId xmlns:a16="http://schemas.microsoft.com/office/drawing/2014/main" id="{29BD2DAC-BB7E-CA2F-0AB5-1B2234174A6C}"/>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La fase di partecipazione e il coinvolgimento del territorio</a:t>
            </a:r>
          </a:p>
        </p:txBody>
      </p:sp>
    </p:spTree>
    <p:extLst>
      <p:ext uri="{BB962C8B-B14F-4D97-AF65-F5344CB8AC3E}">
        <p14:creationId xmlns:p14="http://schemas.microsoft.com/office/powerpoint/2010/main" val="1915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598EAE1-06D0-07A3-9501-BA6FD5102ECB}"/>
              </a:ext>
            </a:extLst>
          </p:cNvPr>
          <p:cNvSpPr txBox="1"/>
          <p:nvPr/>
        </p:nvSpPr>
        <p:spPr>
          <a:xfrm>
            <a:off x="450580" y="980728"/>
            <a:ext cx="4997348" cy="2616101"/>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Criterio generale di sostenibilità</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Macro-obiettivi delle </a:t>
            </a:r>
            <a:br>
              <a:rPr lang="it-IT" b="1" dirty="0">
                <a:latin typeface="Arial" panose="020B0604020202020204" pitchFamily="34" charset="0"/>
                <a:ea typeface="Times New Roman" pitchFamily="18" charset="0"/>
                <a:cs typeface="Arial" panose="020B0604020202020204" pitchFamily="34" charset="0"/>
              </a:rPr>
            </a:br>
            <a:r>
              <a:rPr lang="it-IT" b="1" dirty="0">
                <a:latin typeface="Arial" panose="020B0604020202020204" pitchFamily="34" charset="0"/>
                <a:ea typeface="Times New Roman" pitchFamily="18" charset="0"/>
                <a:cs typeface="Arial" panose="020B0604020202020204" pitchFamily="34" charset="0"/>
              </a:rPr>
              <a:t>Linee guida ministeriali </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Obiettivi specifici del contesto ravennate</a:t>
            </a:r>
            <a:br>
              <a:rPr lang="it-IT" b="1" dirty="0">
                <a:latin typeface="Arial" panose="020B0604020202020204" pitchFamily="34" charset="0"/>
                <a:ea typeface="Times New Roman" pitchFamily="18" charset="0"/>
                <a:cs typeface="Arial" panose="020B0604020202020204" pitchFamily="34" charset="0"/>
              </a:rPr>
            </a:br>
            <a:r>
              <a:rPr lang="it-IT" b="1" dirty="0">
                <a:latin typeface="Arial" panose="020B0604020202020204" pitchFamily="34" charset="0"/>
                <a:ea typeface="Times New Roman" pitchFamily="18" charset="0"/>
                <a:cs typeface="Arial" panose="020B0604020202020204" pitchFamily="34" charset="0"/>
              </a:rPr>
              <a:t>(processo di partecipazione e focus group)</a:t>
            </a:r>
          </a:p>
        </p:txBody>
      </p:sp>
      <p:sp>
        <p:nvSpPr>
          <p:cNvPr id="9" name="CasellaDiTesto 8">
            <a:extLst>
              <a:ext uri="{FF2B5EF4-FFF2-40B4-BE49-F238E27FC236}">
                <a16:creationId xmlns:a16="http://schemas.microsoft.com/office/drawing/2014/main" id="{D405FDF6-02C1-01C8-358E-40303091C7A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Obiettivi					</a:t>
            </a:r>
          </a:p>
        </p:txBody>
      </p:sp>
      <p:pic>
        <p:nvPicPr>
          <p:cNvPr id="4" name="Immagine 3">
            <a:extLst>
              <a:ext uri="{FF2B5EF4-FFF2-40B4-BE49-F238E27FC236}">
                <a16:creationId xmlns:a16="http://schemas.microsoft.com/office/drawing/2014/main" id="{5E11D3CC-638E-C666-99AE-9F00CD72FD9F}"/>
              </a:ext>
            </a:extLst>
          </p:cNvPr>
          <p:cNvPicPr>
            <a:picLocks noChangeAspect="1"/>
          </p:cNvPicPr>
          <p:nvPr/>
        </p:nvPicPr>
        <p:blipFill>
          <a:blip r:embed="rId3"/>
          <a:stretch>
            <a:fillRect/>
          </a:stretch>
        </p:blipFill>
        <p:spPr>
          <a:xfrm>
            <a:off x="6076853" y="480060"/>
            <a:ext cx="6121908" cy="5897880"/>
          </a:xfrm>
          <a:prstGeom prst="rect">
            <a:avLst/>
          </a:prstGeom>
        </p:spPr>
      </p:pic>
      <p:sp>
        <p:nvSpPr>
          <p:cNvPr id="5" name="Freccia a destra 4">
            <a:extLst>
              <a:ext uri="{FF2B5EF4-FFF2-40B4-BE49-F238E27FC236}">
                <a16:creationId xmlns:a16="http://schemas.microsoft.com/office/drawing/2014/main" id="{F2628C3C-01EF-EF83-72B7-F766735B851F}"/>
              </a:ext>
            </a:extLst>
          </p:cNvPr>
          <p:cNvSpPr/>
          <p:nvPr/>
        </p:nvSpPr>
        <p:spPr>
          <a:xfrm>
            <a:off x="3735788" y="1903767"/>
            <a:ext cx="1296144" cy="216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05384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405FDF6-02C1-01C8-358E-40303091C7A8}"/>
              </a:ext>
            </a:extLst>
          </p:cNvPr>
          <p:cNvSpPr txBox="1"/>
          <p:nvPr/>
        </p:nvSpPr>
        <p:spPr>
          <a:xfrm>
            <a:off x="450580" y="189068"/>
            <a:ext cx="10763229" cy="523220"/>
          </a:xfrm>
          <a:prstGeom prst="rect">
            <a:avLst/>
          </a:prstGeom>
          <a:noFill/>
        </p:spPr>
        <p:txBody>
          <a:bodyPr wrap="square">
            <a:spAutoFit/>
          </a:bodyPr>
          <a:lstStyle/>
          <a:p>
            <a:r>
              <a:rPr lang="it-IT" sz="2800" b="1" dirty="0">
                <a:solidFill>
                  <a:schemeClr val="accent5">
                    <a:lumMod val="75000"/>
                  </a:schemeClr>
                </a:solidFill>
              </a:rPr>
              <a:t>Principali riferimenti target</a:t>
            </a:r>
          </a:p>
        </p:txBody>
      </p:sp>
      <p:sp>
        <p:nvSpPr>
          <p:cNvPr id="11" name="CasellaDiTesto 10">
            <a:extLst>
              <a:ext uri="{FF2B5EF4-FFF2-40B4-BE49-F238E27FC236}">
                <a16:creationId xmlns:a16="http://schemas.microsoft.com/office/drawing/2014/main" id="{DE65258E-FA8A-566F-2C7E-3C33D12DE9F0}"/>
              </a:ext>
            </a:extLst>
          </p:cNvPr>
          <p:cNvSpPr txBox="1"/>
          <p:nvPr/>
        </p:nvSpPr>
        <p:spPr>
          <a:xfrm>
            <a:off x="450580" y="980728"/>
            <a:ext cx="11118028" cy="4616648"/>
          </a:xfrm>
          <a:prstGeom prst="rect">
            <a:avLst/>
          </a:prstGeom>
          <a:noFill/>
        </p:spPr>
        <p:txBody>
          <a:bodyPr wrap="square">
            <a:spAutoFit/>
          </a:bodyPr>
          <a:lstStyle/>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Next Generation EU / Programma FITfor55 </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Nazionale di Ripresa e Resilienza (PNRR)</a:t>
            </a: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Nazionale delle Sicurezza Stradale (PNSS)</a:t>
            </a: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Generale della Mobilità Ciclistica urbana ed extraurbana (PGMC)</a:t>
            </a: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Energia e Clima (PNIEC) </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Strategia Regionale Agenda 2030 per lo sviluppo sostenibile </a:t>
            </a: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Regionale Integrato dei Trasporti (PRIT)</a:t>
            </a: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Piano Aria Integrato Regionale (PAIR)</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a:p>
            <a:pPr marL="285750" indent="-285750" defTabSz="725668" eaLnBrk="0" hangingPunct="0">
              <a:spcBef>
                <a:spcPts val="300"/>
              </a:spcBef>
              <a:spcAft>
                <a:spcPts val="300"/>
              </a:spcAft>
              <a:buFont typeface="Arial" panose="020B0604020202020204" pitchFamily="34" charset="0"/>
              <a:buChar char="•"/>
              <a:defRPr/>
            </a:pPr>
            <a:r>
              <a:rPr lang="it-IT" b="1" dirty="0">
                <a:latin typeface="Arial" panose="020B0604020202020204" pitchFamily="34" charset="0"/>
                <a:ea typeface="Times New Roman" pitchFamily="18" charset="0"/>
                <a:cs typeface="Arial" panose="020B0604020202020204" pitchFamily="34" charset="0"/>
              </a:rPr>
              <a:t>…</a:t>
            </a:r>
          </a:p>
          <a:p>
            <a:pPr marL="285750" indent="-285750" defTabSz="725668" eaLnBrk="0" hangingPunct="0">
              <a:spcBef>
                <a:spcPts val="300"/>
              </a:spcBef>
              <a:spcAft>
                <a:spcPts val="300"/>
              </a:spcAft>
              <a:buFont typeface="Arial" panose="020B0604020202020204" pitchFamily="34" charset="0"/>
              <a:buChar char="•"/>
              <a:defRPr/>
            </a:pPr>
            <a:endParaRPr lang="it-IT" b="1"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2451803670"/>
      </p:ext>
    </p:extLst>
  </p:cSld>
  <p:clrMapOvr>
    <a:masterClrMapping/>
  </p:clrMapOvr>
</p:sld>
</file>

<file path=ppt/theme/theme1.xml><?xml version="1.0" encoding="utf-8"?>
<a:theme xmlns:a="http://schemas.openxmlformats.org/drawingml/2006/main" name="3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1500</TotalTime>
  <Words>8001</Words>
  <Application>Microsoft Office PowerPoint</Application>
  <PresentationFormat>Widescreen</PresentationFormat>
  <Paragraphs>1250</Paragraphs>
  <Slides>65</Slides>
  <Notes>43</Notes>
  <HiddenSlides>8</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65</vt:i4>
      </vt:variant>
    </vt:vector>
  </HeadingPairs>
  <TitlesOfParts>
    <vt:vector size="76" baseType="lpstr">
      <vt:lpstr>AMGDT</vt:lpstr>
      <vt:lpstr>Arial</vt:lpstr>
      <vt:lpstr>Arial Black</vt:lpstr>
      <vt:lpstr>Calibri</vt:lpstr>
      <vt:lpstr>Century Gothic</vt:lpstr>
      <vt:lpstr>Courier New</vt:lpstr>
      <vt:lpstr>Symbol</vt:lpstr>
      <vt:lpstr>Times New Roman</vt:lpstr>
      <vt:lpstr>Wingdings</vt:lpstr>
      <vt:lpstr>3_Personalizza struttura</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Vanesa Casolo</dc:creator>
  <cp:lastModifiedBy>Ivan Uccelli</cp:lastModifiedBy>
  <cp:revision>1531</cp:revision>
  <cp:lastPrinted>2021-05-19T10:43:18Z</cp:lastPrinted>
  <dcterms:created xsi:type="dcterms:W3CDTF">2012-11-09T11:27:24Z</dcterms:created>
  <dcterms:modified xsi:type="dcterms:W3CDTF">2024-02-02T15:11:24Z</dcterms:modified>
</cp:coreProperties>
</file>