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7" r:id="rId2"/>
    <p:sldId id="278" r:id="rId3"/>
    <p:sldId id="395" r:id="rId4"/>
    <p:sldId id="346" r:id="rId5"/>
    <p:sldId id="349" r:id="rId6"/>
    <p:sldId id="348" r:id="rId7"/>
    <p:sldId id="350" r:id="rId8"/>
    <p:sldId id="298" r:id="rId9"/>
    <p:sldId id="299" r:id="rId10"/>
    <p:sldId id="351" r:id="rId11"/>
    <p:sldId id="358" r:id="rId12"/>
    <p:sldId id="341" r:id="rId13"/>
    <p:sldId id="339" r:id="rId14"/>
    <p:sldId id="340" r:id="rId15"/>
    <p:sldId id="342" r:id="rId16"/>
    <p:sldId id="356" r:id="rId17"/>
    <p:sldId id="352" r:id="rId18"/>
    <p:sldId id="359" r:id="rId19"/>
    <p:sldId id="345" r:id="rId20"/>
    <p:sldId id="353" r:id="rId21"/>
    <p:sldId id="354" r:id="rId22"/>
    <p:sldId id="355" r:id="rId23"/>
    <p:sldId id="332" r:id="rId24"/>
    <p:sldId id="373" r:id="rId25"/>
    <p:sldId id="374" r:id="rId26"/>
    <p:sldId id="322" r:id="rId27"/>
    <p:sldId id="364" r:id="rId28"/>
    <p:sldId id="366" r:id="rId29"/>
    <p:sldId id="365" r:id="rId30"/>
    <p:sldId id="367" r:id="rId31"/>
    <p:sldId id="368" r:id="rId32"/>
    <p:sldId id="369" r:id="rId33"/>
    <p:sldId id="370" r:id="rId34"/>
    <p:sldId id="323" r:id="rId35"/>
    <p:sldId id="316" r:id="rId36"/>
    <p:sldId id="317" r:id="rId37"/>
    <p:sldId id="318" r:id="rId38"/>
    <p:sldId id="382" r:id="rId39"/>
    <p:sldId id="385" r:id="rId40"/>
    <p:sldId id="386" r:id="rId41"/>
    <p:sldId id="387" r:id="rId42"/>
    <p:sldId id="390" r:id="rId43"/>
    <p:sldId id="391" r:id="rId44"/>
    <p:sldId id="397" r:id="rId45"/>
    <p:sldId id="398" r:id="rId46"/>
    <p:sldId id="372" r:id="rId47"/>
    <p:sldId id="297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0A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529" autoAdjust="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7AA3C8C-3C97-D410-D42D-B89D5D62D3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590F47-87B3-E3EE-437D-A11B788401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F031-FA5C-42E9-A042-6C2A2F8C60C1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E3FE21-1210-06C2-6004-E76C5F05D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F88307-81EB-4F3E-7A3C-6FEBBDBC6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6CC7-D4CE-480F-8F38-89797FEDB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13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39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4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06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28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618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222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145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06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535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521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9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093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37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6708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115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0396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5878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203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80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061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954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050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4257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745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655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111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3062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101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926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67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32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84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06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30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80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472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44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51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Rifiuti e cittadini.">
            <a:extLst>
              <a:ext uri="{FF2B5EF4-FFF2-40B4-BE49-F238E27FC236}">
                <a16:creationId xmlns:a16="http://schemas.microsoft.com/office/drawing/2014/main" id="{FF144FEB-C3F5-2A71-9726-B40A932EFB96}"/>
              </a:ext>
            </a:extLst>
          </p:cNvPr>
          <p:cNvSpPr txBox="1"/>
          <p:nvPr userDrawn="1"/>
        </p:nvSpPr>
        <p:spPr>
          <a:xfrm>
            <a:off x="0" y="12896849"/>
            <a:ext cx="19145250" cy="819151"/>
          </a:xfrm>
          <a:prstGeom prst="rect">
            <a:avLst/>
          </a:prstGeom>
          <a:solidFill>
            <a:srgbClr val="F0AA5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13549313"/>
            <a:r>
              <a:rPr lang="it-IT" sz="2000" dirty="0">
                <a:solidFill>
                  <a:schemeClr val="bg1"/>
                </a:solidFill>
              </a:rPr>
              <a:t>Una Regione Plurale, Equa, inclusiva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A3AB57A8-803E-C55E-BAA4-237C96E55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8786" y="12861497"/>
            <a:ext cx="6075214" cy="889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Rifiuti e cittadini.">
            <a:extLst>
              <a:ext uri="{FF2B5EF4-FFF2-40B4-BE49-F238E27FC236}">
                <a16:creationId xmlns:a16="http://schemas.microsoft.com/office/drawing/2014/main" id="{D94223CA-25FC-95F7-1419-D355E1D65C67}"/>
              </a:ext>
            </a:extLst>
          </p:cNvPr>
          <p:cNvSpPr txBox="1"/>
          <p:nvPr userDrawn="1"/>
        </p:nvSpPr>
        <p:spPr>
          <a:xfrm>
            <a:off x="0" y="12896849"/>
            <a:ext cx="19145250" cy="819151"/>
          </a:xfrm>
          <a:prstGeom prst="rect">
            <a:avLst/>
          </a:prstGeom>
          <a:solidFill>
            <a:srgbClr val="F0AA5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13549313"/>
            <a:r>
              <a:rPr lang="it-IT" sz="2000" dirty="0">
                <a:solidFill>
                  <a:schemeClr val="bg1"/>
                </a:solidFill>
              </a:rPr>
              <a:t>Una Regione Plurale, Equa, inclusiva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FE09C930-4397-BDE4-B982-0F10337C9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8786" y="12861497"/>
            <a:ext cx="6075214" cy="889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4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11974155" y="13076008"/>
            <a:ext cx="42319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691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ciale.regione.emilia-romagna.it/immigrati-e-stranier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6098786"/>
            <a:ext cx="21307646" cy="4219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8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SFIDA DELLE LINEE GUIDA ALL’INTERNO DI UNA STRATEGIA DI INCLUSIONE</a:t>
            </a:r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REGIONALE</a:t>
            </a:r>
          </a:p>
        </p:txBody>
      </p:sp>
    </p:spTree>
    <p:extLst>
      <p:ext uri="{BB962C8B-B14F-4D97-AF65-F5344CB8AC3E}">
        <p14:creationId xmlns:p14="http://schemas.microsoft.com/office/powerpoint/2010/main" val="10215600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6098786"/>
            <a:ext cx="21307646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t-IT" sz="8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PRINCIPALI ELEMENTI DEL PROGRAMMA</a:t>
            </a:r>
            <a:endParaRPr lang="it-IT" sz="72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0080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699797" y="4367262"/>
            <a:ext cx="21307646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Programma Triennale persegue l’obiettivo strategico di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inclusione per tutte le persone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dunque, lavora con l’insieme della comunità e dei suoi cittadini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promuovere il consolidamento e la qualificazione delle politiche pubbliche universalistiche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così da tenere in considerazione le sfide ed i bisogni dell’intera cittadinanza.</a:t>
            </a:r>
            <a:endParaRPr lang="it-IT" sz="48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249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772093" y="4372372"/>
            <a:ext cx="21307646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programma che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prima volta tiene insieme flussi «emergenziali» e politiche di inclusione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Anzi afferma che grazie a consolidate E ORDINARIE politiche di inclusione, 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siamo in grado di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rispondere efficacemente a situazioni non programmate</a:t>
            </a:r>
          </a:p>
        </p:txBody>
      </p:sp>
    </p:spTree>
    <p:extLst>
      <p:ext uri="{BB962C8B-B14F-4D97-AF65-F5344CB8AC3E}">
        <p14:creationId xmlns:p14="http://schemas.microsoft.com/office/powerpoint/2010/main" val="18241602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3873369"/>
            <a:ext cx="21307646" cy="4247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un programma che adotta esplicitamente un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approccio intersezionale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 il quale è indispensabile leggere il fenomeno migratorio non solo alla luce della provenienza geografico-culturale ma come processo complesso di interdipendenza di diverse dimensioni identitarie: genere, età, abilità, reddito ecc..</a:t>
            </a:r>
          </a:p>
        </p:txBody>
      </p:sp>
    </p:spTree>
    <p:extLst>
      <p:ext uri="{BB962C8B-B14F-4D97-AF65-F5344CB8AC3E}">
        <p14:creationId xmlns:p14="http://schemas.microsoft.com/office/powerpoint/2010/main" val="87429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2240125" y="4408246"/>
            <a:ext cx="21307646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un programma che potenzia la sua dimensione </a:t>
            </a:r>
            <a:r>
              <a:rPr lang="it-IT" sz="5400" b="1" i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mainstream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 suo essere davvero un programma intersettoriale, proponendo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aree trasversali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17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schede tematiche s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singoli temi che ci dicono innanzitutto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è enormemente cresciuta nel corso degli anni una attenzione e sensibilità su questi temi in tutte le politiche della Regione. </a:t>
            </a:r>
            <a:endParaRPr lang="it-IT" sz="54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027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2027474" y="4935829"/>
            <a:ext cx="21307646" cy="287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un programma che non esce dalle proprie competenze di integrazione,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invade competenze nazionali (ingressi, permessi, espulsioni, cittadinanza) anche se ne auspica una loro riforma. </a:t>
            </a:r>
          </a:p>
        </p:txBody>
      </p:sp>
    </p:spTree>
    <p:extLst>
      <p:ext uri="{BB962C8B-B14F-4D97-AF65-F5344CB8AC3E}">
        <p14:creationId xmlns:p14="http://schemas.microsoft.com/office/powerpoint/2010/main" val="7424043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2240125" y="5502846"/>
            <a:ext cx="21307646" cy="194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un programma che riconosce il fenomeno migratorio quale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 strutturale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contesto regionale.</a:t>
            </a:r>
            <a:endParaRPr lang="it-IT" sz="48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598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741361" y="4311591"/>
            <a:ext cx="21307646" cy="4810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un Programma che, purtroppo, non ha come riferimento un Piano Nazionale sui temi dell’inclusione (documento che manca dal 2006 nonostante sia previsto dal Dlgs 286/98) e dunque guarda alle indicazioni più recenti in campo europeo (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Piano per l’integrazione e l’inclusione 2021-2027” della Commissione Europea).</a:t>
            </a:r>
            <a:endParaRPr lang="it-IT" sz="48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479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2261390" y="4594047"/>
            <a:ext cx="21307646" cy="574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Programma persegue una idea di integrazione come processo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multi-relazionale dinamico, interattivo, non discriminante, basato sulla parità di trattamento, sulla equità di accesso al sistema dei servizi e sulla apertura reciproca.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processo agito tra persone,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siano esse autoctone o con differenti background migratori,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native, neoarrivate o da tempo residenti sul territorio. </a:t>
            </a:r>
            <a:endParaRPr lang="it-IT" sz="48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513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828799" y="1398233"/>
            <a:ext cx="21670089" cy="11013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828799" y="3952442"/>
            <a:ext cx="21307646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programma che assume la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pluralità 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valore,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l’equità come 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indirizzo strategico per ridurre le disuguaglianze e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l’inclusione 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ciascuna persona come traiettoria verso cui tendere affinché nessuno si possa sentire o percepire estraneo.</a:t>
            </a:r>
          </a:p>
        </p:txBody>
      </p:sp>
    </p:spTree>
    <p:extLst>
      <p:ext uri="{BB962C8B-B14F-4D97-AF65-F5344CB8AC3E}">
        <p14:creationId xmlns:p14="http://schemas.microsoft.com/office/powerpoint/2010/main" val="9610830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E540113-143F-0CB6-A5B5-C87EDA355B3E}"/>
              </a:ext>
            </a:extLst>
          </p:cNvPr>
          <p:cNvSpPr/>
          <p:nvPr/>
        </p:nvSpPr>
        <p:spPr>
          <a:xfrm>
            <a:off x="0" y="12501231"/>
            <a:ext cx="16500764" cy="12147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0" name="V"/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58" name="V"/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59" name="V"/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61" name="V"/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pic>
        <p:nvPicPr>
          <p:cNvPr id="26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9913" cy="194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960" y="12501231"/>
            <a:ext cx="8575040" cy="121476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Bimbi al nido"/>
          <p:cNvSpPr txBox="1"/>
          <p:nvPr/>
        </p:nvSpPr>
        <p:spPr>
          <a:xfrm>
            <a:off x="2531749" y="2016056"/>
            <a:ext cx="19316699" cy="5587667"/>
          </a:xfrm>
          <a:prstGeom prst="rect">
            <a:avLst/>
          </a:prstGeom>
          <a:solidFill>
            <a:srgbClr val="E6AD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algn="ctr"/>
            <a:endParaRPr sz="6000" b="1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14833E7-1B04-22E1-BC18-10AFE6144A9E}"/>
              </a:ext>
            </a:extLst>
          </p:cNvPr>
          <p:cNvSpPr txBox="1">
            <a:spLocks/>
          </p:cNvSpPr>
          <p:nvPr/>
        </p:nvSpPr>
        <p:spPr>
          <a:xfrm>
            <a:off x="4405745" y="4456526"/>
            <a:ext cx="15561812" cy="264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rtlCol="0" anchor="b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20000"/>
              </a:lnSpc>
            </a:pPr>
            <a:r>
              <a:rPr lang="it" sz="4800" dirty="0">
                <a:solidFill>
                  <a:schemeClr val="bg1"/>
                </a:solidFill>
              </a:rPr>
              <a:t>Il NUOVO PIANO TRIENNALE 2022-2024</a:t>
            </a:r>
            <a:br>
              <a:rPr lang="it" sz="4800" dirty="0">
                <a:solidFill>
                  <a:schemeClr val="bg1"/>
                </a:solidFill>
              </a:rPr>
            </a:br>
            <a:r>
              <a:rPr lang="it" sz="4800" dirty="0">
                <a:solidFill>
                  <a:schemeClr val="bg1"/>
                </a:solidFill>
              </a:rPr>
              <a:t>PER l’INTEGRAZIONE DEI CITTADINI E DELLE CITTADINE DI </a:t>
            </a:r>
            <a:r>
              <a:rPr lang="it-IT" sz="4800" dirty="0">
                <a:solidFill>
                  <a:schemeClr val="bg1"/>
                </a:solidFill>
              </a:rPr>
              <a:t>PAESI TERZI (CPT):</a:t>
            </a:r>
          </a:p>
          <a:p>
            <a:pPr algn="ctr" hangingPunct="1">
              <a:lnSpc>
                <a:spcPct val="120000"/>
              </a:lnSpc>
            </a:pPr>
            <a:r>
              <a:rPr lang="it-IT" sz="4800" dirty="0">
                <a:solidFill>
                  <a:schemeClr val="bg1"/>
                </a:solidFill>
              </a:rPr>
              <a:t>EMILIA-ROMAGNA - PLURALE, EQUA, INCLUSIVA</a:t>
            </a:r>
            <a:endParaRPr lang="it" sz="4800" dirty="0">
              <a:solidFill>
                <a:schemeClr val="bg1"/>
              </a:solidFill>
            </a:endParaRPr>
          </a:p>
        </p:txBody>
      </p:sp>
      <p:pic>
        <p:nvPicPr>
          <p:cNvPr id="11" name="Immagine 10" descr="Primo piano di un logo&#10;&#10;Descrizione generata automaticamente">
            <a:extLst>
              <a:ext uri="{FF2B5EF4-FFF2-40B4-BE49-F238E27FC236}">
                <a16:creationId xmlns:a16="http://schemas.microsoft.com/office/drawing/2014/main" id="{22D61DE0-FDF6-589B-E7BC-D6DBB0F82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385" y="7400244"/>
            <a:ext cx="19316699" cy="48388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5437003"/>
            <a:ext cx="21307646" cy="2803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PERCHÈ ANCORA UNA ATTENZIONE SPECIFICA AI CPT</a:t>
            </a:r>
            <a:r>
              <a:rPr lang="it-IT" sz="8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r>
              <a:rPr lang="it-IT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5316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685337" y="2467715"/>
            <a:ext cx="21307646" cy="8959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Individuate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“dimensioni ricorrenti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che impattano sui CPT: </a:t>
            </a:r>
          </a:p>
          <a:p>
            <a:pPr algn="just">
              <a:lnSpc>
                <a:spcPct val="115000"/>
              </a:lnSpc>
            </a:pPr>
            <a:endParaRPr lang="it-IT" sz="54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spcBef>
                <a:spcPts val="600"/>
              </a:spcBef>
              <a:buAutoNum type="arabicParenR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specifica e complessa normativa nazionale che influenza le strategie di integrazione e radicamento territoriale; </a:t>
            </a:r>
          </a:p>
          <a:p>
            <a:pPr marL="914400" indent="-914400" algn="just">
              <a:spcBef>
                <a:spcPts val="600"/>
              </a:spcBef>
              <a:buAutoNum type="arabicParenR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diffuso fabbisogno di apprendimento linguistico e di primo orientamento ai servizi; </a:t>
            </a:r>
          </a:p>
          <a:p>
            <a:pPr marL="914400" indent="-914400" algn="just">
              <a:spcBef>
                <a:spcPts val="600"/>
              </a:spcBef>
              <a:buAutoNum type="arabicParenR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condizione di maggiore povertà relazionale specie per le persone neo-arrivate; </a:t>
            </a:r>
          </a:p>
          <a:p>
            <a:pPr marL="914400" indent="-914400" algn="just">
              <a:spcBef>
                <a:spcPts val="600"/>
              </a:spcBef>
              <a:buAutoNum type="arabicParenR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persistente dimensione transculturale del proprio progetto di vita.</a:t>
            </a:r>
          </a:p>
        </p:txBody>
      </p:sp>
    </p:spTree>
    <p:extLst>
      <p:ext uri="{BB962C8B-B14F-4D97-AF65-F5344CB8AC3E}">
        <p14:creationId xmlns:p14="http://schemas.microsoft.com/office/powerpoint/2010/main" val="25213460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3290990"/>
            <a:ext cx="21307646" cy="82176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LE SFIDE PRIORITARIE:</a:t>
            </a:r>
          </a:p>
          <a:p>
            <a:pPr algn="ctr">
              <a:lnSpc>
                <a:spcPct val="115000"/>
              </a:lnSpc>
            </a:pPr>
            <a:endParaRPr lang="it-IT" sz="8000" b="1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l’integrazione socio-economica delle donne;</a:t>
            </a: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sostegno alla partecipazione responsabile delle nuove generazioni.</a:t>
            </a:r>
            <a:endParaRPr lang="it-IT" sz="54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697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Bimbi al nido">
            <a:extLst>
              <a:ext uri="{FF2B5EF4-FFF2-40B4-BE49-F238E27FC236}">
                <a16:creationId xmlns:a16="http://schemas.microsoft.com/office/drawing/2014/main" id="{AC657197-05BF-A786-32C3-7C8B6B3680A1}"/>
              </a:ext>
            </a:extLst>
          </p:cNvPr>
          <p:cNvSpPr txBox="1"/>
          <p:nvPr/>
        </p:nvSpPr>
        <p:spPr>
          <a:xfrm>
            <a:off x="-4" y="6870546"/>
            <a:ext cx="19316699" cy="4044219"/>
          </a:xfrm>
          <a:prstGeom prst="rect">
            <a:avLst/>
          </a:prstGeom>
          <a:solidFill>
            <a:srgbClr val="E6AD6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1620838"/>
            <a:r>
              <a:rPr 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INDICE DEL PIANO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20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3104707" y="1398233"/>
            <a:ext cx="19592260" cy="10787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PREMESSA. IL NUOVO PROGRAMMA TRIENNALE PER UNA REGIONE PLURALE, EQUA ED INCLUSIVA 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endParaRPr lang="it-IT" sz="40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LINEAMENTI E TENDENZE DEL FENOMENO MIGRATORIO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endParaRPr lang="it-IT" sz="40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IMPATTO E SFIDE DELLA PANDEMIA DA CORONAVIRUS E DEL FLUSSO DI SFOLLATI DALL’UCRAINA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endParaRPr lang="it-IT" sz="40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5 AREE DI INTERVENTO TRASVERSALI</a:t>
            </a: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	Comunità e prossimità</a:t>
            </a: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	Equità tra i generi e le generazioni</a:t>
            </a: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	Autonomia e </a:t>
            </a:r>
            <a:r>
              <a:rPr lang="it-IT" sz="4000" b="1" dirty="0" err="1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capacitazione</a:t>
            </a:r>
            <a:endParaRPr lang="it-IT" sz="4000" b="1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	Mobilità e flussi “emergenziali”</a:t>
            </a:r>
          </a:p>
          <a:p>
            <a:pPr marL="539750" lvl="0" indent="-539750" algn="just">
              <a:spcBef>
                <a:spcPts val="600"/>
              </a:spcBef>
              <a:buFont typeface="Calibri" panose="020F0502020204030204" pitchFamily="34" charset="0"/>
              <a:buChar char="-"/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	Semplificazione e accesso digitale a servizi e prestazioni</a:t>
            </a:r>
            <a:endParaRPr lang="it-IT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7260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3104707" y="1398233"/>
            <a:ext cx="19592260" cy="11003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SCHEDE E PRIORITÀ SETTORIALI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40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</a:t>
            </a: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Accoglienza, flussi non programmati, richiedenti e titolari protezione internazionale (RTPI) e minori stranieri non accompagnati (MSNA)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Adolescenti e giovani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Comunicazione e partecipazione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Cooperazione internazionale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Cultura e intercultura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Lingua italiana a cittadinanza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</a:t>
            </a:r>
            <a:r>
              <a:rPr lang="it-IT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Lotta alla tratta e allo sfruttamento lavorativo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Lotta alle discriminazioni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Pari opportunità e contrasto alla violenza di genere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Politiche abitative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Politiche per la sicurezza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</a:t>
            </a:r>
            <a:r>
              <a:rPr lang="it-IT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Politiche per il lavoro e l’imprenditorialità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Politiche sociali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Salute e prestazioni sanitarie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Salute mentale e dipendenze patologiche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Scuola e formazione</a:t>
            </a:r>
          </a:p>
          <a:p>
            <a:pPr lvl="0" algn="just">
              <a:spcBef>
                <a:spcPts val="600"/>
              </a:spcBef>
              <a:tabLst>
                <a:tab pos="539750" algn="l"/>
              </a:tabLst>
            </a:pPr>
            <a:r>
              <a:rPr lang="it-IT" sz="32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Sport 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28939165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Bimbi al nido">
            <a:extLst>
              <a:ext uri="{FF2B5EF4-FFF2-40B4-BE49-F238E27FC236}">
                <a16:creationId xmlns:a16="http://schemas.microsoft.com/office/drawing/2014/main" id="{FB89AC69-4CEC-2163-C1D5-0F12AA7D8A25}"/>
              </a:ext>
            </a:extLst>
          </p:cNvPr>
          <p:cNvSpPr txBox="1"/>
          <p:nvPr/>
        </p:nvSpPr>
        <p:spPr>
          <a:xfrm>
            <a:off x="0" y="6858000"/>
            <a:ext cx="19316699" cy="4044219"/>
          </a:xfrm>
          <a:prstGeom prst="rect">
            <a:avLst/>
          </a:prstGeom>
          <a:solidFill>
            <a:srgbClr val="E6AD6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1620838"/>
            <a:r>
              <a:rPr 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LE 5 AREE TRASVERSALI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8277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723798" y="2973894"/>
            <a:ext cx="21097644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percorso ci ha consentito di individuare delle «questioni» trasversali ai singoli temi, ovvero tematiche che emergono con costanza nel dibattito e nella progettazione di interventi settoriali e che pertanto vanno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sempre prese in considerazione</a:t>
            </a: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it-IT" sz="5400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Programma ne individua </a:t>
            </a: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it-IT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74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862488" y="3471461"/>
            <a:ext cx="21097644" cy="4247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Comunità e prossimità: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ovvero promuovere un lavoro di comunità e di prossimità attraverso cui favorire la partecipazione pubblica e politica e il coinvolgimento nelle diverse fasi di disegno, realizzazione, valutazione di iniziative e servizi legati al fenomeno migratorio.</a:t>
            </a:r>
            <a:endParaRPr lang="it-IT" sz="48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955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843210" y="3612820"/>
            <a:ext cx="21097644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Equità tra i generi e le generazioni</a:t>
            </a:r>
            <a:r>
              <a:rPr lang="it-IT" sz="5400" i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partendo dall’idea che sia indispensabile lavorare per l’autonomia e l’emancipazione di donne e nuove generazioni, soggetti chiave per favorire inclusione e intercultura.</a:t>
            </a:r>
            <a:endParaRPr lang="it-IT" sz="48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961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538177" y="6098786"/>
            <a:ext cx="21307646" cy="1387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PERCHE’?</a:t>
            </a:r>
            <a:endParaRPr lang="it-IT" sz="8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9720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723798" y="2897299"/>
            <a:ext cx="21097644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Promuovere l’autonomia e la </a:t>
            </a:r>
            <a:r>
              <a:rPr lang="it-IT" sz="5400" b="1" dirty="0" err="1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capacitazione</a:t>
            </a:r>
            <a:r>
              <a:rPr lang="it-IT" sz="5400" i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attraverso un approccio intersettoriale che prevede di lavorare contemporaneamente sia sulle competenze di cittadini/e (linguistiche, tecnico-professionali, digitali etc.), sia sulle competenze di operatori e operatrici, tra cui la capacità di lavorare in equipe per poter gestire in maniera multi-disciplinare e inter-professionale le tematiche migratorie. </a:t>
            </a:r>
            <a:endParaRPr lang="it-IT" sz="48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649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2123863" y="3327202"/>
            <a:ext cx="21097644" cy="4324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Mobilità e flussi “emergenziali: </a:t>
            </a:r>
            <a:endParaRPr lang="it-IT" sz="5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necessitano di nuove connessioni tra attori locali, nazionali, sovra-nazionali che rendano possibile, per esempio, la condivisione di banche-dati rispetto alle condizioni/prese in carico di soggetti vulnerabili.</a:t>
            </a:r>
            <a:endParaRPr lang="it-IT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3636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562558" y="1519224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723798" y="2926132"/>
            <a:ext cx="21097644" cy="7725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Mobilità e flussi “emergenziali: </a:t>
            </a:r>
          </a:p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partire dal 2011 si è assistito a significativi flussi non programmati di persone in arrivo nella regione, flussi rappresentati a livello comunicativo come “emergenziali”, ma che in realtà, pur con caratteristiche differenti, costituiscono una costante del fenomeno migratorio nell’ultimo decennio. </a:t>
            </a:r>
          </a:p>
          <a:p>
            <a:pPr lvl="0" algn="just">
              <a:spcBef>
                <a:spcPts val="600"/>
              </a:spcBef>
              <a:tabLst>
                <a:tab pos="228600" algn="l"/>
              </a:tabLst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Imparare dalle esperienze, aggiornare le politiche ordinarie di inclusione nei contesti locali sono gli elementi fondamentali per anticipare e/o gestire situazioni non programmate.  </a:t>
            </a:r>
          </a:p>
        </p:txBody>
      </p:sp>
    </p:spTree>
    <p:extLst>
      <p:ext uri="{BB962C8B-B14F-4D97-AF65-F5344CB8AC3E}">
        <p14:creationId xmlns:p14="http://schemas.microsoft.com/office/powerpoint/2010/main" val="173712476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843210" y="2559640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2123863" y="4180987"/>
            <a:ext cx="21097644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Semplificazione e accesso digitali a servizi e prestazioni</a:t>
            </a:r>
            <a:r>
              <a:rPr lang="it-IT" sz="5400" i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attraverso azioni su diversi livelli di competenza/dotazione dei fruitori di servizi, di operatori e professionisti, della rete dei servizi.</a:t>
            </a:r>
            <a:endParaRPr lang="it-IT" sz="48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1046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Bimbi al nido">
            <a:extLst>
              <a:ext uri="{FF2B5EF4-FFF2-40B4-BE49-F238E27FC236}">
                <a16:creationId xmlns:a16="http://schemas.microsoft.com/office/drawing/2014/main" id="{FB89AC69-4CEC-2163-C1D5-0F12AA7D8A25}"/>
              </a:ext>
            </a:extLst>
          </p:cNvPr>
          <p:cNvSpPr txBox="1"/>
          <p:nvPr/>
        </p:nvSpPr>
        <p:spPr>
          <a:xfrm>
            <a:off x="0" y="6858000"/>
            <a:ext cx="19316699" cy="4044219"/>
          </a:xfrm>
          <a:prstGeom prst="rect">
            <a:avLst/>
          </a:prstGeom>
          <a:solidFill>
            <a:srgbClr val="E6AD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marL="1620838"/>
            <a:r>
              <a:rPr lang="it-IT" sz="5400" dirty="0">
                <a:latin typeface="Arial" panose="020B0604020202020204" pitchFamily="34" charset="0"/>
                <a:cs typeface="Arial" panose="020B0604020202020204" pitchFamily="34" charset="0"/>
              </a:rPr>
              <a:t>SCHEDE TEMATICHE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753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163D6B0-C2A6-C656-915D-0B7FB0761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68628"/>
              </p:ext>
            </p:extLst>
          </p:nvPr>
        </p:nvGraphicFramePr>
        <p:xfrm>
          <a:off x="2098964" y="1315223"/>
          <a:ext cx="20698690" cy="112381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98690">
                  <a:extLst>
                    <a:ext uri="{9D8B030D-6E8A-4147-A177-3AD203B41FA5}">
                      <a16:colId xmlns:a16="http://schemas.microsoft.com/office/drawing/2014/main" val="120104973"/>
                    </a:ext>
                  </a:extLst>
                </a:gridCol>
              </a:tblGrid>
              <a:tr h="1134615"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 dirty="0">
                          <a:effectLst/>
                        </a:rPr>
                        <a:t> 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33869"/>
                  </a:ext>
                </a:extLst>
              </a:tr>
              <a:tr h="423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 dirty="0">
                          <a:effectLst/>
                        </a:rPr>
                        <a:t> 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55779"/>
                  </a:ext>
                </a:extLst>
              </a:tr>
              <a:tr h="11346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Emilia-Romagna: plurale, equa, inclusiva </a:t>
                      </a:r>
                      <a:endParaRPr lang="it-IT" sz="3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61078"/>
                  </a:ext>
                </a:extLst>
              </a:tr>
              <a:tr h="11346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 TRIENNALE 2022-2024 PER L'INTEGRAZIONE SOCIALE DEI CITTADINI STRANIERI </a:t>
                      </a:r>
                      <a:b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3 COMMA 2 DELLA L.R. 5/2004)</a:t>
                      </a:r>
                      <a:endParaRPr lang="it-IT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2721"/>
                  </a:ext>
                </a:extLst>
              </a:tr>
              <a:tr h="7692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PRIORITÀ E SCHEDE SETTORIALI</a:t>
                      </a:r>
                      <a:endParaRPr lang="it-IT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27539"/>
                  </a:ext>
                </a:extLst>
              </a:tr>
              <a:tr h="4920513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Programma trova una applicazione operativa attraverso la definizione di priorità e schede settoriali.</a:t>
                      </a:r>
                      <a:b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schede rappresentano una indicazione di obiettivi e priorità di intervento quale contributo alle specificità dei singoli temi, e pertanto potranno essere richiamate ed integrate nell’ambito delle programmazioni ordinarie di settore.</a:t>
                      </a:r>
                    </a:p>
                    <a:p>
                      <a:pPr algn="just" fontAlgn="ctr"/>
                      <a:b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schede rappresentano il luogo di sintesi tra le questioni “trasversali” individuate dal Programma e le specificità della singola tematica. Consentono altresì una analisi di contesto specifica, precisano le questioni più urgenti da affrontare, suggeriscono tipologie di azione, individuano i target dei beneficiari, evidenziano quali sinergie ed alleanze vanno cercate e/o consolidate per il miglioramento della efficacia degli interventi, individuano potenziali fonti di finanziamento per garantirne la sostenibilità</a:t>
                      </a:r>
                      <a:endParaRPr lang="it-IT" sz="3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39493"/>
                  </a:ext>
                </a:extLst>
              </a:tr>
              <a:tr h="4837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3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12487"/>
                  </a:ext>
                </a:extLst>
              </a:tr>
              <a:tr h="7500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Scheda “____________________”</a:t>
                      </a:r>
                      <a:endParaRPr lang="it-IT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069668"/>
                  </a:ext>
                </a:extLst>
              </a:tr>
              <a:tr h="4837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17543"/>
                  </a:ext>
                </a:extLst>
              </a:tr>
            </a:tbl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A8559CF8-18C0-BA17-8232-5648AA4A34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66" y="2027613"/>
            <a:ext cx="4956868" cy="743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21267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2CD9265-09B7-05D9-9F2A-45426EBB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36476"/>
              </p:ext>
            </p:extLst>
          </p:nvPr>
        </p:nvGraphicFramePr>
        <p:xfrm>
          <a:off x="2078182" y="1329454"/>
          <a:ext cx="21010418" cy="114966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10418">
                  <a:extLst>
                    <a:ext uri="{9D8B030D-6E8A-4147-A177-3AD203B41FA5}">
                      <a16:colId xmlns:a16="http://schemas.microsoft.com/office/drawing/2014/main" val="500486414"/>
                    </a:ext>
                  </a:extLst>
                </a:gridCol>
              </a:tblGrid>
              <a:tr h="891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Razionale/Motivazione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 (descrivere gli elementi di contesto che motivano la necessità di attivare, nell’ambito specifico della scheda, azioni ed interventi volti a facilitare l’inclusione sociale nella nostra Regione di CPT).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2000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2323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538153494"/>
                  </a:ext>
                </a:extLst>
              </a:tr>
              <a:tr h="11888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Elementi di trasversalità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: (descrivere quelle che si valutano essere le principali connessioni con le aree di interventi trasversali del Piano: comunità e prossimità; equità tra i generi e le generazioni; autonomia e </a:t>
                      </a:r>
                      <a:r>
                        <a:rPr lang="it-IT" sz="2400" baseline="0" dirty="0" err="1">
                          <a:solidFill>
                            <a:srgbClr val="000000"/>
                          </a:solidFill>
                          <a:effectLst/>
                        </a:rPr>
                        <a:t>capacitazione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; mobilità e flussi emergenziali; semplificazione e accesso digitale a servizi e prestazioni).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1500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71427"/>
                  </a:ext>
                </a:extLst>
              </a:tr>
              <a:tr h="582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1765801469"/>
                  </a:ext>
                </a:extLst>
              </a:tr>
              <a:tr h="7735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Priorità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 (elencare sinteticamente i principali elementi di priorità di azione in relazione all’ambito oggetto della scheda).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1000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54378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525987257"/>
                  </a:ext>
                </a:extLst>
              </a:tr>
              <a:tr h="891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Interventi: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 (definire gli interventi operativi (anche con caratteristiche di innovatività) che si intendono attivare/consolidare in relazione all’ambito oggetto della scheda ai fini di una efficace inclusione sociale di CPT).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3500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65405"/>
                  </a:ext>
                </a:extLst>
              </a:tr>
              <a:tr h="685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4182167413"/>
                  </a:ext>
                </a:extLst>
              </a:tr>
              <a:tr h="83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Sinergie istituzionali/collaborazioni: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 (descrivere quali sono le principali reti istituzionali e non con cui è importante attivare forme di governance e collaborazione).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1000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61100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2640295903"/>
                  </a:ext>
                </a:extLst>
              </a:tr>
              <a:tr h="84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Beneficiari diretti 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(descrivere chi sono, nell’ambito della popolazione complessiva di CPT, i beneficiari diretti oggetto degli interventi, evidenziandone le principali caratteristiche)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1000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66980"/>
                  </a:ext>
                </a:extLst>
              </a:tr>
              <a:tr h="457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877893941"/>
                  </a:ext>
                </a:extLst>
              </a:tr>
              <a:tr h="891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Beneficiari indiretti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 (descrivere chi sono, nell’ambito della popolazione complessiva e degli attori istituzionali e non coinvolti, i beneficiari indiretti oggetto degli interventi, evidenziandone le principali caratteristiche)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1000 caratteri, spazi inclusi)</a:t>
                      </a:r>
                      <a:endParaRPr lang="it-IT" sz="2000" i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50989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4047637705"/>
                  </a:ext>
                </a:extLst>
              </a:tr>
              <a:tr h="84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u="sng" baseline="0" dirty="0">
                          <a:solidFill>
                            <a:srgbClr val="000000"/>
                          </a:solidFill>
                          <a:effectLst/>
                        </a:rPr>
                        <a:t>Programmazione di settore e risorse finanziarie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: (descrivere i principali atti di programmazione di settore nonché le possibili fonti di finanziamento ( es. europee, nazionali, regionali </a:t>
                      </a:r>
                      <a:r>
                        <a:rPr lang="it-IT" sz="2400" baseline="0" dirty="0" err="1">
                          <a:solidFill>
                            <a:srgbClr val="000000"/>
                          </a:solidFill>
                          <a:effectLst/>
                        </a:rPr>
                        <a:t>ecc</a:t>
                      </a:r>
                      <a:r>
                        <a:rPr lang="it-IT" sz="2400" baseline="0" dirty="0">
                          <a:solidFill>
                            <a:srgbClr val="000000"/>
                          </a:solidFill>
                          <a:effectLst/>
                        </a:rPr>
                        <a:t>…). </a:t>
                      </a:r>
                      <a:r>
                        <a:rPr lang="it-IT" sz="2000" i="1" baseline="0" dirty="0">
                          <a:solidFill>
                            <a:srgbClr val="000000"/>
                          </a:solidFill>
                          <a:effectLst/>
                        </a:rPr>
                        <a:t>(massimo 1000 caratteri, spazi inclusi)</a:t>
                      </a:r>
                      <a:endParaRPr lang="it-IT" sz="20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0151"/>
                  </a:ext>
                </a:extLst>
              </a:tr>
              <a:tr h="445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71" marR="11471" marT="0" marB="0" anchor="ctr"/>
                </a:tc>
                <a:extLst>
                  <a:ext uri="{0D108BD9-81ED-4DB2-BD59-A6C34878D82A}">
                    <a16:rowId xmlns:a16="http://schemas.microsoft.com/office/drawing/2014/main" val="278620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9046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622919-BCF3-F4EB-B960-EF2FD1C420AA}"/>
              </a:ext>
            </a:extLst>
          </p:cNvPr>
          <p:cNvSpPr txBox="1"/>
          <p:nvPr/>
        </p:nvSpPr>
        <p:spPr>
          <a:xfrm>
            <a:off x="2935881" y="2673132"/>
            <a:ext cx="18512238" cy="10187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Accoglienza, flussi non programmati, richiedenti e titolari protezione internazionale (RTPI) e minori stranieri non accompagnati (MSNA)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Adolescenti e giovani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Comunicazione e partecipazione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Cooperazione internazionale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e intercultura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Lingua italiana a cittadinanza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Lotta alla tratta e allo sfruttamento lavorativo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Lotta alle discriminazioni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Pari opportunità e contrasto alla violenza di genere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Politiche abitative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Politiche per il lavoro e l’imprenditorialità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Politiche per la sicurezza</a:t>
            </a:r>
            <a:endParaRPr lang="it-IT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Politiche sociali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Salute e prestazioni sanitarie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Salute mentale e dipendenze patologiche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Scuola e formazione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 </a:t>
            </a:r>
            <a:endParaRPr lang="it-IT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4C0B575-6AD7-F3D5-CAEC-3998F63B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269207"/>
            <a:ext cx="19812000" cy="957684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17 SCHEDE REDATTE DEI DIVERSI SETTORI REGIONALI SU MOLTEPLICI TEMATICHE: </a:t>
            </a:r>
          </a:p>
        </p:txBody>
      </p:sp>
    </p:spTree>
    <p:extLst>
      <p:ext uri="{BB962C8B-B14F-4D97-AF65-F5344CB8AC3E}">
        <p14:creationId xmlns:p14="http://schemas.microsoft.com/office/powerpoint/2010/main" val="97086971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4BDFD-89FF-61CE-03E2-EDF016B90200}"/>
              </a:ext>
            </a:extLst>
          </p:cNvPr>
          <p:cNvSpPr txBox="1"/>
          <p:nvPr/>
        </p:nvSpPr>
        <p:spPr>
          <a:xfrm>
            <a:off x="1454727" y="2763982"/>
            <a:ext cx="20304659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620858" defTabSz="2438430">
              <a:defRPr/>
            </a:pPr>
            <a:r>
              <a:rPr lang="it-IT" sz="9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SCHEDA </a:t>
            </a:r>
          </a:p>
          <a:p>
            <a:pPr marL="1620858" algn="l" defTabSz="2438430">
              <a:defRPr/>
            </a:pPr>
            <a:r>
              <a:rPr lang="it-IT" sz="9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LOTTA ALLA TRATTA E ALLO SFRUTTAMENTO LAVORATIVO</a:t>
            </a:r>
            <a:endParaRPr lang="it-IT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43704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07CC95-FB16-E481-6FAA-EF143B5880FA}"/>
              </a:ext>
            </a:extLst>
          </p:cNvPr>
          <p:cNvSpPr txBox="1"/>
          <p:nvPr/>
        </p:nvSpPr>
        <p:spPr>
          <a:xfrm>
            <a:off x="1632489" y="867907"/>
            <a:ext cx="21676963" cy="97820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267" b="1" dirty="0">
                <a:latin typeface="Calibri" panose="020F0502020204030204" pitchFamily="34" charset="0"/>
                <a:ea typeface="Times New Roman" panose="02020603050405020304" pitchFamily="18" charset="0"/>
              </a:rPr>
              <a:t>Razionale:   </a:t>
            </a:r>
            <a:r>
              <a:rPr lang="it-IT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All’interno dei percorsi migratori che interessano il territorio regionale si registrano da anni: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fenomeni di tratta di esseri umani, che coinvolgono donne e persone transessuali vittime di sfruttamento sessuale, donne e uomini vittime di grave sfruttamento lavorativo, donne e uomini coinvolte/i forzatamente in attività illecite, o in forme di accattonaggio forzato;</a:t>
            </a:r>
            <a:endParaRPr lang="it-I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715" indent="-132715"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fenomeni di sfruttamento lavorativo che coinvolgono donne e uomini in condizioni di vulnerabilità, costrette/i ad accettare condizioni di lavoro basate sull’</a:t>
            </a:r>
            <a:r>
              <a:rPr lang="it-I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approfittamento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dello stato di bisogno, a volte con l’aggravante delle minacce o dell’uso della violenza.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715" indent="-132715"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 oltre 20 anni la Regione Emilia-Romagna è fortemente impegnata su questi temi - nella cornice del sistema nazionale di interventi promosso e coordinato dal Dipartimento per le Pari Opportunità presso la Presidenza del Consiglio dei Ministri - con il “Progetto Oltre la Strada”…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9066317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810105" y="2077746"/>
            <a:ext cx="21307646" cy="9787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6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necessità di rimettere al centro i temi della inclusione attraverso un percorso partecipato</a:t>
            </a:r>
          </a:p>
          <a:p>
            <a:endParaRPr lang="it-IT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L’ultimo programma triennale (2014-2016) per l’integrazione sociale dei cittadini stranieri (Art. 3 Comma 2 della L.R. 5/2004) era stato pensato e scritto nell’autunno del 2013.</a:t>
            </a:r>
          </a:p>
          <a:p>
            <a:pPr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allora sono trascorsi anni durante i quali le istituzioni si sono ritrovate soprattutto ad affrontare situazioni “emergenziali” e a gestire la fase della prima accoglienza. </a:t>
            </a:r>
          </a:p>
          <a:p>
            <a:pPr algn="just"/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era bisogno di recuperare degli spazi di riflessione di più ampio respiro sui percorsi di inclusione e intercultura, per guardare oltre l’emergenza.</a:t>
            </a:r>
          </a:p>
        </p:txBody>
      </p:sp>
    </p:spTree>
    <p:extLst>
      <p:ext uri="{BB962C8B-B14F-4D97-AF65-F5344CB8AC3E}">
        <p14:creationId xmlns:p14="http://schemas.microsoft.com/office/powerpoint/2010/main" val="135145403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07CC95-FB16-E481-6FAA-EF143B5880FA}"/>
              </a:ext>
            </a:extLst>
          </p:cNvPr>
          <p:cNvSpPr txBox="1"/>
          <p:nvPr/>
        </p:nvSpPr>
        <p:spPr>
          <a:xfrm>
            <a:off x="1353519" y="2397072"/>
            <a:ext cx="21676963" cy="6928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267" b="1" dirty="0">
                <a:latin typeface="Calibri" panose="020F0502020204030204" pitchFamily="34" charset="0"/>
                <a:ea typeface="Times New Roman" panose="02020603050405020304" pitchFamily="18" charset="0"/>
              </a:rPr>
              <a:t>Priorità:   </a:t>
            </a:r>
            <a:r>
              <a:rPr lang="it-IT" sz="4267" dirty="0">
                <a:latin typeface="Calibri" panose="020F0502020204030204" pitchFamily="34" charset="0"/>
                <a:ea typeface="Times New Roman" panose="02020603050405020304" pitchFamily="18" charset="0"/>
              </a:rPr>
              <a:t>« ……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Rispetto al tema dello sfruttamento lavorativo appare prioritario: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dare attuazione alle “Linee-Guida nazionali in materia di identificazione, protezione e assistenza alle vittime di sfruttamento lavorativo in agricoltura” approvate in Conferenza Unificata nel 2021;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promuovere la collaborazione con i soggetti preposti alle attività di controllo e vigilanza;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attivare interventi integrati di accompagnamento all’inserimento lavorativo per le vittime, realizzati nella collaborazione tra enti formativi e soggetti accreditati al lavoro;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promuovere crescenti livelli di consapevolezza tra amministratori pubblici, soggetti della società civile, imprese e cittadini.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4267" dirty="0"/>
          </a:p>
        </p:txBody>
      </p:sp>
    </p:spTree>
    <p:extLst>
      <p:ext uri="{BB962C8B-B14F-4D97-AF65-F5344CB8AC3E}">
        <p14:creationId xmlns:p14="http://schemas.microsoft.com/office/powerpoint/2010/main" val="154370164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4BDFD-89FF-61CE-03E2-EDF016B90200}"/>
              </a:ext>
            </a:extLst>
          </p:cNvPr>
          <p:cNvSpPr txBox="1"/>
          <p:nvPr/>
        </p:nvSpPr>
        <p:spPr>
          <a:xfrm>
            <a:off x="2583051" y="4674352"/>
            <a:ext cx="19217899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620858" algn="l" defTabSz="2438430">
              <a:defRPr/>
            </a:pPr>
            <a:r>
              <a:rPr lang="it-IT" sz="9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SCHEDA POLITICHE PER IL LAVORO</a:t>
            </a:r>
            <a:endParaRPr lang="it-IT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9863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824" y="11085924"/>
            <a:ext cx="2680837" cy="1030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07CC95-FB16-E481-6FAA-EF143B5880FA}"/>
              </a:ext>
            </a:extLst>
          </p:cNvPr>
          <p:cNvSpPr txBox="1"/>
          <p:nvPr/>
        </p:nvSpPr>
        <p:spPr>
          <a:xfrm>
            <a:off x="1353519" y="2397074"/>
            <a:ext cx="21676963" cy="6683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267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Interventi:   </a:t>
            </a:r>
            <a:r>
              <a:rPr lang="it-IT" sz="4267" dirty="0">
                <a:latin typeface="Calibri" panose="020F0502020204030204" pitchFamily="34" charset="0"/>
                <a:ea typeface="Times New Roman" panose="02020603050405020304" pitchFamily="18" charset="0"/>
              </a:rPr>
              <a:t>«…….</a:t>
            </a:r>
            <a:r>
              <a:rPr lang="it-IT" sz="42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Premesso che il programma GOL in avvio nel 2022 caratterizzerà tutti i servizi per il lavoro nelle prossime annualità e ad esso saranno ricondotte gran parte delle programmazioni ora in essere, tra gli interventi operativi che incrociano maggiormente le esigenze dei cittadini stranieri, si individuano: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il programma Common </a:t>
            </a:r>
            <a:r>
              <a:rPr lang="it-I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Groud</a:t>
            </a:r>
            <a:r>
              <a:rPr lang="it-I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si avvia nel 2022, porterà alla prima azione integrata di politiche sociali e del lavoro, per l'identificazione, l'accoglienza e l'accompagnamento anche in mediazione culturale al lavoro regolare delle vittime di sfruttamento lavorativo e caporalato. L'azione sarà aggiuntiva rispetto alla programmazione di GOL e degli altri fondi disponibili per le politiche del lavoro.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6390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4BDFD-89FF-61CE-03E2-EDF016B90200}"/>
              </a:ext>
            </a:extLst>
          </p:cNvPr>
          <p:cNvSpPr txBox="1"/>
          <p:nvPr/>
        </p:nvSpPr>
        <p:spPr>
          <a:xfrm>
            <a:off x="2894779" y="3552134"/>
            <a:ext cx="19217899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620858" algn="l" defTabSz="2438430">
              <a:defRPr/>
            </a:pPr>
            <a:r>
              <a:rPr lang="it-IT" sz="9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COME TENERE INSIEME LA STRATEGIA REGIONALE CON LA TRADUZIONE OPERATIVA DELLE LINEE GUIDA?</a:t>
            </a:r>
            <a:endParaRPr lang="it-IT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1902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4BDFD-89FF-61CE-03E2-EDF016B90200}"/>
              </a:ext>
            </a:extLst>
          </p:cNvPr>
          <p:cNvSpPr txBox="1"/>
          <p:nvPr/>
        </p:nvSpPr>
        <p:spPr>
          <a:xfrm>
            <a:off x="2958574" y="3395513"/>
            <a:ext cx="19217899" cy="8340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EVITARE CATEGORIZZAZIONI ASTRATTE: PERSONALIZZAZONE DELL’INTERVENTO</a:t>
            </a:r>
          </a:p>
          <a:p>
            <a:pPr marL="1620858" algn="l" defTabSz="2438430">
              <a:defRPr/>
            </a:pP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AVERE UNO SGUARDO E APPROCCIO INTERSEZIONALE</a:t>
            </a:r>
          </a:p>
          <a:p>
            <a:pPr marL="1620858" algn="l" defTabSz="2438430">
              <a:defRPr/>
            </a:pP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AGIRE SIMULTANEAMENTE SU PIU’ DIMENSIONI (LE 5 DEL Piano)</a:t>
            </a:r>
          </a:p>
          <a:p>
            <a:pPr marL="1620858" algn="l" defTabSz="2438430">
              <a:defRPr/>
            </a:pP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PROBLEMATIZZARE E CONDIVIDERE CON I BENEFICIARI DEGLI INTERVENTI I CONCETTI DI CONVENIENZA, COSTI E DIRITTI</a:t>
            </a:r>
          </a:p>
          <a:p>
            <a:pPr marL="1620858" algn="l" defTabSz="2438430">
              <a:defRPr/>
            </a:pPr>
            <a:endParaRPr lang="it-IT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7953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56" y="11091008"/>
            <a:ext cx="5996811" cy="10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4BDFD-89FF-61CE-03E2-EDF016B90200}"/>
              </a:ext>
            </a:extLst>
          </p:cNvPr>
          <p:cNvSpPr txBox="1"/>
          <p:nvPr/>
        </p:nvSpPr>
        <p:spPr>
          <a:xfrm>
            <a:off x="2958574" y="3395513"/>
            <a:ext cx="19217899" cy="6863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VALORIZZARE LE RETI PUBBLICHE E DEL PRIVATO IN TERMINI DI :</a:t>
            </a: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GOVERNANCE;</a:t>
            </a:r>
          </a:p>
          <a:p>
            <a:pPr marL="1620858" algn="l" defTabSz="2438430">
              <a:defRPr/>
            </a:pP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DI ACQUISIZIONE DI SUPPORTO E COMPETENZE SPECIALISTICHE (ES. IDENTIFICAZIONE PRELIMINARE, COLLABORAZIONE CON EQUIPE TERRITORIALI);</a:t>
            </a:r>
          </a:p>
          <a:p>
            <a:pPr marL="1620858" algn="l" defTabSz="2438430">
              <a:defRPr/>
            </a:pPr>
            <a:endParaRPr lang="it-IT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620858" algn="l" defTabSz="2438430">
              <a:defRPr/>
            </a:pPr>
            <a:r>
              <a:rPr lang="it-IT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DI INTERCONNESSIONE DELLE POLITICHE E DELLE PROGRAMMAZIONI NAZIONALI, REGIONALI E LOCALI</a:t>
            </a:r>
            <a:endParaRPr lang="it-IT" sz="9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79265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DEB614-1D40-82F6-3846-E4EF319CABB6}"/>
              </a:ext>
            </a:extLst>
          </p:cNvPr>
          <p:cNvSpPr txBox="1">
            <a:spLocks/>
          </p:cNvSpPr>
          <p:nvPr/>
        </p:nvSpPr>
        <p:spPr>
          <a:xfrm>
            <a:off x="1843210" y="2559640"/>
            <a:ext cx="21658949" cy="76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>
              <a:spcBef>
                <a:spcPts val="600"/>
              </a:spcBef>
            </a:pPr>
            <a:endParaRPr lang="it-IT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AD1B4-4177-71B9-A3B1-44EABBFA12E2}"/>
              </a:ext>
            </a:extLst>
          </p:cNvPr>
          <p:cNvSpPr txBox="1"/>
          <p:nvPr/>
        </p:nvSpPr>
        <p:spPr>
          <a:xfrm>
            <a:off x="1722162" y="4156256"/>
            <a:ext cx="21097644" cy="6700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DOVE LEGGERE E SCARICARE IL PROGRAMMA TRIENNALE EMILIA-ROMAGNA PLURALE, EQUA,INCLUSIVA:</a:t>
            </a:r>
          </a:p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https://sociale.regione.emilia-romagna.it/immigrati-e-stranieri</a:t>
            </a:r>
            <a:endParaRPr lang="it-IT" sz="5400" b="1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endParaRPr lang="it-IT" sz="5400" b="1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Abstract e sintesi</a:t>
            </a:r>
          </a:p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endParaRPr lang="it-IT" sz="5400" b="1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228600" algn="l"/>
              </a:tabLst>
            </a:pPr>
            <a:r>
              <a:rPr lang="it-IT" sz="5400" b="1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Rif. Deliberazione Assemblea Legislativa n.104 del 26/10/2022</a:t>
            </a:r>
          </a:p>
        </p:txBody>
      </p:sp>
    </p:spTree>
    <p:extLst>
      <p:ext uri="{BB962C8B-B14F-4D97-AF65-F5344CB8AC3E}">
        <p14:creationId xmlns:p14="http://schemas.microsoft.com/office/powerpoint/2010/main" val="268083374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1" name="Bimbi al nido">
            <a:extLst>
              <a:ext uri="{FF2B5EF4-FFF2-40B4-BE49-F238E27FC236}">
                <a16:creationId xmlns:a16="http://schemas.microsoft.com/office/drawing/2014/main" id="{1CE67F3A-C946-408F-95C6-B9ACD40523D6}"/>
              </a:ext>
            </a:extLst>
          </p:cNvPr>
          <p:cNvSpPr txBox="1"/>
          <p:nvPr/>
        </p:nvSpPr>
        <p:spPr>
          <a:xfrm>
            <a:off x="2424956" y="4525257"/>
            <a:ext cx="19316699" cy="4044219"/>
          </a:xfrm>
          <a:prstGeom prst="rect">
            <a:avLst/>
          </a:prstGeom>
          <a:solidFill>
            <a:srgbClr val="E6AD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4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algn="ctr"/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0">
            <a:extLst>
              <a:ext uri="{FF2B5EF4-FFF2-40B4-BE49-F238E27FC236}">
                <a16:creationId xmlns:a16="http://schemas.microsoft.com/office/drawing/2014/main" id="{C160D615-7D66-927F-E950-68A84FD9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947" y="272116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319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703297" y="2886568"/>
            <a:ext cx="21307646" cy="9541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Attivato un percorso di ascolto, partecipativo e dialogico con supporto Agenzia Sociale e Sanitaria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 è durato circa un anno e si è declinato in: 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cabina di regia con competenze tecniche e partecipative nella DG Cura della Persona, Salute e Welfare;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attivazione di Gruppo di lavoro </a:t>
            </a:r>
            <a:r>
              <a:rPr lang="it-IT" sz="5400" dirty="0" err="1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interassessorile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(23 dirigenti e funzionari Appartenenti a diversi Servizi regionali</a:t>
            </a:r>
            <a:r>
              <a:rPr lang="it-IT" sz="540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allargato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tecnici dei Comuni ( 8) e del Terzo Settore (4);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incontri di approfondimento tematici e territoriali (focus group, incontri tematici, eventi pubblici, incontri  partecipativi territoriali);</a:t>
            </a: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elaborazione e scrittura condivisa del Programma.</a:t>
            </a:r>
          </a:p>
        </p:txBody>
      </p:sp>
    </p:spTree>
    <p:extLst>
      <p:ext uri="{BB962C8B-B14F-4D97-AF65-F5344CB8AC3E}">
        <p14:creationId xmlns:p14="http://schemas.microsoft.com/office/powerpoint/2010/main" val="2121257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997142" y="3534904"/>
            <a:ext cx="21307646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8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RAGIONI DI UN PERCORSO COSÌ ARTICOLATO</a:t>
            </a:r>
          </a:p>
        </p:txBody>
      </p:sp>
    </p:spTree>
    <p:extLst>
      <p:ext uri="{BB962C8B-B14F-4D97-AF65-F5344CB8AC3E}">
        <p14:creationId xmlns:p14="http://schemas.microsoft.com/office/powerpoint/2010/main" val="6357607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D035E9-830F-9CDB-E344-5903128F9A37}"/>
              </a:ext>
            </a:extLst>
          </p:cNvPr>
          <p:cNvSpPr txBox="1"/>
          <p:nvPr/>
        </p:nvSpPr>
        <p:spPr>
          <a:xfrm>
            <a:off x="1828470" y="2043111"/>
            <a:ext cx="21307646" cy="9567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27075" lvl="0" indent="-727075" algn="just">
              <a:lnSpc>
                <a:spcPct val="115000"/>
              </a:lnSpc>
              <a:buFont typeface="+mj-lt"/>
              <a:buAutoNum type="alphaLcParenR"/>
              <a:tabLst>
                <a:tab pos="727075" algn="l"/>
              </a:tabLst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Attivare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nuove modalità di ascolto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andare oltre i confini dei luoghi istituzionali “noti” e le figure tecniche “competenti in materia” al fine di allargare e raccogliere i più diversi punti di vista;</a:t>
            </a:r>
          </a:p>
          <a:p>
            <a:pPr marL="727075" lvl="0" indent="-727075" algn="just">
              <a:lnSpc>
                <a:spcPct val="115000"/>
              </a:lnSpc>
              <a:buFont typeface="+mj-lt"/>
              <a:buAutoNum type="alphaLcParenR"/>
              <a:tabLst>
                <a:tab pos="727075" algn="l"/>
              </a:tabLst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raccogliere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elementi di contenuto trasversali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evitando iper-specialismi e/o “l’autoreferenzialità” istituzionale; </a:t>
            </a:r>
          </a:p>
          <a:p>
            <a:pPr marL="727075" lvl="0" indent="-727075" algn="just">
              <a:lnSpc>
                <a:spcPct val="115000"/>
              </a:lnSpc>
              <a:buFont typeface="+mj-lt"/>
              <a:buAutoNum type="alphaLcParenR"/>
              <a:tabLst>
                <a:tab pos="727075" algn="l"/>
              </a:tabLst>
            </a:pP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agire contemporaneamente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 livello regionale e locale;</a:t>
            </a:r>
            <a:endParaRPr lang="it-IT" sz="54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7075" lvl="0" indent="-727075" algn="just">
              <a:lnSpc>
                <a:spcPct val="115000"/>
              </a:lnSpc>
              <a:tabLst>
                <a:tab pos="727075" algn="l"/>
              </a:tabLst>
            </a:pPr>
            <a:r>
              <a:rPr lang="it-IT" sz="5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54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tenere in parallelo, e con uno spirito di interconnessione operativa, il percorso verso il nuovo Programma triennale per l’integrazione sociale dei cittadini stranieri con quello del </a:t>
            </a:r>
            <a:r>
              <a:rPr lang="it-IT" sz="54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nuovo Piano sociale e sanitario della Regione</a:t>
            </a:r>
            <a:endParaRPr lang="it-IT" sz="54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AA4F08F-405B-E944-207B-338A5C3D17A8}"/>
              </a:ext>
            </a:extLst>
          </p:cNvPr>
          <p:cNvSpPr/>
          <p:nvPr/>
        </p:nvSpPr>
        <p:spPr>
          <a:xfrm>
            <a:off x="625346" y="5051905"/>
            <a:ext cx="3674295" cy="2625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1°incontro dialogico Tavolo tecnico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interassessorile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B0C75F3-FC6B-1A8D-DE49-3364912BE0B5}"/>
              </a:ext>
            </a:extLst>
          </p:cNvPr>
          <p:cNvSpPr/>
          <p:nvPr/>
        </p:nvSpPr>
        <p:spPr>
          <a:xfrm>
            <a:off x="4382260" y="5003161"/>
            <a:ext cx="3770076" cy="2674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2° incontro Tavolo tecnico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interassessorile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dialogo con Istituto Cattaneo 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BCD8E0D-6B02-531B-0B71-E0C9F2F872DD}"/>
              </a:ext>
            </a:extLst>
          </p:cNvPr>
          <p:cNvSpPr/>
          <p:nvPr/>
        </p:nvSpPr>
        <p:spPr>
          <a:xfrm>
            <a:off x="8447128" y="3775192"/>
            <a:ext cx="3318645" cy="267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3° incontro Tavolo tecnico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interassessorile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3A2FD1A-8989-418E-C7C5-5A18E25204D5}"/>
              </a:ext>
            </a:extLst>
          </p:cNvPr>
          <p:cNvSpPr/>
          <p:nvPr/>
        </p:nvSpPr>
        <p:spPr>
          <a:xfrm>
            <a:off x="8447129" y="6939456"/>
            <a:ext cx="3318646" cy="22641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 con Centri Interculturali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E8B5DB7-52F9-F534-BC53-EDA25A467002}"/>
              </a:ext>
            </a:extLst>
          </p:cNvPr>
          <p:cNvSpPr/>
          <p:nvPr/>
        </p:nvSpPr>
        <p:spPr>
          <a:xfrm>
            <a:off x="12187025" y="2246564"/>
            <a:ext cx="3344787" cy="1908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 nel futuro con la cabina di regia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978D9D7-6DC8-5270-E84B-57ED23A2BA54}"/>
              </a:ext>
            </a:extLst>
          </p:cNvPr>
          <p:cNvSpPr/>
          <p:nvPr/>
        </p:nvSpPr>
        <p:spPr>
          <a:xfrm>
            <a:off x="12245530" y="4555835"/>
            <a:ext cx="3286282" cy="3270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4° incontro Tavolo tecnico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interassessorile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 dialogo con la Vicepresidente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Elly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Schlein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20F1D9F-687A-BA23-22F8-69F9D41E0904}"/>
              </a:ext>
            </a:extLst>
          </p:cNvPr>
          <p:cNvSpPr/>
          <p:nvPr/>
        </p:nvSpPr>
        <p:spPr>
          <a:xfrm>
            <a:off x="15858968" y="5051905"/>
            <a:ext cx="3286282" cy="262592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rete SAI su accoglienza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partecipanti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8EAF945F-07F0-D70A-9F41-62A32B2D7CD9}"/>
              </a:ext>
            </a:extLst>
          </p:cNvPr>
          <p:cNvSpPr/>
          <p:nvPr/>
        </p:nvSpPr>
        <p:spPr>
          <a:xfrm>
            <a:off x="19691986" y="1078703"/>
            <a:ext cx="2975413" cy="175945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Associazioni donne migranti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partecipanti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C4FE7B8-A3D1-9CD5-B730-EF440090CFC1}"/>
              </a:ext>
            </a:extLst>
          </p:cNvPr>
          <p:cNvSpPr/>
          <p:nvPr/>
        </p:nvSpPr>
        <p:spPr>
          <a:xfrm>
            <a:off x="19746193" y="2877324"/>
            <a:ext cx="2972623" cy="1349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Sociale con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partecipanti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018D4566-6C0B-58F9-F2AD-26185A76F01B}"/>
              </a:ext>
            </a:extLst>
          </p:cNvPr>
          <p:cNvSpPr/>
          <p:nvPr/>
        </p:nvSpPr>
        <p:spPr>
          <a:xfrm>
            <a:off x="19743403" y="4291312"/>
            <a:ext cx="2975414" cy="139713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Sanità</a:t>
            </a: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partecipanti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1DE54F7E-DA05-5433-7D4A-3C3F4E74D35B}"/>
              </a:ext>
            </a:extLst>
          </p:cNvPr>
          <p:cNvSpPr/>
          <p:nvPr/>
        </p:nvSpPr>
        <p:spPr>
          <a:xfrm>
            <a:off x="12245531" y="8299790"/>
            <a:ext cx="3286281" cy="19605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temi disabilità/asilo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96C62EA-E522-0322-5B4D-24195D218118}"/>
              </a:ext>
            </a:extLst>
          </p:cNvPr>
          <p:cNvSpPr/>
          <p:nvPr/>
        </p:nvSpPr>
        <p:spPr>
          <a:xfrm>
            <a:off x="19691986" y="5731289"/>
            <a:ext cx="3026830" cy="13987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Scuola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partecipanti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6F2958C-2CE9-517C-D2FF-615D32A6F65D}"/>
              </a:ext>
            </a:extLst>
          </p:cNvPr>
          <p:cNvSpPr/>
          <p:nvPr/>
        </p:nvSpPr>
        <p:spPr>
          <a:xfrm>
            <a:off x="19691986" y="7184432"/>
            <a:ext cx="3026830" cy="1585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 tematico nuove generazioni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«Crescere cittadini»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54EDAB42-9F8C-960A-F6F3-7E8417C58039}"/>
              </a:ext>
            </a:extLst>
          </p:cNvPr>
          <p:cNvSpPr/>
          <p:nvPr/>
        </p:nvSpPr>
        <p:spPr>
          <a:xfrm>
            <a:off x="19743403" y="8834398"/>
            <a:ext cx="2975413" cy="22448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 verso il nuovo Piano Intercultura e Integrazione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partecipanti</a:t>
            </a:r>
          </a:p>
        </p:txBody>
      </p:sp>
      <p:graphicFrame>
        <p:nvGraphicFramePr>
          <p:cNvPr id="47" name="Tabella 5">
            <a:extLst>
              <a:ext uri="{FF2B5EF4-FFF2-40B4-BE49-F238E27FC236}">
                <a16:creationId xmlns:a16="http://schemas.microsoft.com/office/drawing/2014/main" id="{60EF1392-157F-F514-61DF-3599D05CD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1268"/>
              </p:ext>
            </p:extLst>
          </p:nvPr>
        </p:nvGraphicFramePr>
        <p:xfrm>
          <a:off x="556260" y="11114868"/>
          <a:ext cx="226055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594">
                  <a:extLst>
                    <a:ext uri="{9D8B030D-6E8A-4147-A177-3AD203B41FA5}">
                      <a16:colId xmlns:a16="http://schemas.microsoft.com/office/drawing/2014/main" val="3955384399"/>
                    </a:ext>
                  </a:extLst>
                </a:gridCol>
                <a:gridCol w="3767594">
                  <a:extLst>
                    <a:ext uri="{9D8B030D-6E8A-4147-A177-3AD203B41FA5}">
                      <a16:colId xmlns:a16="http://schemas.microsoft.com/office/drawing/2014/main" val="2334695078"/>
                    </a:ext>
                  </a:extLst>
                </a:gridCol>
                <a:gridCol w="3767594">
                  <a:extLst>
                    <a:ext uri="{9D8B030D-6E8A-4147-A177-3AD203B41FA5}">
                      <a16:colId xmlns:a16="http://schemas.microsoft.com/office/drawing/2014/main" val="3216722028"/>
                    </a:ext>
                  </a:extLst>
                </a:gridCol>
                <a:gridCol w="3767594">
                  <a:extLst>
                    <a:ext uri="{9D8B030D-6E8A-4147-A177-3AD203B41FA5}">
                      <a16:colId xmlns:a16="http://schemas.microsoft.com/office/drawing/2014/main" val="4288313807"/>
                    </a:ext>
                  </a:extLst>
                </a:gridCol>
                <a:gridCol w="3767594">
                  <a:extLst>
                    <a:ext uri="{9D8B030D-6E8A-4147-A177-3AD203B41FA5}">
                      <a16:colId xmlns:a16="http://schemas.microsoft.com/office/drawing/2014/main" val="3961832638"/>
                    </a:ext>
                  </a:extLst>
                </a:gridCol>
                <a:gridCol w="3767594">
                  <a:extLst>
                    <a:ext uri="{9D8B030D-6E8A-4147-A177-3AD203B41FA5}">
                      <a16:colId xmlns:a16="http://schemas.microsoft.com/office/drawing/2014/main" val="203083936"/>
                    </a:ext>
                  </a:extLst>
                </a:gridCol>
              </a:tblGrid>
              <a:tr h="48341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27197"/>
                  </a:ext>
                </a:extLst>
              </a:tr>
            </a:tbl>
          </a:graphicData>
        </a:graphic>
      </p:graphicFrame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524F5CE6-F737-7A7C-1A1A-AF74751077A5}"/>
              </a:ext>
            </a:extLst>
          </p:cNvPr>
          <p:cNvSpPr/>
          <p:nvPr/>
        </p:nvSpPr>
        <p:spPr>
          <a:xfrm>
            <a:off x="556260" y="11608498"/>
            <a:ext cx="22760940" cy="10000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regionale</a:t>
            </a:r>
          </a:p>
        </p:txBody>
      </p:sp>
    </p:spTree>
    <p:extLst>
      <p:ext uri="{BB962C8B-B14F-4D97-AF65-F5344CB8AC3E}">
        <p14:creationId xmlns:p14="http://schemas.microsoft.com/office/powerpoint/2010/main" val="1988499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razie"/>
          <p:cNvSpPr txBox="1"/>
          <p:nvPr/>
        </p:nvSpPr>
        <p:spPr>
          <a:xfrm>
            <a:off x="4405414" y="0"/>
            <a:ext cx="19978582" cy="1021407"/>
          </a:xfrm>
          <a:prstGeom prst="rect">
            <a:avLst/>
          </a:prstGeom>
          <a:solidFill>
            <a:srgbClr val="F0AA55"/>
          </a:solidFill>
          <a:ln w="12700">
            <a:solidFill>
              <a:srgbClr val="F0AA5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>
                <a:highlight>
                  <a:srgbClr val="F0AA55"/>
                </a:highlight>
              </a:rPr>
              <a:t>  </a:t>
            </a:r>
            <a:endParaRPr lang="it-IT" dirty="0">
              <a:highlight>
                <a:srgbClr val="F0AA55"/>
              </a:highlight>
            </a:endParaRPr>
          </a:p>
        </p:txBody>
      </p:sp>
      <p:pic>
        <p:nvPicPr>
          <p:cNvPr id="18" name="Immagine" descr="Immagine">
            <a:extLst>
              <a:ext uri="{FF2B5EF4-FFF2-40B4-BE49-F238E27FC236}">
                <a16:creationId xmlns:a16="http://schemas.microsoft.com/office/drawing/2014/main" id="{F965857C-D284-4738-A2B2-D24526D0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-376826"/>
            <a:ext cx="4999833" cy="18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V">
            <a:extLst>
              <a:ext uri="{FF2B5EF4-FFF2-40B4-BE49-F238E27FC236}">
                <a16:creationId xmlns:a16="http://schemas.microsoft.com/office/drawing/2014/main" id="{51CF8DEE-45F0-4F64-8E3B-ED61C7A8767B}"/>
              </a:ext>
            </a:extLst>
          </p:cNvPr>
          <p:cNvSpPr/>
          <p:nvPr/>
        </p:nvSpPr>
        <p:spPr>
          <a:xfrm>
            <a:off x="-7905061" y="-10481658"/>
            <a:ext cx="16956052" cy="16956052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1" name="V">
            <a:extLst>
              <a:ext uri="{FF2B5EF4-FFF2-40B4-BE49-F238E27FC236}">
                <a16:creationId xmlns:a16="http://schemas.microsoft.com/office/drawing/2014/main" id="{5AB4CEA0-E0E1-429B-9BCA-EBDF189F611C}"/>
              </a:ext>
            </a:extLst>
          </p:cNvPr>
          <p:cNvSpPr/>
          <p:nvPr/>
        </p:nvSpPr>
        <p:spPr>
          <a:xfrm>
            <a:off x="13945603" y="-10187455"/>
            <a:ext cx="16956052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2" name="V">
            <a:extLst>
              <a:ext uri="{FF2B5EF4-FFF2-40B4-BE49-F238E27FC236}">
                <a16:creationId xmlns:a16="http://schemas.microsoft.com/office/drawing/2014/main" id="{B48774E7-F7BD-48CE-93DE-49EB741341BD}"/>
              </a:ext>
            </a:extLst>
          </p:cNvPr>
          <p:cNvSpPr/>
          <p:nvPr/>
        </p:nvSpPr>
        <p:spPr>
          <a:xfrm>
            <a:off x="-8384817" y="746839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D681BBF5-7327-4E0D-87D0-EC5D41054427}"/>
              </a:ext>
            </a:extLst>
          </p:cNvPr>
          <p:cNvSpPr/>
          <p:nvPr/>
        </p:nvSpPr>
        <p:spPr>
          <a:xfrm>
            <a:off x="17216660" y="11088362"/>
            <a:ext cx="16956053" cy="16956053"/>
          </a:xfrm>
          <a:prstGeom prst="ellipse">
            <a:avLst/>
          </a:prstGeom>
          <a:ln w="63500">
            <a:solidFill>
              <a:srgbClr val="E6AD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98102CFA-25A9-4D68-8909-F1A9195E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18" y="279870"/>
            <a:ext cx="8662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it-IT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Generale Cura della Persona, Salute e Welfare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Settore Politiche Sociali, di Inclusione e Pari Opportunità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F13C920-0A5F-4E08-6D3D-4157460FD36F}"/>
              </a:ext>
            </a:extLst>
          </p:cNvPr>
          <p:cNvSpPr/>
          <p:nvPr/>
        </p:nvSpPr>
        <p:spPr>
          <a:xfrm>
            <a:off x="255079" y="11144938"/>
            <a:ext cx="23873842" cy="128204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regionale</a:t>
            </a:r>
          </a:p>
        </p:txBody>
      </p:sp>
      <p:graphicFrame>
        <p:nvGraphicFramePr>
          <p:cNvPr id="14" name="Tabella 5">
            <a:extLst>
              <a:ext uri="{FF2B5EF4-FFF2-40B4-BE49-F238E27FC236}">
                <a16:creationId xmlns:a16="http://schemas.microsoft.com/office/drawing/2014/main" id="{321B37B5-F666-98DB-9197-D2834FA8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03119"/>
              </p:ext>
            </p:extLst>
          </p:nvPr>
        </p:nvGraphicFramePr>
        <p:xfrm>
          <a:off x="253655" y="10505976"/>
          <a:ext cx="23616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2167728107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594726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35610544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334695078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1573097133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107900557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770954601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727195069"/>
                    </a:ext>
                  </a:extLst>
                </a:gridCol>
              </a:tblGrid>
              <a:tr h="630057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Luglio-Ottobre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27197"/>
                  </a:ext>
                </a:extLst>
              </a:tr>
            </a:tbl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57384BA-0F08-AD8D-0C92-CCF1521DA237}"/>
              </a:ext>
            </a:extLst>
          </p:cNvPr>
          <p:cNvSpPr/>
          <p:nvPr/>
        </p:nvSpPr>
        <p:spPr>
          <a:xfrm>
            <a:off x="3913561" y="2579967"/>
            <a:ext cx="7951337" cy="15871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INCONTRI DIALOGICI E PARTECIPATIVI TERRITORIALI</a:t>
            </a:r>
          </a:p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Centri interculturali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A2FE7F4-D174-A011-C515-2FAEE125A6D4}"/>
              </a:ext>
            </a:extLst>
          </p:cNvPr>
          <p:cNvSpPr/>
          <p:nvPr/>
        </p:nvSpPr>
        <p:spPr>
          <a:xfrm>
            <a:off x="5548745" y="8417807"/>
            <a:ext cx="15170221" cy="1808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ELABORAZIONE E SCRITTURA CONDIVISA DEL PIANO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5BCCA70-7401-CAEC-14DE-82D4604A7CAA}"/>
              </a:ext>
            </a:extLst>
          </p:cNvPr>
          <p:cNvSpPr/>
          <p:nvPr/>
        </p:nvSpPr>
        <p:spPr>
          <a:xfrm>
            <a:off x="313725" y="5223234"/>
            <a:ext cx="2792130" cy="222661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Lavoro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partecipanti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C3ECED9-AED6-5467-5305-67E53AA55370}"/>
              </a:ext>
            </a:extLst>
          </p:cNvPr>
          <p:cNvSpPr/>
          <p:nvPr/>
        </p:nvSpPr>
        <p:spPr>
          <a:xfrm>
            <a:off x="313725" y="7956426"/>
            <a:ext cx="2792130" cy="18869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Abitare</a:t>
            </a:r>
          </a:p>
          <a:p>
            <a:pPr algn="ctr"/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partecipanti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A14D65C-4496-BBD6-E5CA-2969A085347B}"/>
              </a:ext>
            </a:extLst>
          </p:cNvPr>
          <p:cNvSpPr/>
          <p:nvPr/>
        </p:nvSpPr>
        <p:spPr>
          <a:xfrm>
            <a:off x="3246736" y="5774376"/>
            <a:ext cx="2792130" cy="19593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delle culture Ravenna </a:t>
            </a:r>
          </a:p>
          <a:p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partecipanti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32965391-822E-C9A1-98E8-FD03087A33B6}"/>
              </a:ext>
            </a:extLst>
          </p:cNvPr>
          <p:cNvSpPr/>
          <p:nvPr/>
        </p:nvSpPr>
        <p:spPr>
          <a:xfrm>
            <a:off x="6269868" y="5774376"/>
            <a:ext cx="2724554" cy="19618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CdLei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partecipanti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386F03DA-DBA1-5A0F-4FD3-7EFADFF0A0CA}"/>
              </a:ext>
            </a:extLst>
          </p:cNvPr>
          <p:cNvSpPr/>
          <p:nvPr/>
        </p:nvSpPr>
        <p:spPr>
          <a:xfrm>
            <a:off x="9164570" y="4303950"/>
            <a:ext cx="2700328" cy="17507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Trama di terre</a:t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Imola </a:t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partecipanti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E83E49D-A8DE-FD90-8790-0A59599C61F7}"/>
              </a:ext>
            </a:extLst>
          </p:cNvPr>
          <p:cNvSpPr/>
          <p:nvPr/>
        </p:nvSpPr>
        <p:spPr>
          <a:xfrm>
            <a:off x="9164569" y="6336541"/>
            <a:ext cx="2724554" cy="17507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Mondinsieme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Reggio Emilia </a:t>
            </a:r>
            <a:b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partecipanti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464579A1-1D8D-5ABC-E244-08D120A0C7B5}"/>
              </a:ext>
            </a:extLst>
          </p:cNvPr>
          <p:cNvSpPr/>
          <p:nvPr/>
        </p:nvSpPr>
        <p:spPr>
          <a:xfrm>
            <a:off x="12059270" y="5372500"/>
            <a:ext cx="2992582" cy="241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5° incontro Tavolo tecnico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interassessorile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88F66C97-48BA-ABF7-BC08-A380E16144D0}"/>
              </a:ext>
            </a:extLst>
          </p:cNvPr>
          <p:cNvSpPr/>
          <p:nvPr/>
        </p:nvSpPr>
        <p:spPr>
          <a:xfrm>
            <a:off x="20889113" y="5223234"/>
            <a:ext cx="3393471" cy="40482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ISTITUZIONALE E SUCCESSIVA APPROVAZIONE DEL PIANO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26 ottobre 2022 (DAL 104/2022)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51C3F05-A171-3829-736F-FB41A43A7ED1}"/>
              </a:ext>
            </a:extLst>
          </p:cNvPr>
          <p:cNvSpPr/>
          <p:nvPr/>
        </p:nvSpPr>
        <p:spPr>
          <a:xfrm>
            <a:off x="17628946" y="5738002"/>
            <a:ext cx="3090020" cy="241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Incontro con gli organismi di rappresentanza degli stranieri</a:t>
            </a:r>
          </a:p>
        </p:txBody>
      </p:sp>
    </p:spTree>
    <p:extLst>
      <p:ext uri="{BB962C8B-B14F-4D97-AF65-F5344CB8AC3E}">
        <p14:creationId xmlns:p14="http://schemas.microsoft.com/office/powerpoint/2010/main" val="10171004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3587</Words>
  <Application>Microsoft Office PowerPoint</Application>
  <PresentationFormat>Personalizzato</PresentationFormat>
  <Paragraphs>492</Paragraphs>
  <Slides>47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5" baseType="lpstr">
      <vt:lpstr>Arial</vt:lpstr>
      <vt:lpstr>Calibri</vt:lpstr>
      <vt:lpstr>Helvetica Neue</vt:lpstr>
      <vt:lpstr>Helvetica Neue Medium</vt:lpstr>
      <vt:lpstr>Raleway ExtraBold</vt:lpstr>
      <vt:lpstr>Symbol</vt:lpstr>
      <vt:lpstr>Times New Roman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17 SCHEDE REDATTE DEI DIVERSI SETTORI REGIONALI SU MOLTEPLICI TEMATICHE: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Barbieri Marzio</dc:creator>
  <cp:lastModifiedBy>Facchini Andrea</cp:lastModifiedBy>
  <cp:revision>73</cp:revision>
  <dcterms:modified xsi:type="dcterms:W3CDTF">2023-08-31T13:47:36Z</dcterms:modified>
</cp:coreProperties>
</file>