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79" r:id="rId2"/>
    <p:sldId id="456" r:id="rId3"/>
    <p:sldId id="463" r:id="rId4"/>
    <p:sldId id="457" r:id="rId5"/>
    <p:sldId id="459" r:id="rId6"/>
    <p:sldId id="458" r:id="rId7"/>
    <p:sldId id="460" r:id="rId8"/>
    <p:sldId id="461" r:id="rId9"/>
    <p:sldId id="462" r:id="rId10"/>
    <p:sldId id="464" r:id="rId11"/>
    <p:sldId id="469" r:id="rId12"/>
    <p:sldId id="468" r:id="rId13"/>
    <p:sldId id="467" r:id="rId14"/>
    <p:sldId id="472" r:id="rId15"/>
    <p:sldId id="471" r:id="rId16"/>
    <p:sldId id="465" r:id="rId17"/>
    <p:sldId id="470" r:id="rId18"/>
    <p:sldId id="466" r:id="rId19"/>
    <p:sldId id="282" r:id="rId20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009"/>
    <a:srgbClr val="12097C"/>
    <a:srgbClr val="15A775"/>
    <a:srgbClr val="128CD7"/>
    <a:srgbClr val="0848A9"/>
    <a:srgbClr val="DAD8EA"/>
    <a:srgbClr val="928FCB"/>
    <a:srgbClr val="FFFF00"/>
    <a:srgbClr val="5FBD49"/>
    <a:srgbClr val="F2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22" autoAdjust="0"/>
  </p:normalViewPr>
  <p:slideViewPr>
    <p:cSldViewPr>
      <p:cViewPr varScale="1">
        <p:scale>
          <a:sx n="97" d="100"/>
          <a:sy n="97" d="100"/>
        </p:scale>
        <p:origin x="624" y="78"/>
      </p:cViewPr>
      <p:guideLst>
        <p:guide orient="horz" pos="1620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3F0F8-F4A3-FA46-9600-771A3B09AD8D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96E71-F1D8-8C44-8517-69417F5DD2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8638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B03E1-DF1A-E44C-85D1-E2B1ED5BB471}" type="datetimeFigureOut">
              <a:rPr lang="it-IT" smtClean="0"/>
              <a:t>05/09/2023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40CF3-5420-7447-B217-95118EB37D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2107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267" y="1608271"/>
            <a:ext cx="9144000" cy="4083918"/>
          </a:xfrm>
          <a:prstGeom prst="rect">
            <a:avLst/>
          </a:prstGeom>
          <a:solidFill>
            <a:srgbClr val="12097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218516"/>
            <a:ext cx="7772400" cy="1102519"/>
          </a:xfrm>
        </p:spPr>
        <p:txBody>
          <a:bodyPr/>
          <a:lstStyle>
            <a:lvl1pPr algn="r">
              <a:defRPr sz="42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TITOLO DELLA PRESENTAZIONE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3568" y="3535347"/>
            <a:ext cx="7776864" cy="521196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rgbClr val="817CC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pic>
        <p:nvPicPr>
          <p:cNvPr id="8" name="Immagine 7" descr="colori-we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6263"/>
            <a:ext cx="9144000" cy="123479"/>
          </a:xfrm>
          <a:prstGeom prst="rect">
            <a:avLst/>
          </a:prstGeom>
        </p:spPr>
      </p:pic>
      <p:sp>
        <p:nvSpPr>
          <p:cNvPr id="10" name="Rettangolo 9"/>
          <p:cNvSpPr/>
          <p:nvPr userDrawn="1"/>
        </p:nvSpPr>
        <p:spPr>
          <a:xfrm>
            <a:off x="-108520" y="-164554"/>
            <a:ext cx="9937104" cy="7200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Logo-WEB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914"/>
          <a:stretch/>
        </p:blipFill>
        <p:spPr>
          <a:xfrm>
            <a:off x="6516216" y="267494"/>
            <a:ext cx="1976126" cy="86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74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62A1B9B-53AB-7345-88C9-0446C757D7B4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2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DA76850-E847-8540-A424-3A094BBA58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307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-WEB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914"/>
          <a:stretch/>
        </p:blipFill>
        <p:spPr>
          <a:xfrm>
            <a:off x="3347864" y="1995686"/>
            <a:ext cx="2344354" cy="1024554"/>
          </a:xfrm>
          <a:prstGeom prst="rect">
            <a:avLst/>
          </a:prstGeom>
        </p:spPr>
      </p:pic>
      <p:sp>
        <p:nvSpPr>
          <p:cNvPr id="6" name="Rettangolo 5"/>
          <p:cNvSpPr/>
          <p:nvPr userDrawn="1"/>
        </p:nvSpPr>
        <p:spPr>
          <a:xfrm>
            <a:off x="107504" y="4443958"/>
            <a:ext cx="1152128" cy="5040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265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AD05716-7DF5-684B-B1A9-B150D0EA643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715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C1F0814-4733-2E45-95F9-FF38C72394C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915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088DCF6-81E1-5E45-B924-E105354D76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222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E47C298-257D-0A41-B915-8A7CE6AE101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889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t-BR" smtClean="0"/>
              <a:t>BILANCIO AL 31 DICEMBRE 2015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DE7C92-9F74-41F6-8A43-897C2A252003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895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4471333"/>
            <a:ext cx="2340019" cy="6721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11" name="Rettangolo 10"/>
          <p:cNvSpPr/>
          <p:nvPr userDrawn="1"/>
        </p:nvSpPr>
        <p:spPr>
          <a:xfrm>
            <a:off x="-108520" y="-336084"/>
            <a:ext cx="9361040" cy="6721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pic>
        <p:nvPicPr>
          <p:cNvPr id="10" name="Immagine 9" descr="CdiCidas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668610"/>
            <a:ext cx="4619735" cy="5982785"/>
          </a:xfrm>
          <a:prstGeom prst="rect">
            <a:avLst/>
          </a:prstGeom>
        </p:spPr>
      </p:pic>
      <p:pic>
        <p:nvPicPr>
          <p:cNvPr id="6" name="Immagine 5" descr="Logo-WEB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914"/>
          <a:stretch/>
        </p:blipFill>
        <p:spPr>
          <a:xfrm>
            <a:off x="6948264" y="411510"/>
            <a:ext cx="1472070" cy="643340"/>
          </a:xfrm>
          <a:prstGeom prst="rect">
            <a:avLst/>
          </a:prstGeom>
        </p:spPr>
      </p:pic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4427984" y="1491630"/>
            <a:ext cx="4030216" cy="2117437"/>
          </a:xfrm>
        </p:spPr>
        <p:txBody>
          <a:bodyPr anchor="b"/>
          <a:lstStyle>
            <a:lvl1pPr algn="l">
              <a:defRPr sz="3600" baseline="0">
                <a:solidFill>
                  <a:srgbClr val="12097C"/>
                </a:solidFill>
              </a:defRPr>
            </a:lvl1pPr>
          </a:lstStyle>
          <a:p>
            <a:r>
              <a:rPr lang="it-IT" dirty="0" smtClean="0"/>
              <a:t>TTITOLO DELLA PRESENTAZIONE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/>
          </p:nvPr>
        </p:nvSpPr>
        <p:spPr>
          <a:xfrm>
            <a:off x="4427984" y="3651870"/>
            <a:ext cx="4032965" cy="52119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817CC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452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267" y="1"/>
            <a:ext cx="9144000" cy="5164038"/>
          </a:xfrm>
          <a:prstGeom prst="rect">
            <a:avLst/>
          </a:prstGeom>
          <a:solidFill>
            <a:srgbClr val="12097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218516"/>
            <a:ext cx="7772400" cy="1102519"/>
          </a:xfrm>
        </p:spPr>
        <p:txBody>
          <a:bodyPr anchor="b"/>
          <a:lstStyle>
            <a:lvl1pPr algn="r">
              <a:defRPr sz="42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TITOLO SEZIONE</a:t>
            </a:r>
            <a:endParaRPr lang="it-IT" dirty="0"/>
          </a:p>
        </p:txBody>
      </p:sp>
      <p:sp>
        <p:nvSpPr>
          <p:cNvPr id="9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3435846"/>
            <a:ext cx="7776864" cy="521196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rgbClr val="817CC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SOTTOTITOLO </a:t>
            </a:r>
            <a:endParaRPr lang="it-IT" dirty="0"/>
          </a:p>
        </p:txBody>
      </p:sp>
      <p:pic>
        <p:nvPicPr>
          <p:cNvPr id="12" name="Immagine 11" descr="Logo-Bianco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09"/>
          <a:stretch/>
        </p:blipFill>
        <p:spPr>
          <a:xfrm>
            <a:off x="251520" y="4531428"/>
            <a:ext cx="935998" cy="344578"/>
          </a:xfrm>
          <a:prstGeom prst="rect">
            <a:avLst/>
          </a:prstGeom>
        </p:spPr>
      </p:pic>
      <p:pic>
        <p:nvPicPr>
          <p:cNvPr id="13" name="Immagine 12" descr="colori-we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1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18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267" y="1"/>
            <a:ext cx="9144000" cy="5164038"/>
          </a:xfrm>
          <a:prstGeom prst="rect">
            <a:avLst/>
          </a:prstGeom>
          <a:solidFill>
            <a:srgbClr val="0848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218516"/>
            <a:ext cx="7772400" cy="1102519"/>
          </a:xfrm>
        </p:spPr>
        <p:txBody>
          <a:bodyPr anchor="b"/>
          <a:lstStyle>
            <a:lvl1pPr algn="r">
              <a:defRPr sz="42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TITOLO SEZIONE</a:t>
            </a:r>
            <a:endParaRPr lang="it-IT" dirty="0"/>
          </a:p>
        </p:txBody>
      </p:sp>
      <p:sp>
        <p:nvSpPr>
          <p:cNvPr id="9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3435846"/>
            <a:ext cx="7776864" cy="521196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SOTTOTITOLO </a:t>
            </a:r>
            <a:endParaRPr lang="it-IT" dirty="0"/>
          </a:p>
        </p:txBody>
      </p:sp>
      <p:pic>
        <p:nvPicPr>
          <p:cNvPr id="12" name="Immagine 11" descr="Logo-Bianco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09"/>
          <a:stretch/>
        </p:blipFill>
        <p:spPr>
          <a:xfrm>
            <a:off x="251520" y="4531428"/>
            <a:ext cx="935998" cy="344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87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267" y="1"/>
            <a:ext cx="9144000" cy="5164038"/>
          </a:xfrm>
          <a:prstGeom prst="rect">
            <a:avLst/>
          </a:prstGeom>
          <a:solidFill>
            <a:srgbClr val="128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218516"/>
            <a:ext cx="7772400" cy="1102519"/>
          </a:xfrm>
        </p:spPr>
        <p:txBody>
          <a:bodyPr anchor="b"/>
          <a:lstStyle>
            <a:lvl1pPr algn="r">
              <a:defRPr sz="42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TITOLO SEZIONE</a:t>
            </a:r>
            <a:endParaRPr lang="it-IT" dirty="0"/>
          </a:p>
        </p:txBody>
      </p:sp>
      <p:sp>
        <p:nvSpPr>
          <p:cNvPr id="9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3435846"/>
            <a:ext cx="7776864" cy="521196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SOTTOTITOLO </a:t>
            </a:r>
            <a:endParaRPr lang="it-IT" dirty="0"/>
          </a:p>
        </p:txBody>
      </p:sp>
      <p:pic>
        <p:nvPicPr>
          <p:cNvPr id="12" name="Immagine 11" descr="Logo-Bianco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09"/>
          <a:stretch/>
        </p:blipFill>
        <p:spPr>
          <a:xfrm>
            <a:off x="251520" y="4531428"/>
            <a:ext cx="935998" cy="344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646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267" y="1"/>
            <a:ext cx="9144000" cy="5164038"/>
          </a:xfrm>
          <a:prstGeom prst="rect">
            <a:avLst/>
          </a:prstGeom>
          <a:solidFill>
            <a:srgbClr val="15A77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10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218516"/>
            <a:ext cx="7772400" cy="1102519"/>
          </a:xfrm>
        </p:spPr>
        <p:txBody>
          <a:bodyPr anchor="b"/>
          <a:lstStyle>
            <a:lvl1pPr algn="r">
              <a:defRPr sz="4200">
                <a:solidFill>
                  <a:srgbClr val="12097C"/>
                </a:solidFill>
              </a:defRPr>
            </a:lvl1pPr>
          </a:lstStyle>
          <a:p>
            <a:r>
              <a:rPr lang="it-IT" dirty="0" smtClean="0"/>
              <a:t>TITOLO SEZIONE</a:t>
            </a:r>
            <a:endParaRPr lang="it-IT" dirty="0"/>
          </a:p>
        </p:txBody>
      </p:sp>
      <p:sp>
        <p:nvSpPr>
          <p:cNvPr id="11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3435846"/>
            <a:ext cx="7776864" cy="521196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SOTTOTITOLO </a:t>
            </a:r>
            <a:endParaRPr lang="it-IT" dirty="0"/>
          </a:p>
        </p:txBody>
      </p:sp>
      <p:pic>
        <p:nvPicPr>
          <p:cNvPr id="14" name="Immagine 13" descr="cidasblu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69"/>
          <a:stretch/>
        </p:blipFill>
        <p:spPr>
          <a:xfrm>
            <a:off x="251520" y="4544493"/>
            <a:ext cx="936820" cy="33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43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-267" y="1"/>
            <a:ext cx="9144000" cy="5164038"/>
          </a:xfrm>
          <a:prstGeom prst="rect">
            <a:avLst/>
          </a:prstGeom>
          <a:solidFill>
            <a:srgbClr val="B8D0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5F5AC6"/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218516"/>
            <a:ext cx="7772400" cy="1102519"/>
          </a:xfrm>
        </p:spPr>
        <p:txBody>
          <a:bodyPr anchor="b"/>
          <a:lstStyle>
            <a:lvl1pPr algn="r">
              <a:defRPr sz="4200">
                <a:solidFill>
                  <a:srgbClr val="12097C"/>
                </a:solidFill>
              </a:defRPr>
            </a:lvl1pPr>
          </a:lstStyle>
          <a:p>
            <a:r>
              <a:rPr lang="it-IT" dirty="0" smtClean="0"/>
              <a:t>TITOLO SEZIONE</a:t>
            </a:r>
            <a:endParaRPr lang="it-IT" dirty="0"/>
          </a:p>
        </p:txBody>
      </p:sp>
      <p:sp>
        <p:nvSpPr>
          <p:cNvPr id="9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3435846"/>
            <a:ext cx="7776864" cy="521196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SOTTOTITOLO </a:t>
            </a:r>
            <a:endParaRPr lang="it-IT" dirty="0"/>
          </a:p>
        </p:txBody>
      </p:sp>
      <p:pic>
        <p:nvPicPr>
          <p:cNvPr id="2" name="Immagine 1" descr="cidasblu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69"/>
          <a:stretch/>
        </p:blipFill>
        <p:spPr>
          <a:xfrm>
            <a:off x="251520" y="4544493"/>
            <a:ext cx="936820" cy="33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2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1A7AAF10-0213-B644-842E-AFED8CE1B9A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849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993CC48-B531-4048-9B5E-D6536334C5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t>05/09/2023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>
                <a:solidFill>
                  <a:prstClr val="black">
                    <a:tint val="75000"/>
                  </a:prstClr>
                </a:solidFill>
              </a:rPr>
              <a:t>BILANCIO AL 31 DICEMBRE 2015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36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7544" y="41151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35646"/>
            <a:ext cx="8229600" cy="2667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65998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pt-BR" smtClean="0"/>
              <a:t>BILANCIO AL 31 DICEMBRE 2015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804248" y="465998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fld id="{A9DE7C92-9F74-41F6-8A43-897C2A252003}" type="slidenum">
              <a:rPr lang="it-IT" smtClean="0"/>
              <a:pPr/>
              <a:t>‹N›</a:t>
            </a:fld>
            <a:endParaRPr lang="it-IT" dirty="0"/>
          </a:p>
        </p:txBody>
      </p:sp>
      <p:pic>
        <p:nvPicPr>
          <p:cNvPr id="7" name="Immagine 6" descr="Logo-WEB.png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54"/>
          <a:stretch/>
        </p:blipFill>
        <p:spPr>
          <a:xfrm>
            <a:off x="241595" y="4527112"/>
            <a:ext cx="946029" cy="348894"/>
          </a:xfrm>
          <a:prstGeom prst="rect">
            <a:avLst/>
          </a:prstGeom>
        </p:spPr>
      </p:pic>
      <p:pic>
        <p:nvPicPr>
          <p:cNvPr id="8" name="Immagine 7" descr="colori-web.png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1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26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3" r:id="rId3"/>
    <p:sldLayoutId id="2147483674" r:id="rId4"/>
    <p:sldLayoutId id="2147483675" r:id="rId5"/>
    <p:sldLayoutId id="2147483677" r:id="rId6"/>
    <p:sldLayoutId id="2147483676" r:id="rId7"/>
    <p:sldLayoutId id="2147483662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</p:sldLayoutIdLst>
  <p:hf hdr="0" dt="0"/>
  <p:txStyles>
    <p:titleStyle>
      <a:lvl1pPr algn="ctr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rgbClr val="12097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6064" y="2139702"/>
            <a:ext cx="7772400" cy="1944217"/>
          </a:xfrm>
        </p:spPr>
        <p:txBody>
          <a:bodyPr/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4000" dirty="0" smtClean="0"/>
              <a:t>L’identificazione preliminare e formale delle potenziali vittime di sfruttamento lavorativo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97360" y="4385619"/>
            <a:ext cx="7776864" cy="521196"/>
          </a:xfrm>
        </p:spPr>
        <p:txBody>
          <a:bodyPr/>
          <a:lstStyle/>
          <a:p>
            <a:r>
              <a:rPr lang="it-IT" dirty="0" smtClean="0"/>
              <a:t>Chiara Spazzoli, CIDAS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896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Fasi del </a:t>
            </a:r>
            <a:r>
              <a:rPr lang="it-IT" dirty="0" err="1"/>
              <a:t>Referral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91630"/>
            <a:ext cx="8229600" cy="281151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Identificazione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</a:t>
            </a:r>
            <a:r>
              <a:rPr lang="it-IT" dirty="0" smtClean="0"/>
              <a:t>resa </a:t>
            </a:r>
            <a:r>
              <a:rPr lang="it-IT" dirty="0"/>
              <a:t>in </a:t>
            </a:r>
            <a:r>
              <a:rPr lang="it-IT" dirty="0" smtClean="0"/>
              <a:t>carico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P</a:t>
            </a:r>
            <a:r>
              <a:rPr lang="it-IT" dirty="0" smtClean="0"/>
              <a:t>rotezione sociale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A</a:t>
            </a:r>
            <a:r>
              <a:rPr lang="it-IT" dirty="0" smtClean="0"/>
              <a:t>ssistenza</a:t>
            </a:r>
            <a:r>
              <a:rPr lang="it-IT" dirty="0"/>
              <a:t>, anche </a:t>
            </a:r>
            <a:r>
              <a:rPr lang="it-IT" dirty="0" smtClean="0"/>
              <a:t>legale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Accoglienza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R</a:t>
            </a:r>
            <a:r>
              <a:rPr lang="it-IT" dirty="0" smtClean="0"/>
              <a:t>e- </a:t>
            </a:r>
            <a:r>
              <a:rPr lang="it-IT" dirty="0"/>
              <a:t>integrazione socio lavorativa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81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Identificazione: cos’è?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35646"/>
            <a:ext cx="8229600" cy="27363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2400" dirty="0" smtClean="0"/>
              <a:t>Processo volto a comprendere se una persona è vittima di sfruttamento lavorativo, intermediazione illecita (caporalato) o lavoro forzato. </a:t>
            </a:r>
          </a:p>
          <a:p>
            <a:pPr marL="0" indent="0" algn="just">
              <a:buNone/>
            </a:pPr>
            <a:r>
              <a:rPr lang="it-IT" sz="2400" b="1" dirty="0" smtClean="0"/>
              <a:t>Come?</a:t>
            </a:r>
          </a:p>
          <a:p>
            <a:pPr marL="0" indent="0" algn="just">
              <a:buNone/>
            </a:pPr>
            <a:r>
              <a:rPr lang="it-IT" sz="2600" dirty="0" smtClean="0"/>
              <a:t>Attraverso l’analisi della situazione e degli elementi che emergono dai </a:t>
            </a:r>
            <a:r>
              <a:rPr lang="it-IT" sz="2400" dirty="0" smtClean="0"/>
              <a:t>colloqui</a:t>
            </a:r>
            <a:r>
              <a:rPr lang="it-IT" sz="1900" dirty="0" smtClean="0"/>
              <a:t> </a:t>
            </a:r>
          </a:p>
          <a:p>
            <a:pPr marL="0" indent="0" algn="just">
              <a:buNone/>
            </a:pPr>
            <a:endParaRPr lang="it-IT" sz="1900" dirty="0" smtClean="0"/>
          </a:p>
          <a:p>
            <a:pPr marL="0" indent="0" algn="just">
              <a:buNone/>
            </a:pPr>
            <a:r>
              <a:rPr lang="it-IT" sz="1900" dirty="0" smtClean="0"/>
              <a:t>		         INDICATORI DI SFRUTTAMENTO</a:t>
            </a:r>
            <a:r>
              <a:rPr lang="it-IT" dirty="0" smtClean="0"/>
              <a:t>		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ccia in giù 8"/>
          <p:cNvSpPr/>
          <p:nvPr/>
        </p:nvSpPr>
        <p:spPr>
          <a:xfrm>
            <a:off x="4340028" y="3435846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33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Identificazione: obiettivo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7431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/>
              <a:t>Individuare misure più efficaci per garantire alla vittima una tutela adeguata, sostegno, prima assistenza e protezione.</a:t>
            </a:r>
          </a:p>
          <a:p>
            <a:pPr marL="0" indent="0" algn="just">
              <a:buNone/>
            </a:pPr>
            <a:r>
              <a:rPr lang="it-IT" sz="2400" dirty="0" smtClean="0"/>
              <a:t>Nel lungo periodo consente l’integrazione sociale e, quindi, la possibilità di uscire da situazioni di assoggettamento.</a:t>
            </a:r>
          </a:p>
          <a:p>
            <a:pPr marL="0" indent="0" algn="just">
              <a:buNone/>
            </a:pPr>
            <a:r>
              <a:rPr lang="it-IT" sz="2400" dirty="0" smtClean="0"/>
              <a:t>Il processo di identificazione è composto da una fase </a:t>
            </a:r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PRELIMINARE</a:t>
            </a:r>
            <a:r>
              <a:rPr lang="it-IT" sz="2400" dirty="0" smtClean="0"/>
              <a:t> e una fase </a:t>
            </a:r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FORMALE</a:t>
            </a:r>
            <a:r>
              <a:rPr lang="it-IT" sz="2400" dirty="0" smtClean="0"/>
              <a:t>.</a:t>
            </a:r>
            <a:endParaRPr lang="it-IT" sz="24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06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Identificazione preliminare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it-IT" dirty="0" smtClean="0"/>
              <a:t>Effettuata in occasione del primo approccio con una persona e nel momento in cui, a seguito di una prima valutazione, emergono indicatori riconducibili allo sfruttamento</a:t>
            </a:r>
            <a:r>
              <a:rPr lang="it-IT" dirty="0" smtClean="0"/>
              <a:t>;</a:t>
            </a:r>
          </a:p>
          <a:p>
            <a:pPr marL="0" indent="0" algn="just">
              <a:buNone/>
            </a:pPr>
            <a:endParaRPr lang="it-IT" dirty="0" smtClean="0"/>
          </a:p>
          <a:p>
            <a:pPr algn="just"/>
            <a:r>
              <a:rPr lang="it-IT" dirty="0" smtClean="0"/>
              <a:t>Funzionale alla procedura di 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referral</a:t>
            </a:r>
            <a:r>
              <a:rPr lang="it-IT" dirty="0" smtClean="0"/>
              <a:t>: emersi gli indicatori, si forniscono informazioni utili sui servizi disponibili e si procede ad una segnalazione al soggetto preposto alla tutela e alla protezione</a:t>
            </a:r>
            <a:r>
              <a:rPr lang="it-IT" dirty="0" smtClean="0"/>
              <a:t>;</a:t>
            </a:r>
          </a:p>
          <a:p>
            <a:pPr marL="0" indent="0" algn="just">
              <a:buNone/>
            </a:pPr>
            <a:endParaRPr lang="it-IT" dirty="0" smtClean="0"/>
          </a:p>
          <a:p>
            <a:pPr algn="just"/>
            <a:r>
              <a:rPr lang="it-IT" dirty="0" smtClean="0"/>
              <a:t>Può essere effettuata da chiunque abbia il ragionevole dubbio di trovarsi davanti a una potenziale vittima di sfruttamento lavorativo</a:t>
            </a:r>
          </a:p>
          <a:p>
            <a:pPr algn="just"/>
            <a:endParaRPr lang="it-IT" dirty="0" smtClean="0"/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05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potenziali «antenne»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312368"/>
          </a:xfrm>
        </p:spPr>
        <p:txBody>
          <a:bodyPr>
            <a:normAutofit fontScale="25000" lnSpcReduction="20000"/>
          </a:bodyPr>
          <a:lstStyle/>
          <a:p>
            <a:r>
              <a:rPr lang="it-IT" sz="5400" dirty="0" smtClean="0"/>
              <a:t>Personale di organi preposti a vigilanza e ispezione (ITL, INPS, ASL)</a:t>
            </a:r>
          </a:p>
          <a:p>
            <a:r>
              <a:rPr lang="it-IT" sz="5400" dirty="0" smtClean="0"/>
              <a:t>Funzionari o magistrati afferenti la magistratura inquirente</a:t>
            </a:r>
          </a:p>
          <a:p>
            <a:r>
              <a:rPr lang="it-IT" sz="5400" dirty="0" smtClean="0"/>
              <a:t>Forze dell’ordine</a:t>
            </a:r>
          </a:p>
          <a:p>
            <a:r>
              <a:rPr lang="it-IT" sz="5400" dirty="0" smtClean="0"/>
              <a:t>Uffici immigrazione di Questure, Prefetture e CPR</a:t>
            </a:r>
          </a:p>
          <a:p>
            <a:r>
              <a:rPr lang="it-IT" sz="5400" dirty="0" smtClean="0"/>
              <a:t>Operatori servizi locali socio-sanitari</a:t>
            </a:r>
          </a:p>
          <a:p>
            <a:r>
              <a:rPr lang="it-IT" sz="5400" dirty="0" smtClean="0"/>
              <a:t>Personale di organizzazioni non governative</a:t>
            </a:r>
          </a:p>
          <a:p>
            <a:r>
              <a:rPr lang="it-IT" sz="5400" dirty="0" smtClean="0"/>
              <a:t>Sindacati</a:t>
            </a:r>
          </a:p>
          <a:p>
            <a:r>
              <a:rPr lang="it-IT" sz="5400" dirty="0" smtClean="0"/>
              <a:t>Personale del SAI</a:t>
            </a:r>
          </a:p>
          <a:p>
            <a:r>
              <a:rPr lang="it-IT" sz="5400" dirty="0" smtClean="0"/>
              <a:t>Personale nell’ambito del procedure di riconoscimento della Protezione internazionale (</a:t>
            </a:r>
            <a:r>
              <a:rPr lang="it-IT" sz="5400" dirty="0" err="1" smtClean="0"/>
              <a:t>referral</a:t>
            </a:r>
            <a:r>
              <a:rPr lang="it-IT" sz="5400" dirty="0" smtClean="0"/>
              <a:t> – Linee guida Commissione Nazionale per il diritto di asilo e UNHCR)</a:t>
            </a:r>
          </a:p>
          <a:p>
            <a:r>
              <a:rPr lang="it-IT" sz="5400" dirty="0" smtClean="0"/>
              <a:t>Personale impegnato nelle operazioni di lotta alla tratta e traffico di esseri umani</a:t>
            </a:r>
          </a:p>
          <a:p>
            <a:r>
              <a:rPr lang="it-IT" sz="5400" dirty="0" smtClean="0"/>
              <a:t>Centri anti-violenza</a:t>
            </a:r>
          </a:p>
          <a:p>
            <a:r>
              <a:rPr lang="it-IT" sz="5400" dirty="0" smtClean="0"/>
              <a:t>Consigliere di partita</a:t>
            </a:r>
          </a:p>
          <a:p>
            <a:r>
              <a:rPr lang="it-IT" sz="5400" dirty="0" smtClean="0"/>
              <a:t>Rete Garanti infanzia e adolescenza</a:t>
            </a:r>
          </a:p>
          <a:p>
            <a:r>
              <a:rPr lang="it-IT" sz="5400" dirty="0" smtClean="0"/>
              <a:t>Tutori volontari MSNA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10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Dopo l’identificazione preliminare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0343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smtClean="0"/>
              <a:t>In coerenza con il modello regionale di riferimento, la potenziale vittima è indirizzata:</a:t>
            </a:r>
          </a:p>
          <a:p>
            <a:pPr marL="0" indent="0">
              <a:buNone/>
            </a:pPr>
            <a:endParaRPr lang="it-IT" dirty="0" smtClean="0"/>
          </a:p>
          <a:p>
            <a:pPr algn="just"/>
            <a:r>
              <a:rPr lang="it-IT" dirty="0" smtClean="0"/>
              <a:t>all’ente preposto ai servizi di prima assistenza e presa in carico per le potenziali vittime di sfruttamento lavorativo, che effettua una valutazione di BISOGNI della persona e fornisce servizi di protezione e assistenza</a:t>
            </a:r>
          </a:p>
          <a:p>
            <a:pPr marL="0" indent="0" algn="just">
              <a:buNone/>
            </a:pPr>
            <a:endParaRPr lang="it-IT" dirty="0" smtClean="0"/>
          </a:p>
          <a:p>
            <a:pPr algn="just"/>
            <a:r>
              <a:rPr lang="it-IT" dirty="0" smtClean="0"/>
              <a:t>all’autorità incaricata dell’identificazione formale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8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Identificazione formale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9622"/>
            <a:ext cx="8229600" cy="2883522"/>
          </a:xfrm>
        </p:spPr>
        <p:txBody>
          <a:bodyPr>
            <a:normAutofit/>
          </a:bodyPr>
          <a:lstStyle/>
          <a:p>
            <a:pPr algn="just"/>
            <a:r>
              <a:rPr lang="it-IT" sz="2000" dirty="0" smtClean="0"/>
              <a:t>Conferisce alla persona lo </a:t>
            </a:r>
            <a:r>
              <a:rPr lang="it-IT" sz="2000" b="1" dirty="0" smtClean="0"/>
              <a:t>status di vittima</a:t>
            </a:r>
            <a:r>
              <a:rPr lang="it-IT" sz="2000" dirty="0" smtClean="0"/>
              <a:t>, determinato dalle autorità e/o dal personale autorizzato a norma di </a:t>
            </a:r>
            <a:r>
              <a:rPr lang="it-IT" sz="2000" dirty="0" smtClean="0"/>
              <a:t>legge</a:t>
            </a:r>
          </a:p>
          <a:p>
            <a:pPr marL="0" indent="0" algn="just">
              <a:buNone/>
            </a:pPr>
            <a:endParaRPr lang="it-IT" sz="2000" dirty="0" smtClean="0"/>
          </a:p>
          <a:p>
            <a:pPr algn="just"/>
            <a:r>
              <a:rPr lang="it-IT" sz="2000" dirty="0" smtClean="0"/>
              <a:t>Consente l’accesso ai meccanismi di </a:t>
            </a:r>
            <a:r>
              <a:rPr lang="it-IT" sz="2000" b="1" dirty="0" smtClean="0"/>
              <a:t>tutela specifici</a:t>
            </a:r>
            <a:endParaRPr lang="it-IT" sz="2000" b="1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45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Soggetti qualificati a effettuare l’identificazione formale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Secondo la normativa vigente l’identificazione formale è effettuata da: </a:t>
            </a:r>
          </a:p>
          <a:p>
            <a:pPr marL="0" lvl="0" indent="0" algn="just">
              <a:buNone/>
            </a:pPr>
            <a:endParaRPr lang="it-IT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just">
              <a:buNone/>
            </a:pP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• </a:t>
            </a:r>
            <a:r>
              <a:rPr lang="it-IT" sz="15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Magistrati</a:t>
            </a: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o funzionari afferenti alla magistratura inquirente nell’ambito di attività di indagine o a seguito di denuncia 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da parte della vittima</a:t>
            </a:r>
            <a:endParaRPr lang="it-IT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just">
              <a:buNone/>
            </a:pPr>
            <a:endParaRPr lang="it-IT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just">
              <a:buNone/>
            </a:pP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• </a:t>
            </a:r>
            <a:r>
              <a:rPr lang="it-IT" sz="15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Personale di enti locali </a:t>
            </a: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 di soggetti privati 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abilitati alla realizzazione dei programmi di emersione, assistenza e integrazione sociale, vittime di tratta e grave sfruttamento, </a:t>
            </a: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ai sensi </a:t>
            </a:r>
            <a:r>
              <a:rPr lang="it-IT" sz="15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dell’art. </a:t>
            </a:r>
            <a:r>
              <a:rPr lang="it-IT" sz="15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18c. 3-bis d.lgs</a:t>
            </a:r>
            <a:r>
              <a:rPr lang="it-IT" sz="15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r>
              <a:rPr lang="it-IT" sz="15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286/98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it-IT" sz="15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anche </a:t>
            </a:r>
            <a:r>
              <a:rPr lang="it-IT" sz="1500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in assenza di denuncia </a:t>
            </a:r>
          </a:p>
          <a:p>
            <a:pPr marL="0" lvl="0" indent="0" algn="just">
              <a:buNone/>
            </a:pPr>
            <a:endParaRPr lang="it-IT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just">
              <a:buNone/>
            </a:pP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Gli </a:t>
            </a:r>
            <a:r>
              <a:rPr lang="it-IT" sz="15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ispettori </a:t>
            </a:r>
            <a:r>
              <a:rPr lang="it-IT" sz="15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del lavoro </a:t>
            </a:r>
            <a:r>
              <a:rPr lang="it-IT" sz="15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(INL) 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intervengono 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anche </a:t>
            </a: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nella fase di identificazione formale delle vittime, in quanto soggetti qualificati ad </a:t>
            </a:r>
            <a:r>
              <a:rPr lang="it-IT" sz="1500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acquisire elementi informativi e probatori della sussistenza di fattispecie </a:t>
            </a:r>
            <a:r>
              <a:rPr lang="it-IT" sz="1500" u="sng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illecite 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 </a:t>
            </a: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sono in grado di </a:t>
            </a:r>
            <a:r>
              <a:rPr lang="it-IT" sz="1500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fornire elementi utili anche per l’attivazione e la gestione efficace delle misure di protezione</a:t>
            </a:r>
            <a:r>
              <a:rPr lang="it-IT" sz="15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assistenza e integrazione sociale delle </a:t>
            </a:r>
            <a:r>
              <a:rPr lang="it-IT" sz="15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vittime, nonché per effettuare la prescritta informativa alla competente Procura delle Repubblica e collaborare nella fase di indagini, qualora fossero avviate.</a:t>
            </a:r>
            <a:endParaRPr lang="it-IT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53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Identificazione formale:</a:t>
            </a:r>
            <a:br>
              <a:rPr lang="it-IT" dirty="0" smtClean="0"/>
            </a:br>
            <a:r>
              <a:rPr lang="it-IT" dirty="0" smtClean="0"/>
              <a:t>Come viene effettuata?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1800" dirty="0" smtClean="0"/>
              <a:t>Attraverso colloquio e intervista, dopo aver informato la persona sulle garanzie di tali procedure</a:t>
            </a:r>
          </a:p>
          <a:p>
            <a:pPr algn="just"/>
            <a:r>
              <a:rPr lang="it-IT" sz="1800" dirty="0" smtClean="0"/>
              <a:t>Devono essere utilizzati gli indicatori previsti dagli artt. 601 e 603 bis c.p. e 22 c. 12 bis </a:t>
            </a:r>
            <a:r>
              <a:rPr lang="it-IT" sz="1800" dirty="0" err="1" smtClean="0"/>
              <a:t>lett</a:t>
            </a:r>
            <a:r>
              <a:rPr lang="it-IT" sz="1800" dirty="0" smtClean="0"/>
              <a:t>. </a:t>
            </a:r>
            <a:r>
              <a:rPr lang="it-IT" sz="1800" dirty="0"/>
              <a:t>c</a:t>
            </a:r>
            <a:r>
              <a:rPr lang="it-IT" sz="1800" dirty="0" smtClean="0"/>
              <a:t>) del TUI</a:t>
            </a:r>
          </a:p>
          <a:p>
            <a:pPr algn="just"/>
            <a:r>
              <a:rPr lang="it-IT" sz="1800" dirty="0" smtClean="0"/>
              <a:t>L’intervistatore deve adottare cautele specifiche per interagire con la potenziale vittima in modo rispettoso, sensibile, professionale e non discriminatorio </a:t>
            </a:r>
            <a:r>
              <a:rPr lang="it-IT" sz="1800" dirty="0" smtClean="0">
                <a:sym typeface="Wingdings" panose="05000000000000000000" pitchFamily="2" charset="2"/>
              </a:rPr>
              <a:t> </a:t>
            </a:r>
            <a:r>
              <a:rPr lang="it-IT" sz="1800" u="sng" dirty="0" smtClean="0">
                <a:sym typeface="Wingdings" panose="05000000000000000000" pitchFamily="2" charset="2"/>
              </a:rPr>
              <a:t>MINIMIZZARE IL NUMERO DI CONTATTI NON NECESSARI</a:t>
            </a:r>
            <a:endParaRPr lang="it-IT" sz="1800" u="sng" dirty="0" smtClean="0"/>
          </a:p>
          <a:p>
            <a:endParaRPr lang="it-IT" sz="18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4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36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699542"/>
            <a:ext cx="8229600" cy="569218"/>
          </a:xfrm>
        </p:spPr>
        <p:txBody>
          <a:bodyPr/>
          <a:lstStyle/>
          <a:p>
            <a:r>
              <a:rPr lang="it-IT" sz="2000" dirty="0"/>
              <a:t>Piano triennale di contrasto allo sfruttamento lavorativo in agricoltura e al caporalato 2020 – 2022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099546"/>
          </a:xfrm>
        </p:spPr>
        <p:txBody>
          <a:bodyPr>
            <a:normAutofit fontScale="47500" lnSpcReduction="20000"/>
          </a:bodyPr>
          <a:lstStyle/>
          <a:p>
            <a:pPr algn="just">
              <a:buFontTx/>
              <a:buChar char="-"/>
            </a:pPr>
            <a:r>
              <a:rPr lang="it-IT" dirty="0" smtClean="0"/>
              <a:t>Dicembre 2018: Istituzione del </a:t>
            </a:r>
            <a:r>
              <a:rPr lang="it-IT" dirty="0"/>
              <a:t>Tavolo </a:t>
            </a:r>
            <a:r>
              <a:rPr lang="it-IT" dirty="0" smtClean="0"/>
              <a:t>Nazionale presieduto dal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Ministro del Lavoro e delle Politiche Sociali</a:t>
            </a:r>
            <a:r>
              <a:rPr lang="it-IT" dirty="0" smtClean="0"/>
              <a:t>, il Tavolo costituisce l’organismo di coordinamento a livello Nazionale responsabile per l’indirizzo, la programmazione delle attività istituzionali e monitoraggio dell’attuazione degli interventi previsti nel presente Piano Triennale </a:t>
            </a:r>
          </a:p>
          <a:p>
            <a:pPr algn="just">
              <a:buFontTx/>
              <a:buChar char="-"/>
            </a:pPr>
            <a:r>
              <a:rPr lang="it-IT" dirty="0" smtClean="0"/>
              <a:t>20 Febbraio 2020: Piano triennale 2020-2022 (i lavori </a:t>
            </a:r>
            <a:r>
              <a:rPr lang="it-IT" dirty="0"/>
              <a:t>sono stati prorogati sino al 3 settembre </a:t>
            </a:r>
            <a:r>
              <a:rPr lang="it-IT" dirty="0" smtClean="0"/>
              <a:t>2025): sviluppa </a:t>
            </a:r>
            <a:r>
              <a:rPr lang="it-IT" dirty="0"/>
              <a:t>la strategia nazionale di contrasto al caporalato ed allo sfruttamento lavorativo in agricoltura. </a:t>
            </a:r>
            <a:endParaRPr lang="it-IT" dirty="0" smtClean="0"/>
          </a:p>
          <a:p>
            <a:pPr algn="just">
              <a:buFontTx/>
              <a:buChar char="-"/>
            </a:pPr>
            <a:endParaRPr lang="it-IT" dirty="0" smtClean="0"/>
          </a:p>
          <a:p>
            <a:pPr algn="just">
              <a:buFontTx/>
              <a:buChar char="-"/>
            </a:pPr>
            <a:endParaRPr lang="it-IT" dirty="0"/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Esso </a:t>
            </a:r>
            <a:r>
              <a:rPr lang="it-IT" dirty="0"/>
              <a:t>è il risultato della concertazione tra diversi attori istituzionali coinvolti a livello centrale e decentrato e del confronto con i rappresentanti dei lavoratori e dei datori di lavoro del settore agricolo e le associazioni del Terzo settore presenti al Tavolo. </a:t>
            </a:r>
            <a:endParaRPr lang="it-IT" dirty="0" smtClean="0"/>
          </a:p>
          <a:p>
            <a:pPr marL="0" indent="0" algn="just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4097712" y="2640335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84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/>
              <a:t>Piano triennale di contrasto allo sfruttamento lavorativo in agricoltura e al caporalato 2020 – 2022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306556"/>
            <a:ext cx="8229600" cy="26674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1800" dirty="0" smtClean="0"/>
          </a:p>
          <a:p>
            <a:pPr marL="0" indent="0" algn="just">
              <a:buNone/>
            </a:pPr>
            <a:endParaRPr lang="it-IT" sz="1800" dirty="0"/>
          </a:p>
          <a:p>
            <a:pPr marL="0" indent="0" algn="just">
              <a:buNone/>
            </a:pPr>
            <a:r>
              <a:rPr lang="it-IT" sz="1800" dirty="0" smtClean="0"/>
              <a:t>7 </a:t>
            </a:r>
            <a:r>
              <a:rPr lang="it-IT" sz="1800" dirty="0"/>
              <a:t>ottobre 2021: </a:t>
            </a:r>
            <a:r>
              <a:rPr lang="it-IT" sz="1800" dirty="0" smtClean="0"/>
              <a:t>la conferenza unificata ha sancito l’accordo per l’adozione delle nuove “</a:t>
            </a:r>
            <a:r>
              <a:rPr lang="it-IT" sz="1800" b="1" dirty="0"/>
              <a:t>Linee-Guida nazionali in materia di identificazione, protezione e assistenza alle vittime di sfruttamento lavorativo in agricoltura</a:t>
            </a:r>
            <a:r>
              <a:rPr lang="it-IT" sz="1800" dirty="0" smtClean="0"/>
              <a:t>”</a:t>
            </a:r>
            <a:r>
              <a:rPr lang="it-IT" sz="1800" dirty="0"/>
              <a:t> redatte nell'ambito del </a:t>
            </a:r>
            <a:r>
              <a:rPr lang="it-IT" sz="1800" dirty="0" smtClean="0"/>
              <a:t>Piano Triennale di contrasto allo sfruttamento lavorativo in agricoltura e caporalato (2020-2022)</a:t>
            </a:r>
            <a:endParaRPr lang="it-IT" sz="180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1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Piano </a:t>
            </a:r>
            <a:r>
              <a:rPr lang="it-IT" dirty="0"/>
              <a:t>triennale: </a:t>
            </a:r>
            <a:r>
              <a:rPr lang="it-IT" dirty="0" smtClean="0"/>
              <a:t>l’individuazione </a:t>
            </a:r>
            <a:r>
              <a:rPr lang="it-IT" dirty="0"/>
              <a:t>delle priorità di intervento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t-IT" dirty="0" smtClean="0"/>
              <a:t>7 aree </a:t>
            </a:r>
            <a:r>
              <a:rPr lang="it-IT" dirty="0"/>
              <a:t>tematiche </a:t>
            </a:r>
            <a:r>
              <a:rPr lang="it-IT" dirty="0" smtClean="0"/>
              <a:t>d’intervento principali</a:t>
            </a:r>
            <a:r>
              <a:rPr lang="it-IT" dirty="0"/>
              <a:t>: </a:t>
            </a:r>
          </a:p>
          <a:p>
            <a:pPr marL="0" indent="0">
              <a:buNone/>
            </a:pPr>
            <a:endParaRPr lang="it-IT" dirty="0" smtClean="0"/>
          </a:p>
          <a:p>
            <a:pPr algn="just"/>
            <a:r>
              <a:rPr lang="it-IT" dirty="0" smtClean="0"/>
              <a:t>Prevenzione</a:t>
            </a:r>
            <a:r>
              <a:rPr lang="it-IT" dirty="0"/>
              <a:t>, vigilanza e repressione del fenomeno del </a:t>
            </a:r>
            <a:r>
              <a:rPr lang="it-IT" dirty="0" smtClean="0"/>
              <a:t>caporalato, coordinata dall’Ispettorato </a:t>
            </a:r>
            <a:r>
              <a:rPr lang="it-IT" dirty="0"/>
              <a:t>nazionale del Lavoro</a:t>
            </a:r>
            <a:r>
              <a:rPr lang="it-IT" dirty="0" smtClean="0"/>
              <a:t>;</a:t>
            </a:r>
          </a:p>
          <a:p>
            <a:pPr algn="just"/>
            <a:r>
              <a:rPr lang="it-IT" dirty="0" smtClean="0"/>
              <a:t>Filiera </a:t>
            </a:r>
            <a:r>
              <a:rPr lang="it-IT" dirty="0"/>
              <a:t>produttiva agroalimentare, prezzi dei prodotti </a:t>
            </a:r>
            <a:r>
              <a:rPr lang="it-IT" dirty="0" smtClean="0"/>
              <a:t>agricoli, coordinata </a:t>
            </a:r>
            <a:r>
              <a:rPr lang="it-IT" dirty="0"/>
              <a:t>dal Ministero delle politiche agroalimentari e forestali ;</a:t>
            </a:r>
            <a:endParaRPr lang="it-IT" dirty="0" smtClean="0"/>
          </a:p>
          <a:p>
            <a:pPr algn="just"/>
            <a:r>
              <a:rPr lang="it-IT" dirty="0" smtClean="0"/>
              <a:t>Intermediazione </a:t>
            </a:r>
            <a:r>
              <a:rPr lang="it-IT" dirty="0"/>
              <a:t>tra domanda e offerta di </a:t>
            </a:r>
            <a:r>
              <a:rPr lang="it-IT" dirty="0" smtClean="0"/>
              <a:t>lavoro e </a:t>
            </a:r>
            <a:r>
              <a:rPr lang="it-IT" dirty="0"/>
              <a:t>valorizzazione dei Centri per </a:t>
            </a:r>
            <a:r>
              <a:rPr lang="it-IT" dirty="0" smtClean="0"/>
              <a:t>l’impiego, coordinata dall’Agenzia </a:t>
            </a:r>
            <a:r>
              <a:rPr lang="it-IT" dirty="0"/>
              <a:t>nazionale per le politiche attive del lavoro (</a:t>
            </a:r>
            <a:r>
              <a:rPr lang="it-IT" dirty="0" err="1"/>
              <a:t>Anpal</a:t>
            </a:r>
            <a:r>
              <a:rPr lang="it-IT" dirty="0"/>
              <a:t>);</a:t>
            </a:r>
            <a:endParaRPr lang="it-IT" dirty="0" smtClean="0"/>
          </a:p>
          <a:p>
            <a:pPr algn="just"/>
            <a:r>
              <a:rPr lang="it-IT" dirty="0" smtClean="0"/>
              <a:t>Trasporti, coordinata </a:t>
            </a:r>
            <a:r>
              <a:rPr lang="it-IT" dirty="0"/>
              <a:t>dalla Regione Basilicata</a:t>
            </a:r>
            <a:r>
              <a:rPr lang="it-IT" dirty="0" smtClean="0"/>
              <a:t>;</a:t>
            </a:r>
            <a:endParaRPr lang="it-IT" dirty="0"/>
          </a:p>
          <a:p>
            <a:pPr algn="just"/>
            <a:r>
              <a:rPr lang="it-IT" dirty="0" smtClean="0"/>
              <a:t>Alloggi </a:t>
            </a:r>
            <a:r>
              <a:rPr lang="it-IT" dirty="0"/>
              <a:t>e foresterie temporanee per i lavoratori </a:t>
            </a:r>
            <a:r>
              <a:rPr lang="it-IT" dirty="0" smtClean="0"/>
              <a:t>stagionali, coordinata da ANCI; </a:t>
            </a:r>
          </a:p>
          <a:p>
            <a:pPr algn="just"/>
            <a:r>
              <a:rPr lang="it-IT" dirty="0" smtClean="0"/>
              <a:t>Rete </a:t>
            </a:r>
            <a:r>
              <a:rPr lang="it-IT" dirty="0"/>
              <a:t>del lavoro agricolo di </a:t>
            </a:r>
            <a:r>
              <a:rPr lang="it-IT" dirty="0" smtClean="0"/>
              <a:t>qualità, redatto dall’INPS e rappresentanti della cabina di regia;</a:t>
            </a:r>
          </a:p>
          <a:p>
            <a:pPr algn="just"/>
            <a:r>
              <a:rPr lang="it-IT" dirty="0" smtClean="0"/>
              <a:t>Reinserimento </a:t>
            </a:r>
            <a:r>
              <a:rPr lang="it-IT" dirty="0"/>
              <a:t>socio-lavorativo delle vittime di sfruttamento lavorativo.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68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Ambiti </a:t>
            </a:r>
            <a:r>
              <a:rPr lang="it-IT" dirty="0"/>
              <a:t>d'azione trasversali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predisposizione </a:t>
            </a:r>
            <a:r>
              <a:rPr lang="it-IT" dirty="0"/>
              <a:t>di un sistema informativo per lo scambio di dati e </a:t>
            </a:r>
            <a:r>
              <a:rPr lang="it-IT" dirty="0" smtClean="0"/>
              <a:t>informazioni;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sviluppo </a:t>
            </a:r>
            <a:r>
              <a:rPr lang="it-IT" dirty="0"/>
              <a:t>di un sistema unitario per la protezione e l'assistenza delle </a:t>
            </a:r>
            <a:r>
              <a:rPr lang="it-IT" dirty="0" smtClean="0"/>
              <a:t>vittime</a:t>
            </a:r>
            <a:r>
              <a:rPr lang="it-IT" dirty="0"/>
              <a:t>;</a:t>
            </a:r>
            <a:r>
              <a:rPr lang="it-IT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campagna </a:t>
            </a:r>
            <a:r>
              <a:rPr lang="it-IT" dirty="0"/>
              <a:t>di comunicazione istituzionale per informare correttamente tutti i soggetti convolti.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17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L'attuazione del Piano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17155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dirty="0"/>
              <a:t>3</a:t>
            </a:r>
            <a:r>
              <a:rPr lang="it-IT" dirty="0" smtClean="0"/>
              <a:t> </a:t>
            </a:r>
            <a:r>
              <a:rPr lang="it-IT" dirty="0"/>
              <a:t>diverse fasi: </a:t>
            </a:r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Analisi </a:t>
            </a:r>
            <a:r>
              <a:rPr lang="it-IT" dirty="0"/>
              <a:t>del </a:t>
            </a:r>
            <a:r>
              <a:rPr lang="it-IT" dirty="0" smtClean="0"/>
              <a:t>fenomeno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Interventi </a:t>
            </a:r>
            <a:r>
              <a:rPr lang="it-IT" dirty="0"/>
              <a:t>di natura emergenziale nelle aree più critiche </a:t>
            </a:r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Azione </a:t>
            </a:r>
            <a:r>
              <a:rPr lang="it-IT" dirty="0"/>
              <a:t>di sistema che abbraccia tutto il territorio nazionale. 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       Quest'ultima </a:t>
            </a:r>
            <a:r>
              <a:rPr lang="it-IT" dirty="0"/>
              <a:t>è strutturata su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quattro assi prioritari che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riguardano</a:t>
            </a:r>
            <a:endParaRPr lang="it-IT" dirty="0" smtClean="0"/>
          </a:p>
          <a:p>
            <a:pPr marL="400050" lvl="1" indent="0">
              <a:buNone/>
            </a:pPr>
            <a:r>
              <a:rPr lang="it-IT" dirty="0" smtClean="0"/>
              <a:t>      </a:t>
            </a:r>
            <a:r>
              <a:rPr lang="it-IT" b="1" dirty="0" smtClean="0"/>
              <a:t>prevenzione</a:t>
            </a:r>
          </a:p>
          <a:p>
            <a:pPr marL="400050" lvl="1" indent="0">
              <a:buNone/>
            </a:pPr>
            <a:r>
              <a:rPr lang="it-IT" b="1" dirty="0" smtClean="0"/>
              <a:t> </a:t>
            </a:r>
            <a:r>
              <a:rPr lang="it-IT" b="1" dirty="0"/>
              <a:t> </a:t>
            </a:r>
            <a:r>
              <a:rPr lang="it-IT" b="1" dirty="0" smtClean="0"/>
              <a:t>    vigilanza </a:t>
            </a:r>
            <a:r>
              <a:rPr lang="it-IT" b="1" dirty="0"/>
              <a:t>e contrasto al </a:t>
            </a:r>
            <a:r>
              <a:rPr lang="it-IT" b="1" dirty="0" smtClean="0"/>
              <a:t>fenomeno</a:t>
            </a:r>
            <a:endParaRPr lang="it-IT" b="1" dirty="0"/>
          </a:p>
          <a:p>
            <a:pPr marL="400050" lvl="1" indent="0">
              <a:buNone/>
            </a:pPr>
            <a:r>
              <a:rPr lang="it-IT" b="1" dirty="0" smtClean="0"/>
              <a:t>      </a:t>
            </a:r>
            <a:r>
              <a:rPr lang="it-IT" b="1" dirty="0"/>
              <a:t>protezione e assistenza per le </a:t>
            </a:r>
            <a:r>
              <a:rPr lang="it-IT" b="1" dirty="0" smtClean="0"/>
              <a:t>vittime</a:t>
            </a:r>
            <a:endParaRPr lang="it-IT" b="1" dirty="0"/>
          </a:p>
          <a:p>
            <a:pPr marL="400050" lvl="1" indent="0">
              <a:buNone/>
            </a:pPr>
            <a:r>
              <a:rPr lang="it-IT" b="1" dirty="0" smtClean="0"/>
              <a:t>      </a:t>
            </a:r>
            <a:r>
              <a:rPr lang="it-IT" b="1" dirty="0"/>
              <a:t>loro reintegrazione socio lavorativa</a:t>
            </a:r>
            <a:r>
              <a:rPr lang="it-IT" dirty="0"/>
              <a:t>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Per </a:t>
            </a:r>
            <a:r>
              <a:rPr lang="it-IT" dirty="0"/>
              <a:t>ognuno di tali assi, il Piano individua le azioni prioritarie da intraprendere (in un totale di 10 azioni di cui 7 dedicate alla prevenzione) che coinvolgono le diverse amministrazioni a livello centrale, regionale e locale.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Gallone 3"/>
          <p:cNvSpPr/>
          <p:nvPr/>
        </p:nvSpPr>
        <p:spPr>
          <a:xfrm>
            <a:off x="683975" y="2536636"/>
            <a:ext cx="484632" cy="1440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" name="Gallone 5"/>
          <p:cNvSpPr/>
          <p:nvPr/>
        </p:nvSpPr>
        <p:spPr>
          <a:xfrm>
            <a:off x="682301" y="2777446"/>
            <a:ext cx="484632" cy="1440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Gallone 6"/>
          <p:cNvSpPr/>
          <p:nvPr/>
        </p:nvSpPr>
        <p:spPr>
          <a:xfrm>
            <a:off x="682301" y="3018256"/>
            <a:ext cx="484632" cy="1440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Gallone 7"/>
          <p:cNvSpPr/>
          <p:nvPr/>
        </p:nvSpPr>
        <p:spPr>
          <a:xfrm>
            <a:off x="682301" y="3254530"/>
            <a:ext cx="484632" cy="14401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54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10 azioni prioritarie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034384"/>
          </a:xfrm>
        </p:spPr>
        <p:txBody>
          <a:bodyPr>
            <a:normAutofit fontScale="4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costituzione </a:t>
            </a:r>
            <a:r>
              <a:rPr lang="it-IT" dirty="0"/>
              <a:t>di un sistema informativo integrato, analisi dei fabbisogni di manodopera nelle diverse aree territoriali basata su un calendario delle colture stagionali;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investimenti </a:t>
            </a:r>
            <a:r>
              <a:rPr lang="it-IT" dirty="0"/>
              <a:t>in innovazione per le aziende agricole, valorizzazione dei prodotti agricoli e contrasto alla concorrenza sleale; </a:t>
            </a:r>
            <a:endParaRPr lang="it-IT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rafforzamento </a:t>
            </a:r>
            <a:r>
              <a:rPr lang="it-IT" dirty="0"/>
              <a:t>della Rete del lavoro agricolo di qualità; </a:t>
            </a:r>
            <a:endParaRPr lang="it-IT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pianificazione </a:t>
            </a:r>
            <a:r>
              <a:rPr lang="it-IT" dirty="0"/>
              <a:t>dei flussi, trasparenza nelle procedure di intermediazione nel mercato del lavoro agricolo; </a:t>
            </a:r>
            <a:endParaRPr lang="it-IT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soluzioni </a:t>
            </a:r>
            <a:r>
              <a:rPr lang="it-IT" dirty="0"/>
              <a:t>alloggiative dignitose per i lavoratori</a:t>
            </a:r>
            <a:r>
              <a:rPr lang="it-IT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soluzioni </a:t>
            </a:r>
            <a:r>
              <a:rPr lang="it-IT" dirty="0"/>
              <a:t>di trasporto adeguate alle esigenze del lavoro in agricoltura</a:t>
            </a:r>
            <a:r>
              <a:rPr lang="it-IT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campagna </a:t>
            </a:r>
            <a:r>
              <a:rPr lang="it-IT" dirty="0"/>
              <a:t>di comunicazione e promozione del lavoro dignitoso. </a:t>
            </a:r>
            <a:endParaRPr lang="it-IT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rafforzamento </a:t>
            </a:r>
            <a:r>
              <a:rPr lang="it-IT" dirty="0"/>
              <a:t>delle attività di vigilanza e contrasto sullo sfruttamento lavorativo nel settore agricolo</a:t>
            </a:r>
            <a:r>
              <a:rPr lang="it-IT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protezione </a:t>
            </a:r>
            <a:r>
              <a:rPr lang="it-IT" dirty="0"/>
              <a:t>e assistenza delle vittime di sfruttamento lavorativo attraverso la costituzione di un sistema di servizi integrati di riferimento (</a:t>
            </a:r>
            <a:r>
              <a:rPr lang="it-IT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referral</a:t>
            </a:r>
            <a:r>
              <a:rPr lang="it-IT" dirty="0" smtClean="0"/>
              <a:t>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reinserimento </a:t>
            </a:r>
            <a:r>
              <a:rPr lang="it-IT" dirty="0"/>
              <a:t>socio-lavorativo delle vittime.</a:t>
            </a:r>
          </a:p>
          <a:p>
            <a:pPr algn="just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10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smtClean="0"/>
              <a:t>«Linee-Guida </a:t>
            </a:r>
            <a:r>
              <a:rPr lang="it-IT" sz="2000" dirty="0"/>
              <a:t>nazionali in materia di identificazione, protezione e assistenza alle vittime di sfruttamento lavorativo in </a:t>
            </a:r>
            <a:r>
              <a:rPr lang="it-IT" sz="2000" dirty="0" smtClean="0"/>
              <a:t>agricoltura»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91630"/>
            <a:ext cx="8229600" cy="2811514"/>
          </a:xfrm>
        </p:spPr>
        <p:txBody>
          <a:bodyPr>
            <a:normAutofit fontScale="47500" lnSpcReduction="20000"/>
          </a:bodyPr>
          <a:lstStyle/>
          <a:p>
            <a:pPr algn="just">
              <a:buFontTx/>
              <a:buChar char="-"/>
            </a:pPr>
            <a:r>
              <a:rPr lang="it-IT" dirty="0" smtClean="0"/>
              <a:t>Traggono</a:t>
            </a:r>
            <a:r>
              <a:rPr lang="it-IT" dirty="0"/>
              <a:t> </a:t>
            </a:r>
            <a:r>
              <a:rPr lang="it-IT" b="1" dirty="0"/>
              <a:t>diretto mandato dall'azione n. 9 "Protezione e assistenza"</a:t>
            </a:r>
            <a:r>
              <a:rPr lang="it-IT" dirty="0"/>
              <a:t> del Piano Triennale Caporalato e sono parte di un quadro più ampio di interventi che prevedono </a:t>
            </a:r>
            <a:r>
              <a:rPr lang="it-IT" dirty="0" smtClean="0"/>
              <a:t>anche il</a:t>
            </a:r>
            <a:r>
              <a:rPr lang="it-IT" dirty="0"/>
              <a:t> rafforzamento delle </a:t>
            </a:r>
            <a:r>
              <a:rPr lang="it-IT" b="1" dirty="0"/>
              <a:t>misure per l'integrazione socio-lavorativa delle vittime di sfruttamento (azione n. 10)</a:t>
            </a:r>
            <a:r>
              <a:rPr lang="it-IT" dirty="0"/>
              <a:t> su cui proseguirà l'impegno del Ministero del Lavoro e delle Politiche Sociali</a:t>
            </a:r>
            <a:r>
              <a:rPr lang="it-IT" dirty="0" smtClean="0"/>
              <a:t>.</a:t>
            </a:r>
          </a:p>
          <a:p>
            <a:pPr algn="just">
              <a:buFontTx/>
              <a:buChar char="-"/>
            </a:pPr>
            <a:r>
              <a:rPr lang="it-IT" dirty="0" smtClean="0"/>
              <a:t>Elaborate </a:t>
            </a:r>
            <a:r>
              <a:rPr lang="it-IT" dirty="0"/>
              <a:t>da un </a:t>
            </a:r>
            <a:r>
              <a:rPr lang="it-IT" b="1" dirty="0"/>
              <a:t>gruppo tecnico inter-istituzionale </a:t>
            </a:r>
            <a:r>
              <a:rPr lang="it-IT" dirty="0"/>
              <a:t>appositamente costituito e coordinato dalla Direzione Generale per l'immigrazione e l'integrazione sociale del Ministero del lavoro e delle politiche sociali. Ne hanno fatto parte esperti e rappresentanti dello Stato, delle Regioni, dei Comuni, dell'accoglienza, di Organizzazioni Internazionali, del Terzo settore e di agenzie nazionali competenti in materia di politiche e servizi del lavoro</a:t>
            </a:r>
            <a:r>
              <a:rPr lang="it-IT" dirty="0" smtClean="0"/>
              <a:t>.</a:t>
            </a:r>
          </a:p>
          <a:p>
            <a:pPr algn="just">
              <a:buFontTx/>
              <a:buChar char="-"/>
            </a:pPr>
            <a:r>
              <a:rPr lang="it-IT" dirty="0" smtClean="0"/>
              <a:t>Le </a:t>
            </a:r>
            <a:r>
              <a:rPr lang="it-IT" dirty="0"/>
              <a:t>Forze dell'ordine, gli organi preposti alla vigilanza e ispezione, le parti sociali, gli organismi della società civile e tutti i soggetti che, a vario titolo, si occupano di identificazione, protezione e assistenza alle vittime di sfruttamento, anche lavorativo, sono elementi chiave di questo sistema.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53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</a:t>
            </a:r>
            <a:r>
              <a:rPr lang="it-IT" dirty="0" smtClean="0"/>
              <a:t>unti </a:t>
            </a:r>
            <a:r>
              <a:rPr lang="it-IT" dirty="0"/>
              <a:t>cardine delle Linee-Guida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034384"/>
          </a:xfrm>
        </p:spPr>
        <p:txBody>
          <a:bodyPr>
            <a:normAutofit fontScale="47500" lnSpcReduction="20000"/>
          </a:bodyPr>
          <a:lstStyle/>
          <a:p>
            <a:r>
              <a:rPr lang="it-IT" dirty="0"/>
              <a:t>P</a:t>
            </a:r>
            <a:r>
              <a:rPr lang="it-IT" dirty="0" smtClean="0"/>
              <a:t>romozione </a:t>
            </a:r>
            <a:r>
              <a:rPr lang="it-IT" dirty="0"/>
              <a:t>di un sistema di </a:t>
            </a:r>
            <a:r>
              <a:rPr lang="it-IT" dirty="0" err="1"/>
              <a:t>governance</a:t>
            </a:r>
            <a:r>
              <a:rPr lang="it-IT" dirty="0"/>
              <a:t> e di coordinamento per l'attuazione di un </a:t>
            </a:r>
            <a:r>
              <a:rPr lang="it-IT" b="1" dirty="0"/>
              <a:t>Meccanismo nazionale di riferimento </a:t>
            </a:r>
            <a:r>
              <a:rPr lang="it-IT" dirty="0"/>
              <a:t>(</a:t>
            </a:r>
            <a:r>
              <a:rPr lang="it-IT" dirty="0" err="1"/>
              <a:t>referral</a:t>
            </a:r>
            <a:r>
              <a:rPr lang="it-IT" dirty="0"/>
              <a:t>) a trazione pubblica in materia di identificazione, protezione e prima assistenza alle vittime di sfruttamento lavorativo in agricoltura;</a:t>
            </a:r>
          </a:p>
          <a:p>
            <a:r>
              <a:rPr lang="it-IT" b="1" dirty="0"/>
              <a:t>D</a:t>
            </a:r>
            <a:r>
              <a:rPr lang="it-IT" b="1" dirty="0" smtClean="0"/>
              <a:t>efinizione </a:t>
            </a:r>
            <a:r>
              <a:rPr lang="it-IT" b="1" dirty="0"/>
              <a:t>di vittima di sfruttamento lavorativo</a:t>
            </a:r>
            <a:r>
              <a:rPr lang="it-IT" dirty="0"/>
              <a:t>; </a:t>
            </a:r>
          </a:p>
          <a:p>
            <a:r>
              <a:rPr lang="it-IT" dirty="0"/>
              <a:t>I</a:t>
            </a:r>
            <a:r>
              <a:rPr lang="it-IT" dirty="0" smtClean="0"/>
              <a:t>ndividuazione </a:t>
            </a:r>
            <a:r>
              <a:rPr lang="it-IT" dirty="0"/>
              <a:t>di procedure e misure operative comuni suddivise in fasi (i</a:t>
            </a:r>
            <a:r>
              <a:rPr lang="it-IT" b="1" dirty="0"/>
              <a:t>dentificazione </a:t>
            </a:r>
            <a:r>
              <a:rPr lang="it-IT" dirty="0"/>
              <a:t>preliminare e formale</a:t>
            </a:r>
            <a:r>
              <a:rPr lang="it-IT" b="1" dirty="0"/>
              <a:t>, protezione </a:t>
            </a:r>
            <a:r>
              <a:rPr lang="it-IT" dirty="0"/>
              <a:t>e</a:t>
            </a:r>
            <a:r>
              <a:rPr lang="it-IT" b="1" dirty="0"/>
              <a:t> assistenza </a:t>
            </a:r>
            <a:r>
              <a:rPr lang="it-IT" dirty="0"/>
              <a:t>delle vittime di sfruttamento lavorativo</a:t>
            </a:r>
            <a:r>
              <a:rPr lang="it-IT" dirty="0" smtClean="0"/>
              <a:t>);</a:t>
            </a:r>
            <a:endParaRPr lang="it-IT" dirty="0"/>
          </a:p>
          <a:p>
            <a:r>
              <a:rPr lang="it-IT" dirty="0" smtClean="0"/>
              <a:t>Indicazione</a:t>
            </a:r>
            <a:r>
              <a:rPr lang="it-IT" dirty="0"/>
              <a:t> dei</a:t>
            </a:r>
            <a:r>
              <a:rPr lang="it-IT" b="1" dirty="0"/>
              <a:t> soggetti e </a:t>
            </a:r>
            <a:r>
              <a:rPr lang="it-IT" dirty="0"/>
              <a:t>degli </a:t>
            </a:r>
            <a:r>
              <a:rPr lang="it-IT" b="1" dirty="0"/>
              <a:t>attori </a:t>
            </a:r>
            <a:r>
              <a:rPr lang="it-IT" dirty="0"/>
              <a:t>delle varie</a:t>
            </a:r>
            <a:r>
              <a:rPr lang="it-IT" b="1" dirty="0"/>
              <a:t> fasi</a:t>
            </a:r>
            <a:r>
              <a:rPr lang="it-IT" b="1" dirty="0" smtClean="0"/>
              <a:t>;</a:t>
            </a:r>
          </a:p>
          <a:p>
            <a:r>
              <a:rPr lang="it-IT" dirty="0"/>
              <a:t>T</a:t>
            </a:r>
            <a:r>
              <a:rPr lang="it-IT" dirty="0" smtClean="0"/>
              <a:t>rattamento </a:t>
            </a:r>
            <a:r>
              <a:rPr lang="it-IT" dirty="0"/>
              <a:t>di </a:t>
            </a:r>
            <a:r>
              <a:rPr lang="it-IT" b="1" dirty="0"/>
              <a:t>tutela </a:t>
            </a:r>
            <a:r>
              <a:rPr lang="it-IT" dirty="0"/>
              <a:t>dei cittadini stranieri vittime di sfruttamento lavorativo,</a:t>
            </a:r>
            <a:r>
              <a:rPr lang="it-IT" b="1" dirty="0"/>
              <a:t> privi del permesso di soggiorno</a:t>
            </a:r>
            <a:r>
              <a:rPr lang="it-IT" dirty="0"/>
              <a:t>, secondo la normativa vigente</a:t>
            </a:r>
            <a:r>
              <a:rPr lang="it-IT" dirty="0" smtClean="0"/>
              <a:t>;</a:t>
            </a:r>
          </a:p>
          <a:p>
            <a:r>
              <a:rPr lang="it-IT" dirty="0" smtClean="0"/>
              <a:t>Raccomandazioni </a:t>
            </a:r>
            <a:r>
              <a:rPr lang="it-IT" dirty="0"/>
              <a:t>in termini di </a:t>
            </a:r>
            <a:r>
              <a:rPr lang="it-IT" b="1" dirty="0"/>
              <a:t>informazione </a:t>
            </a:r>
            <a:r>
              <a:rPr lang="it-IT" dirty="0"/>
              <a:t>e </a:t>
            </a:r>
            <a:r>
              <a:rPr lang="it-IT" b="1" dirty="0"/>
              <a:t>sensibilizzazione, formazione e rafforzamento delle competenze </a:t>
            </a:r>
            <a:r>
              <a:rPr lang="it-IT" dirty="0"/>
              <a:t>dei servizi e degli attori coinvolti. 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E7C92-9F74-41F6-8A43-897C2A25200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78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20041</TotalTime>
  <Words>1632</Words>
  <Application>Microsoft Office PowerPoint</Application>
  <PresentationFormat>Presentazione su schermo (16:9)</PresentationFormat>
  <Paragraphs>138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1_Tema di Office</vt:lpstr>
      <vt:lpstr> L’identificazione preliminare e formale delle potenziali vittime di sfruttamento lavorativo</vt:lpstr>
      <vt:lpstr>Piano triennale di contrasto allo sfruttamento lavorativo in agricoltura e al caporalato 2020 – 2022 </vt:lpstr>
      <vt:lpstr>Piano triennale di contrasto allo sfruttamento lavorativo in agricoltura e al caporalato 2020 – 2022</vt:lpstr>
      <vt:lpstr>Piano triennale: l’individuazione delle priorità di intervento</vt:lpstr>
      <vt:lpstr>Ambiti d'azione trasversali</vt:lpstr>
      <vt:lpstr>L'attuazione del Piano</vt:lpstr>
      <vt:lpstr>Le 10 azioni prioritarie</vt:lpstr>
      <vt:lpstr>«Linee-Guida nazionali in materia di identificazione, protezione e assistenza alle vittime di sfruttamento lavorativo in agricoltura»</vt:lpstr>
      <vt:lpstr>Punti cardine delle Linee-Guida</vt:lpstr>
      <vt:lpstr>Fasi del Referral</vt:lpstr>
      <vt:lpstr>Identificazione: cos’è?</vt:lpstr>
      <vt:lpstr>Identificazione: obiettivo</vt:lpstr>
      <vt:lpstr>Identificazione preliminare</vt:lpstr>
      <vt:lpstr>Le potenziali «antenne»</vt:lpstr>
      <vt:lpstr>Dopo l’identificazione preliminare</vt:lpstr>
      <vt:lpstr>Identificazione formale</vt:lpstr>
      <vt:lpstr>Soggetti qualificati a effettuare l’identificazione formale</vt:lpstr>
      <vt:lpstr>Identificazione formale: Come viene effettuata?</vt:lpstr>
      <vt:lpstr>Presentazione standard di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Monica Zambelli</dc:creator>
  <cp:lastModifiedBy>Beatrice Bellotti</cp:lastModifiedBy>
  <cp:revision>572</cp:revision>
  <dcterms:created xsi:type="dcterms:W3CDTF">2016-05-23T15:10:53Z</dcterms:created>
  <dcterms:modified xsi:type="dcterms:W3CDTF">2023-09-05T06:38:56Z</dcterms:modified>
</cp:coreProperties>
</file>