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4"/>
  </p:notesMasterIdLst>
  <p:sldIdLst>
    <p:sldId id="256" r:id="rId2"/>
    <p:sldId id="261" r:id="rId3"/>
    <p:sldId id="269" r:id="rId4"/>
    <p:sldId id="272" r:id="rId5"/>
    <p:sldId id="257" r:id="rId6"/>
    <p:sldId id="258" r:id="rId7"/>
    <p:sldId id="260" r:id="rId8"/>
    <p:sldId id="262" r:id="rId9"/>
    <p:sldId id="273" r:id="rId10"/>
    <p:sldId id="276" r:id="rId11"/>
    <p:sldId id="271" r:id="rId12"/>
    <p:sldId id="274" r:id="rId13"/>
    <p:sldId id="270" r:id="rId14"/>
    <p:sldId id="263" r:id="rId15"/>
    <p:sldId id="259" r:id="rId16"/>
    <p:sldId id="277" r:id="rId17"/>
    <p:sldId id="279" r:id="rId18"/>
    <p:sldId id="278" r:id="rId19"/>
    <p:sldId id="265" r:id="rId20"/>
    <p:sldId id="266" r:id="rId21"/>
    <p:sldId id="264" r:id="rId22"/>
    <p:sldId id="280"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9A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6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22528A-7647-46AD-ABBC-02BE50D8E8F5}" type="datetimeFigureOut">
              <a:rPr lang="it-IT" smtClean="0"/>
              <a:t>06/09/2023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D805FA-AA3B-4BB0-8DAC-350B378BF121}" type="slidenum">
              <a:rPr lang="it-IT" smtClean="0"/>
              <a:t>‹N›</a:t>
            </a:fld>
            <a:endParaRPr lang="it-IT"/>
          </a:p>
        </p:txBody>
      </p:sp>
    </p:spTree>
    <p:extLst>
      <p:ext uri="{BB962C8B-B14F-4D97-AF65-F5344CB8AC3E}">
        <p14:creationId xmlns:p14="http://schemas.microsoft.com/office/powerpoint/2010/main" val="411061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65AED0-374A-230A-513D-FDE911DEE73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7286E2B-101F-1602-8984-65CD8D883D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1C84F7C-5F0E-072E-53F9-86EF71A1D3B7}"/>
              </a:ext>
            </a:extLst>
          </p:cNvPr>
          <p:cNvSpPr>
            <a:spLocks noGrp="1"/>
          </p:cNvSpPr>
          <p:nvPr>
            <p:ph type="dt" sz="half" idx="10"/>
          </p:nvPr>
        </p:nvSpPr>
        <p:spPr/>
        <p:txBody>
          <a:bodyPr/>
          <a:lstStyle/>
          <a:p>
            <a:fld id="{9FF32DD5-937B-4A47-8332-F39147C378B1}" type="datetime1">
              <a:rPr lang="en-US" smtClean="0"/>
              <a:t>9/6/2023</a:t>
            </a:fld>
            <a:endParaRPr lang="en-US" dirty="0"/>
          </a:p>
        </p:txBody>
      </p:sp>
      <p:sp>
        <p:nvSpPr>
          <p:cNvPr id="5" name="Segnaposto piè di pagina 4">
            <a:extLst>
              <a:ext uri="{FF2B5EF4-FFF2-40B4-BE49-F238E27FC236}">
                <a16:creationId xmlns:a16="http://schemas.microsoft.com/office/drawing/2014/main" id="{B3BC0857-D619-D6F0-D51F-E7F8E9869A12}"/>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3EE58E69-F190-A20D-479B-C096C98EB8AB}"/>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857203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4AFDD7-89F6-4EEF-AB37-67B12E59D79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4201256-4886-07C6-806F-9585B99BCDF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B2532D0-C21E-BE06-8BDA-6068F9540218}"/>
              </a:ext>
            </a:extLst>
          </p:cNvPr>
          <p:cNvSpPr>
            <a:spLocks noGrp="1"/>
          </p:cNvSpPr>
          <p:nvPr>
            <p:ph type="dt" sz="half" idx="10"/>
          </p:nvPr>
        </p:nvSpPr>
        <p:spPr/>
        <p:txBody>
          <a:bodyPr/>
          <a:lstStyle/>
          <a:p>
            <a:fld id="{70F07CAD-844C-450D-AF4F-D5B99C5E25AD}" type="datetime1">
              <a:rPr lang="en-US" smtClean="0"/>
              <a:t>9/6/2023</a:t>
            </a:fld>
            <a:endParaRPr lang="en-US" dirty="0"/>
          </a:p>
        </p:txBody>
      </p:sp>
      <p:sp>
        <p:nvSpPr>
          <p:cNvPr id="5" name="Segnaposto piè di pagina 4">
            <a:extLst>
              <a:ext uri="{FF2B5EF4-FFF2-40B4-BE49-F238E27FC236}">
                <a16:creationId xmlns:a16="http://schemas.microsoft.com/office/drawing/2014/main" id="{B6184661-76F5-AA15-9EEC-4BAA9AD7C966}"/>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C1F04206-C810-0410-F50F-A4F3E8E87A77}"/>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238486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26790AA-7E83-52CD-359B-A2E8C0CAB1C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46F4F46-17BB-58F8-AFE3-6F35E8F0744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390F7A3-4B23-DDE8-9F99-AFDC1D3B6D14}"/>
              </a:ext>
            </a:extLst>
          </p:cNvPr>
          <p:cNvSpPr>
            <a:spLocks noGrp="1"/>
          </p:cNvSpPr>
          <p:nvPr>
            <p:ph type="dt" sz="half" idx="10"/>
          </p:nvPr>
        </p:nvSpPr>
        <p:spPr/>
        <p:txBody>
          <a:bodyPr/>
          <a:lstStyle/>
          <a:p>
            <a:fld id="{B293E77D-44E7-4E71-82EB-480F85FFC0C9}" type="datetime1">
              <a:rPr lang="en-US" smtClean="0"/>
              <a:t>9/6/2023</a:t>
            </a:fld>
            <a:endParaRPr lang="en-US" dirty="0"/>
          </a:p>
        </p:txBody>
      </p:sp>
      <p:sp>
        <p:nvSpPr>
          <p:cNvPr id="5" name="Segnaposto piè di pagina 4">
            <a:extLst>
              <a:ext uri="{FF2B5EF4-FFF2-40B4-BE49-F238E27FC236}">
                <a16:creationId xmlns:a16="http://schemas.microsoft.com/office/drawing/2014/main" id="{5C4F509D-C5B5-4CB8-6436-83781E54F5A3}"/>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B49CAB8E-EF4B-F61E-0674-BA5F71F7BB94}"/>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427739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98B8B9-039E-32DC-3AC0-571FAC5D01F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5CE3549-1AFD-C3A0-9D1B-0F6EC1FDA6D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18F1549-10AB-D847-37C4-659E33B62223}"/>
              </a:ext>
            </a:extLst>
          </p:cNvPr>
          <p:cNvSpPr>
            <a:spLocks noGrp="1"/>
          </p:cNvSpPr>
          <p:nvPr>
            <p:ph type="dt" sz="half" idx="10"/>
          </p:nvPr>
        </p:nvSpPr>
        <p:spPr/>
        <p:txBody>
          <a:bodyPr/>
          <a:lstStyle/>
          <a:p>
            <a:fld id="{0EC34E79-2B27-4E6A-98C9-24FB6079F233}" type="datetime1">
              <a:rPr lang="en-US" smtClean="0"/>
              <a:t>9/6/2023</a:t>
            </a:fld>
            <a:endParaRPr lang="en-US" dirty="0"/>
          </a:p>
        </p:txBody>
      </p:sp>
      <p:sp>
        <p:nvSpPr>
          <p:cNvPr id="5" name="Segnaposto piè di pagina 4">
            <a:extLst>
              <a:ext uri="{FF2B5EF4-FFF2-40B4-BE49-F238E27FC236}">
                <a16:creationId xmlns:a16="http://schemas.microsoft.com/office/drawing/2014/main" id="{6C6D6578-41F2-0732-8832-486078C9BDF1}"/>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921BEBCB-EA98-D012-9504-7B53DCD3A1C1}"/>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6314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D28A7F-9FDA-D7CF-2676-2CF35939DDB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498E9FA-F8E6-8A29-5C9B-A251151DF8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A55D0F9-B4C4-FB0B-469F-0778A4DC0C4C}"/>
              </a:ext>
            </a:extLst>
          </p:cNvPr>
          <p:cNvSpPr>
            <a:spLocks noGrp="1"/>
          </p:cNvSpPr>
          <p:nvPr>
            <p:ph type="dt" sz="half" idx="10"/>
          </p:nvPr>
        </p:nvSpPr>
        <p:spPr/>
        <p:txBody>
          <a:bodyPr/>
          <a:lstStyle/>
          <a:p>
            <a:fld id="{C5039AA9-8F27-4BED-95F4-B7CA80D6CB58}" type="datetime1">
              <a:rPr lang="en-US" smtClean="0"/>
              <a:t>9/6/2023</a:t>
            </a:fld>
            <a:endParaRPr lang="en-US" dirty="0"/>
          </a:p>
        </p:txBody>
      </p:sp>
      <p:sp>
        <p:nvSpPr>
          <p:cNvPr id="5" name="Segnaposto piè di pagina 4">
            <a:extLst>
              <a:ext uri="{FF2B5EF4-FFF2-40B4-BE49-F238E27FC236}">
                <a16:creationId xmlns:a16="http://schemas.microsoft.com/office/drawing/2014/main" id="{03E154C0-42C9-D48F-8037-40EA90470821}"/>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6DEBE245-FD7C-7E5E-E974-89D35794BE21}"/>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32109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949DAB-6234-5F59-44FA-6B542254483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91B7FB9-F6F7-5EA2-C25D-BE5825D0261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818B815-85A0-5235-3B63-29BCF37053C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7F69EE1-49EA-9DFD-D39D-EBACCD472AE5}"/>
              </a:ext>
            </a:extLst>
          </p:cNvPr>
          <p:cNvSpPr>
            <a:spLocks noGrp="1"/>
          </p:cNvSpPr>
          <p:nvPr>
            <p:ph type="dt" sz="half" idx="10"/>
          </p:nvPr>
        </p:nvSpPr>
        <p:spPr/>
        <p:txBody>
          <a:bodyPr/>
          <a:lstStyle/>
          <a:p>
            <a:fld id="{1BDAF2D8-8DCF-40A6-A766-40C62FBE665D}" type="datetime1">
              <a:rPr lang="en-US" smtClean="0"/>
              <a:t>9/6/2023</a:t>
            </a:fld>
            <a:endParaRPr lang="en-US" dirty="0"/>
          </a:p>
        </p:txBody>
      </p:sp>
      <p:sp>
        <p:nvSpPr>
          <p:cNvPr id="6" name="Segnaposto piè di pagina 5">
            <a:extLst>
              <a:ext uri="{FF2B5EF4-FFF2-40B4-BE49-F238E27FC236}">
                <a16:creationId xmlns:a16="http://schemas.microsoft.com/office/drawing/2014/main" id="{239C9F8C-2D01-F908-F7AE-E445CD32894E}"/>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id="{DEBD9D53-EDC9-CD58-C541-F4E094C8C6FB}"/>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64687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7F11FC-35DC-6657-01B3-394CE8B900B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010C7E1-B5F8-EE01-5E10-7D67322CB3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EDFF752-814B-BCE6-F7FD-0CFFABC54B6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0B99346-390A-6817-4D6F-E2C2955AA7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293513B-1242-6539-4C8D-0956A9574579}"/>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D02E6DE-1C6C-5192-24F3-C7538D33FD32}"/>
              </a:ext>
            </a:extLst>
          </p:cNvPr>
          <p:cNvSpPr>
            <a:spLocks noGrp="1"/>
          </p:cNvSpPr>
          <p:nvPr>
            <p:ph type="dt" sz="half" idx="10"/>
          </p:nvPr>
        </p:nvSpPr>
        <p:spPr/>
        <p:txBody>
          <a:bodyPr/>
          <a:lstStyle/>
          <a:p>
            <a:fld id="{5BA29AE3-2F0F-4813-B526-EDF3DEB29CB6}" type="datetime1">
              <a:rPr lang="en-US" smtClean="0"/>
              <a:t>9/6/2023</a:t>
            </a:fld>
            <a:endParaRPr lang="en-US" dirty="0"/>
          </a:p>
        </p:txBody>
      </p:sp>
      <p:sp>
        <p:nvSpPr>
          <p:cNvPr id="8" name="Segnaposto piè di pagina 7">
            <a:extLst>
              <a:ext uri="{FF2B5EF4-FFF2-40B4-BE49-F238E27FC236}">
                <a16:creationId xmlns:a16="http://schemas.microsoft.com/office/drawing/2014/main" id="{C3581E52-6396-0000-742E-B79F46364C04}"/>
              </a:ext>
            </a:extLst>
          </p:cNvPr>
          <p:cNvSpPr>
            <a:spLocks noGrp="1"/>
          </p:cNvSpPr>
          <p:nvPr>
            <p:ph type="ftr" sz="quarter" idx="11"/>
          </p:nvPr>
        </p:nvSpPr>
        <p:spPr/>
        <p:txBody>
          <a:bodyPr/>
          <a:lstStyle/>
          <a:p>
            <a:endParaRPr lang="en-US" dirty="0"/>
          </a:p>
        </p:txBody>
      </p:sp>
      <p:sp>
        <p:nvSpPr>
          <p:cNvPr id="9" name="Segnaposto numero diapositiva 8">
            <a:extLst>
              <a:ext uri="{FF2B5EF4-FFF2-40B4-BE49-F238E27FC236}">
                <a16:creationId xmlns:a16="http://schemas.microsoft.com/office/drawing/2014/main" id="{314E0597-67A9-87DA-ACFD-3F07006E20A3}"/>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332899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420EB9-8E98-7E74-E654-665ED28BCEE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62F2900-F3AD-6967-8FEC-543BB240FDEB}"/>
              </a:ext>
            </a:extLst>
          </p:cNvPr>
          <p:cNvSpPr>
            <a:spLocks noGrp="1"/>
          </p:cNvSpPr>
          <p:nvPr>
            <p:ph type="dt" sz="half" idx="10"/>
          </p:nvPr>
        </p:nvSpPr>
        <p:spPr/>
        <p:txBody>
          <a:bodyPr/>
          <a:lstStyle/>
          <a:p>
            <a:fld id="{22B760A7-4EB6-4440-9EEF-3B256680AA3F}" type="datetime1">
              <a:rPr lang="en-US" smtClean="0"/>
              <a:t>9/6/2023</a:t>
            </a:fld>
            <a:endParaRPr lang="en-US" dirty="0"/>
          </a:p>
        </p:txBody>
      </p:sp>
      <p:sp>
        <p:nvSpPr>
          <p:cNvPr id="4" name="Segnaposto piè di pagina 3">
            <a:extLst>
              <a:ext uri="{FF2B5EF4-FFF2-40B4-BE49-F238E27FC236}">
                <a16:creationId xmlns:a16="http://schemas.microsoft.com/office/drawing/2014/main" id="{34DA3D17-8C86-2C64-5768-AE3E1477D004}"/>
              </a:ext>
            </a:extLst>
          </p:cNvPr>
          <p:cNvSpPr>
            <a:spLocks noGrp="1"/>
          </p:cNvSpPr>
          <p:nvPr>
            <p:ph type="ftr" sz="quarter" idx="11"/>
          </p:nvPr>
        </p:nvSpPr>
        <p:spPr/>
        <p:txBody>
          <a:bodyPr/>
          <a:lstStyle/>
          <a:p>
            <a:endParaRPr lang="en-US" dirty="0"/>
          </a:p>
        </p:txBody>
      </p:sp>
      <p:sp>
        <p:nvSpPr>
          <p:cNvPr id="5" name="Segnaposto numero diapositiva 4">
            <a:extLst>
              <a:ext uri="{FF2B5EF4-FFF2-40B4-BE49-F238E27FC236}">
                <a16:creationId xmlns:a16="http://schemas.microsoft.com/office/drawing/2014/main" id="{8D908A9F-4C25-9321-0776-9B432C3DB4C8}"/>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767782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31FF75B-7E37-A15A-6016-DBB116528B71}"/>
              </a:ext>
            </a:extLst>
          </p:cNvPr>
          <p:cNvSpPr>
            <a:spLocks noGrp="1"/>
          </p:cNvSpPr>
          <p:nvPr>
            <p:ph type="dt" sz="half" idx="10"/>
          </p:nvPr>
        </p:nvSpPr>
        <p:spPr/>
        <p:txBody>
          <a:bodyPr/>
          <a:lstStyle/>
          <a:p>
            <a:fld id="{3043948E-61F8-44B1-93D1-59E19B1120CD}" type="datetime1">
              <a:rPr lang="en-US" smtClean="0"/>
              <a:t>9/6/2023</a:t>
            </a:fld>
            <a:endParaRPr lang="en-US" dirty="0"/>
          </a:p>
        </p:txBody>
      </p:sp>
      <p:sp>
        <p:nvSpPr>
          <p:cNvPr id="3" name="Segnaposto piè di pagina 2">
            <a:extLst>
              <a:ext uri="{FF2B5EF4-FFF2-40B4-BE49-F238E27FC236}">
                <a16:creationId xmlns:a16="http://schemas.microsoft.com/office/drawing/2014/main" id="{3493BD17-0B45-CAD1-51B9-2F0D0CCDAABF}"/>
              </a:ext>
            </a:extLst>
          </p:cNvPr>
          <p:cNvSpPr>
            <a:spLocks noGrp="1"/>
          </p:cNvSpPr>
          <p:nvPr>
            <p:ph type="ftr" sz="quarter" idx="11"/>
          </p:nvPr>
        </p:nvSpPr>
        <p:spPr/>
        <p:txBody>
          <a:bodyPr/>
          <a:lstStyle/>
          <a:p>
            <a:endParaRPr lang="en-US" dirty="0"/>
          </a:p>
        </p:txBody>
      </p:sp>
      <p:sp>
        <p:nvSpPr>
          <p:cNvPr id="4" name="Segnaposto numero diapositiva 3">
            <a:extLst>
              <a:ext uri="{FF2B5EF4-FFF2-40B4-BE49-F238E27FC236}">
                <a16:creationId xmlns:a16="http://schemas.microsoft.com/office/drawing/2014/main" id="{A781EB5C-5B6B-7E14-E831-D18070BE212F}"/>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75817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670229-AF97-6FF3-EAEE-FFBC004D892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E3F9327-2E7A-2870-01CC-6000A118C3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8CCE52B-C6B2-06C9-0A68-6850B41CA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61B81AD-B6C2-1AFB-22FD-32CB9E4BDA78}"/>
              </a:ext>
            </a:extLst>
          </p:cNvPr>
          <p:cNvSpPr>
            <a:spLocks noGrp="1"/>
          </p:cNvSpPr>
          <p:nvPr>
            <p:ph type="dt" sz="half" idx="10"/>
          </p:nvPr>
        </p:nvSpPr>
        <p:spPr/>
        <p:txBody>
          <a:bodyPr/>
          <a:lstStyle/>
          <a:p>
            <a:fld id="{01EF2113-7740-469B-8E5E-8E5810599094}" type="datetime1">
              <a:rPr lang="en-US" smtClean="0"/>
              <a:t>9/6/2023</a:t>
            </a:fld>
            <a:endParaRPr lang="en-US" dirty="0"/>
          </a:p>
        </p:txBody>
      </p:sp>
      <p:sp>
        <p:nvSpPr>
          <p:cNvPr id="6" name="Segnaposto piè di pagina 5">
            <a:extLst>
              <a:ext uri="{FF2B5EF4-FFF2-40B4-BE49-F238E27FC236}">
                <a16:creationId xmlns:a16="http://schemas.microsoft.com/office/drawing/2014/main" id="{316E5EF0-835F-7F24-8B73-2598319181E1}"/>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id="{57009804-D58E-98BB-D5E4-9AE90064805C}"/>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00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CA1977-26B8-8FB4-7EB0-8F4F5814957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EF63BDB-9AA7-1A37-2F6A-34733E264B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DEF86A5-8C7F-D8DA-0787-49CE8B36A6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F8641CB-E288-A00F-DD6B-885DC42A641C}"/>
              </a:ext>
            </a:extLst>
          </p:cNvPr>
          <p:cNvSpPr>
            <a:spLocks noGrp="1"/>
          </p:cNvSpPr>
          <p:nvPr>
            <p:ph type="dt" sz="half" idx="10"/>
          </p:nvPr>
        </p:nvSpPr>
        <p:spPr/>
        <p:txBody>
          <a:bodyPr/>
          <a:lstStyle/>
          <a:p>
            <a:fld id="{5243D437-E70A-483F-92C4-0768A19D9F85}" type="datetime1">
              <a:rPr lang="en-US" smtClean="0"/>
              <a:t>9/6/2023</a:t>
            </a:fld>
            <a:endParaRPr lang="en-US" dirty="0"/>
          </a:p>
        </p:txBody>
      </p:sp>
      <p:sp>
        <p:nvSpPr>
          <p:cNvPr id="6" name="Segnaposto piè di pagina 5">
            <a:extLst>
              <a:ext uri="{FF2B5EF4-FFF2-40B4-BE49-F238E27FC236}">
                <a16:creationId xmlns:a16="http://schemas.microsoft.com/office/drawing/2014/main" id="{D370D35A-F087-AF66-8E15-ACE98B82746A}"/>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id="{E8C35982-0C58-BFF6-BC02-7CD64D35783B}"/>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38469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430B898-F073-CD8B-FF4E-3698067F1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8AE1865-9F09-81B1-7036-03DAE6538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27FB02F-F288-FBBF-005B-043C060A3F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51029-2143-4185-A74F-5B9407AA9429}" type="datetime1">
              <a:rPr lang="en-US" smtClean="0"/>
              <a:t>9/6/2023</a:t>
            </a:fld>
            <a:endParaRPr lang="en-US" dirty="0"/>
          </a:p>
        </p:txBody>
      </p:sp>
      <p:sp>
        <p:nvSpPr>
          <p:cNvPr id="5" name="Segnaposto piè di pagina 4">
            <a:extLst>
              <a:ext uri="{FF2B5EF4-FFF2-40B4-BE49-F238E27FC236}">
                <a16:creationId xmlns:a16="http://schemas.microsoft.com/office/drawing/2014/main" id="{15A6C6D1-2E12-B437-8874-41AD22E556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egnaposto numero diapositiva 5">
            <a:extLst>
              <a:ext uri="{FF2B5EF4-FFF2-40B4-BE49-F238E27FC236}">
                <a16:creationId xmlns:a16="http://schemas.microsoft.com/office/drawing/2014/main" id="{3AFDD6BF-A912-951E-F9F0-01BD6EF193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‹N›</a:t>
            </a:fld>
            <a:endParaRPr lang="en-US" dirty="0"/>
          </a:p>
        </p:txBody>
      </p:sp>
    </p:spTree>
    <p:extLst>
      <p:ext uri="{BB962C8B-B14F-4D97-AF65-F5344CB8AC3E}">
        <p14:creationId xmlns:p14="http://schemas.microsoft.com/office/powerpoint/2010/main" val="180860109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nterno.gov.it/it/amministrazione-trasparente/bandi-gara-e-contratti/avviso-pubblico-promozione-dellautonomia-sociale-ed-economica-dei-rifugiati"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D779497-6B86-40E1-5126-B63C2691C85C}"/>
              </a:ext>
            </a:extLst>
          </p:cNvPr>
          <p:cNvSpPr txBox="1"/>
          <p:nvPr/>
        </p:nvSpPr>
        <p:spPr>
          <a:xfrm>
            <a:off x="4579243" y="1419225"/>
            <a:ext cx="6798608" cy="2346136"/>
          </a:xfrm>
          <a:prstGeom prst="rect">
            <a:avLst/>
          </a:prstGeom>
        </p:spPr>
        <p:txBody>
          <a:bodyPr vert="horz" lIns="91440" tIns="45720" rIns="91440" bIns="45720" rtlCol="0" anchor="b">
            <a:normAutofit/>
          </a:bodyPr>
          <a:lstStyle/>
          <a:p>
            <a:pPr defTabSz="457200">
              <a:lnSpc>
                <a:spcPct val="90000"/>
              </a:lnSpc>
              <a:spcBef>
                <a:spcPct val="0"/>
              </a:spcBef>
              <a:spcAft>
                <a:spcPts val="600"/>
              </a:spcAft>
            </a:pPr>
            <a:r>
              <a:rPr lang="en-US" sz="3400" cap="all" dirty="0">
                <a:solidFill>
                  <a:schemeClr val="tx1">
                    <a:lumMod val="75000"/>
                    <a:lumOff val="25000"/>
                  </a:schemeClr>
                </a:solidFill>
                <a:latin typeface="Franklin Gothic Demi" panose="020B0703020102020204" pitchFamily="34" charset="0"/>
                <a:ea typeface="+mj-ea"/>
                <a:cs typeface="+mj-cs"/>
              </a:rPr>
              <a:t>contrasto allo sfruttamento lavorativo in agricoltura e al caporalato, il ruolo degli enti locali </a:t>
            </a:r>
          </a:p>
        </p:txBody>
      </p:sp>
      <p:pic>
        <p:nvPicPr>
          <p:cNvPr id="4" name="Immagine 3">
            <a:extLst>
              <a:ext uri="{FF2B5EF4-FFF2-40B4-BE49-F238E27FC236}">
                <a16:creationId xmlns:a16="http://schemas.microsoft.com/office/drawing/2014/main" id="{B1F626FA-A3E4-17B0-C303-52E7186C8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1322618"/>
            <a:ext cx="3053422" cy="4506895"/>
          </a:xfrm>
          <a:prstGeom prst="rect">
            <a:avLst/>
          </a:prstGeom>
        </p:spPr>
      </p:pic>
      <p:sp>
        <p:nvSpPr>
          <p:cNvPr id="33" name="CasellaDiTesto 32">
            <a:extLst>
              <a:ext uri="{FF2B5EF4-FFF2-40B4-BE49-F238E27FC236}">
                <a16:creationId xmlns:a16="http://schemas.microsoft.com/office/drawing/2014/main" id="{D882A812-9950-ADDF-14DC-8033B7D46104}"/>
              </a:ext>
            </a:extLst>
          </p:cNvPr>
          <p:cNvSpPr txBox="1"/>
          <p:nvPr/>
        </p:nvSpPr>
        <p:spPr>
          <a:xfrm>
            <a:off x="6096000" y="6414346"/>
            <a:ext cx="5922333" cy="276999"/>
          </a:xfrm>
          <a:prstGeom prst="rect">
            <a:avLst/>
          </a:prstGeom>
          <a:noFill/>
        </p:spPr>
        <p:txBody>
          <a:bodyPr wrap="square" rtlCol="0">
            <a:spAutoFit/>
          </a:bodyPr>
          <a:lstStyle/>
          <a:p>
            <a:r>
              <a:rPr lang="it-IT" sz="1200" cap="all" dirty="0">
                <a:solidFill>
                  <a:schemeClr val="tx1">
                    <a:lumMod val="75000"/>
                    <a:lumOff val="25000"/>
                  </a:schemeClr>
                </a:solidFill>
                <a:latin typeface="Franklin Gothic Book" panose="020B0503020102020204" pitchFamily="34" charset="0"/>
                <a:ea typeface="+mj-ea"/>
                <a:cs typeface="+mj-cs"/>
              </a:rPr>
              <a:t>Dipartimento per l’integrazione e l’accoglienza, Gestione dell’immigrazione </a:t>
            </a:r>
          </a:p>
        </p:txBody>
      </p:sp>
      <p:sp>
        <p:nvSpPr>
          <p:cNvPr id="43" name="Rettangolo 42">
            <a:extLst>
              <a:ext uri="{FF2B5EF4-FFF2-40B4-BE49-F238E27FC236}">
                <a16:creationId xmlns:a16="http://schemas.microsoft.com/office/drawing/2014/main" id="{5B5931E5-6E8C-BF38-9D2E-38B4732FD4E8}"/>
              </a:ext>
            </a:extLst>
          </p:cNvPr>
          <p:cNvSpPr/>
          <p:nvPr/>
        </p:nvSpPr>
        <p:spPr>
          <a:xfrm>
            <a:off x="228086" y="305990"/>
            <a:ext cx="3900948" cy="45719"/>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4" name="Rettangolo 43">
            <a:extLst>
              <a:ext uri="{FF2B5EF4-FFF2-40B4-BE49-F238E27FC236}">
                <a16:creationId xmlns:a16="http://schemas.microsoft.com/office/drawing/2014/main" id="{96014217-4B43-3DDC-3C24-DEF52772BC7C}"/>
              </a:ext>
            </a:extLst>
          </p:cNvPr>
          <p:cNvSpPr/>
          <p:nvPr/>
        </p:nvSpPr>
        <p:spPr>
          <a:xfrm>
            <a:off x="4274288" y="300465"/>
            <a:ext cx="3657600" cy="45719"/>
          </a:xfrm>
          <a:prstGeom prst="rect">
            <a:avLst/>
          </a:prstGeom>
          <a:noFill/>
          <a:ln>
            <a:solidFill>
              <a:srgbClr val="D09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17B96B2B-A808-A32C-6B4C-6F5F5A6DB4A7}"/>
              </a:ext>
            </a:extLst>
          </p:cNvPr>
          <p:cNvSpPr/>
          <p:nvPr/>
        </p:nvSpPr>
        <p:spPr>
          <a:xfrm>
            <a:off x="8089034" y="295774"/>
            <a:ext cx="3900948" cy="50407"/>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709522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226E831-E9DD-E27C-3F70-2DA86531D1E8}"/>
              </a:ext>
            </a:extLst>
          </p:cNvPr>
          <p:cNvSpPr txBox="1"/>
          <p:nvPr/>
        </p:nvSpPr>
        <p:spPr>
          <a:xfrm>
            <a:off x="3296093" y="440427"/>
            <a:ext cx="8605283" cy="244682"/>
          </a:xfrm>
          <a:prstGeom prst="rect">
            <a:avLst/>
          </a:prstGeom>
          <a:noFill/>
        </p:spPr>
        <p:txBody>
          <a:bodyPr wrap="square">
            <a:spAutoFit/>
          </a:bodyPr>
          <a:lstStyle/>
          <a:p>
            <a:pPr defTabSz="457200">
              <a:lnSpc>
                <a:spcPct val="90000"/>
              </a:lnSpc>
              <a:spcBef>
                <a:spcPct val="0"/>
              </a:spcBef>
              <a:spcAft>
                <a:spcPts val="600"/>
              </a:spcAft>
            </a:pPr>
            <a:r>
              <a:rPr lang="en-US" sz="1100" cap="all" dirty="0">
                <a:solidFill>
                  <a:schemeClr val="tx1">
                    <a:lumMod val="75000"/>
                    <a:lumOff val="25000"/>
                  </a:schemeClr>
                </a:solidFill>
                <a:latin typeface="Bookman Old Style" panose="02050604050505020204" pitchFamily="18" charset="0"/>
                <a:ea typeface="+mj-ea"/>
                <a:cs typeface="+mj-cs"/>
              </a:rPr>
              <a:t>contrasto allo </a:t>
            </a:r>
            <a:r>
              <a:rPr lang="it-IT" sz="1100" cap="all" dirty="0">
                <a:solidFill>
                  <a:schemeClr val="tx1">
                    <a:lumMod val="75000"/>
                    <a:lumOff val="25000"/>
                  </a:schemeClr>
                </a:solidFill>
                <a:latin typeface="Bookman Old Style" panose="02050604050505020204" pitchFamily="18" charset="0"/>
                <a:ea typeface="+mj-ea"/>
                <a:cs typeface="+mj-cs"/>
              </a:rPr>
              <a:t>sfruttamento</a:t>
            </a:r>
            <a:r>
              <a:rPr lang="en-US" sz="1100" cap="all" dirty="0">
                <a:solidFill>
                  <a:schemeClr val="tx1">
                    <a:lumMod val="75000"/>
                    <a:lumOff val="25000"/>
                  </a:schemeClr>
                </a:solidFill>
                <a:latin typeface="Bookman Old Style" panose="02050604050505020204" pitchFamily="18" charset="0"/>
                <a:ea typeface="+mj-ea"/>
                <a:cs typeface="+mj-cs"/>
              </a:rPr>
              <a:t> </a:t>
            </a:r>
            <a:r>
              <a:rPr lang="it-IT" sz="1100" cap="all" dirty="0">
                <a:solidFill>
                  <a:schemeClr val="tx1">
                    <a:lumMod val="75000"/>
                    <a:lumOff val="25000"/>
                  </a:schemeClr>
                </a:solidFill>
                <a:latin typeface="Bookman Old Style" panose="02050604050505020204" pitchFamily="18" charset="0"/>
                <a:ea typeface="+mj-ea"/>
                <a:cs typeface="+mj-cs"/>
              </a:rPr>
              <a:t>lavorativo</a:t>
            </a:r>
            <a:r>
              <a:rPr lang="en-US" sz="1100" cap="all" dirty="0">
                <a:solidFill>
                  <a:schemeClr val="tx1">
                    <a:lumMod val="75000"/>
                    <a:lumOff val="25000"/>
                  </a:schemeClr>
                </a:solidFill>
                <a:latin typeface="Bookman Old Style" panose="02050604050505020204" pitchFamily="18" charset="0"/>
                <a:ea typeface="+mj-ea"/>
                <a:cs typeface="+mj-cs"/>
              </a:rPr>
              <a:t> in agricoltura e al caporalato, il ruolo degli enti locali </a:t>
            </a:r>
          </a:p>
        </p:txBody>
      </p:sp>
      <p:pic>
        <p:nvPicPr>
          <p:cNvPr id="6" name="Immagine 5">
            <a:extLst>
              <a:ext uri="{FF2B5EF4-FFF2-40B4-BE49-F238E27FC236}">
                <a16:creationId xmlns:a16="http://schemas.microsoft.com/office/drawing/2014/main" id="{1108E87A-6E95-C2B7-45E6-F795FC961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7109" y="5587635"/>
            <a:ext cx="742873" cy="1096491"/>
          </a:xfrm>
          <a:prstGeom prst="rect">
            <a:avLst/>
          </a:prstGeom>
        </p:spPr>
      </p:pic>
      <p:sp>
        <p:nvSpPr>
          <p:cNvPr id="10" name="CasellaDiTesto 9">
            <a:extLst>
              <a:ext uri="{FF2B5EF4-FFF2-40B4-BE49-F238E27FC236}">
                <a16:creationId xmlns:a16="http://schemas.microsoft.com/office/drawing/2014/main" id="{D9C15214-D53F-448C-C931-FE1E7153CD03}"/>
              </a:ext>
            </a:extLst>
          </p:cNvPr>
          <p:cNvSpPr txBox="1"/>
          <p:nvPr/>
        </p:nvSpPr>
        <p:spPr>
          <a:xfrm>
            <a:off x="5415516" y="6453543"/>
            <a:ext cx="5922333" cy="276999"/>
          </a:xfrm>
          <a:prstGeom prst="rect">
            <a:avLst/>
          </a:prstGeom>
          <a:noFill/>
        </p:spPr>
        <p:txBody>
          <a:bodyPr wrap="square" rtlCol="0">
            <a:spAutoFit/>
          </a:bodyPr>
          <a:lstStyle/>
          <a:p>
            <a:r>
              <a:rPr lang="it-IT" sz="1200" cap="all" dirty="0">
                <a:solidFill>
                  <a:schemeClr val="tx1">
                    <a:lumMod val="75000"/>
                    <a:lumOff val="25000"/>
                  </a:schemeClr>
                </a:solidFill>
                <a:latin typeface="Franklin Gothic Book" panose="020B0503020102020204" pitchFamily="34" charset="0"/>
                <a:ea typeface="+mj-ea"/>
                <a:cs typeface="+mj-cs"/>
              </a:rPr>
              <a:t>Dipartimento per l’integrazione e l’accoglienza, Gestione dell’immigrazione </a:t>
            </a:r>
          </a:p>
        </p:txBody>
      </p:sp>
      <p:sp>
        <p:nvSpPr>
          <p:cNvPr id="14" name="Rettangolo 13">
            <a:extLst>
              <a:ext uri="{FF2B5EF4-FFF2-40B4-BE49-F238E27FC236}">
                <a16:creationId xmlns:a16="http://schemas.microsoft.com/office/drawing/2014/main" id="{C762FB3F-EC5D-EB0A-A035-B3ECD543AD04}"/>
              </a:ext>
            </a:extLst>
          </p:cNvPr>
          <p:cNvSpPr/>
          <p:nvPr/>
        </p:nvSpPr>
        <p:spPr>
          <a:xfrm>
            <a:off x="228086" y="305990"/>
            <a:ext cx="3900948" cy="45719"/>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DF862280-A67C-B251-4D3C-9AC42236E3B1}"/>
              </a:ext>
            </a:extLst>
          </p:cNvPr>
          <p:cNvSpPr/>
          <p:nvPr/>
        </p:nvSpPr>
        <p:spPr>
          <a:xfrm>
            <a:off x="4274288" y="300465"/>
            <a:ext cx="3657600" cy="45719"/>
          </a:xfrm>
          <a:prstGeom prst="rect">
            <a:avLst/>
          </a:prstGeom>
          <a:noFill/>
          <a:ln>
            <a:solidFill>
              <a:srgbClr val="D09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140011B0-3FB3-2A34-BC16-D38B0E8C4574}"/>
              </a:ext>
            </a:extLst>
          </p:cNvPr>
          <p:cNvSpPr/>
          <p:nvPr/>
        </p:nvSpPr>
        <p:spPr>
          <a:xfrm>
            <a:off x="8089034" y="295774"/>
            <a:ext cx="3900948" cy="50407"/>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 name="Immagine 1">
            <a:extLst>
              <a:ext uri="{FF2B5EF4-FFF2-40B4-BE49-F238E27FC236}">
                <a16:creationId xmlns:a16="http://schemas.microsoft.com/office/drawing/2014/main" id="{76993551-3B9E-EE95-06EC-514B42382F84}"/>
              </a:ext>
            </a:extLst>
          </p:cNvPr>
          <p:cNvPicPr>
            <a:picLocks noChangeAspect="1"/>
          </p:cNvPicPr>
          <p:nvPr/>
        </p:nvPicPr>
        <p:blipFill>
          <a:blip r:embed="rId3" cstate="print"/>
          <a:srcRect/>
          <a:stretch>
            <a:fillRect/>
          </a:stretch>
        </p:blipFill>
        <p:spPr bwMode="auto">
          <a:xfrm>
            <a:off x="712859" y="899780"/>
            <a:ext cx="1635822" cy="857256"/>
          </a:xfrm>
          <a:prstGeom prst="rect">
            <a:avLst/>
          </a:prstGeom>
          <a:noFill/>
          <a:ln w="9525">
            <a:noFill/>
            <a:miter lim="800000"/>
            <a:headEnd/>
            <a:tailEnd/>
          </a:ln>
        </p:spPr>
      </p:pic>
      <p:sp>
        <p:nvSpPr>
          <p:cNvPr id="3" name="CasellaDiTesto 2">
            <a:extLst>
              <a:ext uri="{FF2B5EF4-FFF2-40B4-BE49-F238E27FC236}">
                <a16:creationId xmlns:a16="http://schemas.microsoft.com/office/drawing/2014/main" id="{4FCDEB24-1385-ACA8-ED4A-ABA122B4AB53}"/>
              </a:ext>
            </a:extLst>
          </p:cNvPr>
          <p:cNvSpPr txBox="1"/>
          <p:nvPr/>
        </p:nvSpPr>
        <p:spPr>
          <a:xfrm>
            <a:off x="2481930" y="1129981"/>
            <a:ext cx="9136615" cy="584775"/>
          </a:xfrm>
          <a:prstGeom prst="rect">
            <a:avLst/>
          </a:prstGeom>
          <a:noFill/>
        </p:spPr>
        <p:txBody>
          <a:bodyPr wrap="square">
            <a:spAutoFit/>
          </a:bodyPr>
          <a:lstStyle/>
          <a:p>
            <a:pPr algn="just" fontAlgn="base"/>
            <a:r>
              <a:rPr lang="it-IT" sz="1600" i="1" dirty="0">
                <a:solidFill>
                  <a:schemeClr val="tx1">
                    <a:lumMod val="75000"/>
                    <a:lumOff val="25000"/>
                  </a:schemeClr>
                </a:solidFill>
                <a:latin typeface="Franklin Gothic Demi" panose="020B0703020102020204" pitchFamily="34" charset="0"/>
                <a:ea typeface="+mj-ea"/>
                <a:cs typeface="+mj-cs"/>
              </a:rPr>
              <a:t>Piano d’azione a supporto degli enti locali nell’ambito dei processi di Inclusione dei cittadini stranieri e degli interventi di Contrasto allo Sfruttamento lavorativo in agricoltura e al caporalato</a:t>
            </a:r>
          </a:p>
        </p:txBody>
      </p:sp>
      <p:sp>
        <p:nvSpPr>
          <p:cNvPr id="7" name="CasellaDiTesto 6">
            <a:extLst>
              <a:ext uri="{FF2B5EF4-FFF2-40B4-BE49-F238E27FC236}">
                <a16:creationId xmlns:a16="http://schemas.microsoft.com/office/drawing/2014/main" id="{2DF93489-5D06-1F90-28AA-32C2E93CA837}"/>
              </a:ext>
            </a:extLst>
          </p:cNvPr>
          <p:cNvSpPr txBox="1"/>
          <p:nvPr/>
        </p:nvSpPr>
        <p:spPr>
          <a:xfrm>
            <a:off x="863926" y="1930374"/>
            <a:ext cx="3776167" cy="400110"/>
          </a:xfrm>
          <a:prstGeom prst="rect">
            <a:avLst/>
          </a:prstGeom>
          <a:noFill/>
        </p:spPr>
        <p:txBody>
          <a:bodyPr wrap="square" rtlCol="0">
            <a:spAutoFit/>
          </a:bodyPr>
          <a:lstStyle/>
          <a:p>
            <a:r>
              <a:rPr lang="it-IT" sz="2000" i="1" dirty="0">
                <a:solidFill>
                  <a:schemeClr val="tx1">
                    <a:lumMod val="75000"/>
                    <a:lumOff val="25000"/>
                  </a:schemeClr>
                </a:solidFill>
                <a:latin typeface="Franklin Gothic Demi" panose="020B0703020102020204" pitchFamily="34" charset="0"/>
                <a:ea typeface="+mj-ea"/>
                <a:cs typeface="+mj-cs"/>
              </a:rPr>
              <a:t>Il valore di </a:t>
            </a:r>
            <a:r>
              <a:rPr lang="it-IT" sz="2000" i="1" dirty="0" err="1">
                <a:solidFill>
                  <a:schemeClr val="tx1">
                    <a:lumMod val="75000"/>
                    <a:lumOff val="25000"/>
                  </a:schemeClr>
                </a:solidFill>
                <a:latin typeface="Franklin Gothic Demi" panose="020B0703020102020204" pitchFamily="34" charset="0"/>
                <a:ea typeface="+mj-ea"/>
                <a:cs typeface="+mj-cs"/>
              </a:rPr>
              <a:t>InCaS</a:t>
            </a:r>
            <a:endParaRPr lang="it-IT" sz="2000" i="1" dirty="0">
              <a:solidFill>
                <a:schemeClr val="tx1">
                  <a:lumMod val="75000"/>
                  <a:lumOff val="25000"/>
                </a:schemeClr>
              </a:solidFill>
              <a:latin typeface="Franklin Gothic Demi" panose="020B0703020102020204" pitchFamily="34" charset="0"/>
              <a:ea typeface="+mj-ea"/>
              <a:cs typeface="+mj-cs"/>
            </a:endParaRPr>
          </a:p>
        </p:txBody>
      </p:sp>
      <p:sp>
        <p:nvSpPr>
          <p:cNvPr id="4" name="CasellaDiTesto 3">
            <a:extLst>
              <a:ext uri="{FF2B5EF4-FFF2-40B4-BE49-F238E27FC236}">
                <a16:creationId xmlns:a16="http://schemas.microsoft.com/office/drawing/2014/main" id="{DF00143F-1610-1F37-0826-DDC9656E2B8F}"/>
              </a:ext>
            </a:extLst>
          </p:cNvPr>
          <p:cNvSpPr txBox="1"/>
          <p:nvPr/>
        </p:nvSpPr>
        <p:spPr>
          <a:xfrm>
            <a:off x="609138" y="2580664"/>
            <a:ext cx="10563541" cy="3539430"/>
          </a:xfrm>
          <a:prstGeom prst="rect">
            <a:avLst/>
          </a:prstGeom>
          <a:noFill/>
        </p:spPr>
        <p:txBody>
          <a:bodyPr wrap="square">
            <a:spAutoFit/>
          </a:bodyPr>
          <a:lstStyle>
            <a:defPPr>
              <a:defRPr lang="it-IT"/>
            </a:defPPr>
            <a:lvl1pPr marL="285750" indent="-285750" algn="just">
              <a:buFont typeface="Arial" panose="020B0604020202020204" pitchFamily="34" charset="0"/>
              <a:buChar char="•"/>
              <a:defRPr sz="1600" b="1">
                <a:solidFill>
                  <a:srgbClr val="444444"/>
                </a:solidFill>
                <a:latin typeface="Franklin Gothic Book" panose="020B0503020102020204" pitchFamily="34" charset="0"/>
              </a:defRPr>
            </a:lvl1pPr>
          </a:lstStyle>
          <a:p>
            <a:r>
              <a:rPr lang="it-IT" dirty="0"/>
              <a:t>La dote del progetto </a:t>
            </a:r>
            <a:r>
              <a:rPr lang="it-IT" b="0" dirty="0"/>
              <a:t>– con lo sviluppo dei piani locali multisettoriali – può costituire una </a:t>
            </a:r>
            <a:r>
              <a:rPr lang="it-IT" dirty="0"/>
              <a:t>leva importante anche per le altre realtà territoriali</a:t>
            </a:r>
            <a:r>
              <a:rPr lang="it-IT" b="0" dirty="0"/>
              <a:t>, fornendo </a:t>
            </a:r>
            <a:r>
              <a:rPr lang="it-IT" dirty="0"/>
              <a:t>esempi concreti di come si attiva e gestisce un processo di pianificazione partecipata a livello locale</a:t>
            </a:r>
            <a:r>
              <a:rPr lang="it-IT" b="0" dirty="0"/>
              <a:t> sui temi del contrasto allo sfruttamento lavorativo e al caporalato</a:t>
            </a:r>
          </a:p>
          <a:p>
            <a:endParaRPr lang="it-IT" dirty="0"/>
          </a:p>
          <a:p>
            <a:endParaRPr lang="it-IT" dirty="0"/>
          </a:p>
          <a:p>
            <a:r>
              <a:rPr lang="it-IT" b="0" dirty="0"/>
              <a:t>Dal progetto scaturisce un </a:t>
            </a:r>
            <a:r>
              <a:rPr lang="it-IT" dirty="0"/>
              <a:t>ampio patrimonio «condivisibile» in termini di approccio, modelli organizzativi, strumenti e metodi </a:t>
            </a:r>
            <a:r>
              <a:rPr lang="it-IT" b="0" dirty="0"/>
              <a:t>sia per l’</a:t>
            </a:r>
            <a:r>
              <a:rPr lang="it-IT" dirty="0"/>
              <a:t>attivazione di coalizioni territoriali che per la pianificazione territoriale delle strategie e degli interventi </a:t>
            </a:r>
            <a:r>
              <a:rPr lang="it-IT" b="0" dirty="0"/>
              <a:t>finalizzati al contrasto allo sfruttamento lavorativo in ambito agricolo, in stretta coerenza con il quadro nazionale</a:t>
            </a:r>
          </a:p>
          <a:p>
            <a:endParaRPr lang="it-IT" dirty="0"/>
          </a:p>
          <a:p>
            <a:endParaRPr lang="it-IT" dirty="0"/>
          </a:p>
          <a:p>
            <a:r>
              <a:rPr lang="it-IT" b="0" dirty="0"/>
              <a:t>Il processo che si è messo in atto sui territori garantisce il </a:t>
            </a:r>
            <a:r>
              <a:rPr lang="it-IT" dirty="0"/>
              <a:t>raccordo con i diversi livelli istituzionali e una forte integrazione tra la componente politica e quella tecnica</a:t>
            </a:r>
            <a:r>
              <a:rPr lang="it-IT" b="0" dirty="0"/>
              <a:t> che sono alla base dei piani locali multisettoriali, per una più efficace governance territoriale in materia di contrasto allo sfruttamento lavorativo in ambito agricolo</a:t>
            </a:r>
          </a:p>
          <a:p>
            <a:endParaRPr lang="it-IT" dirty="0"/>
          </a:p>
        </p:txBody>
      </p:sp>
    </p:spTree>
    <p:extLst>
      <p:ext uri="{BB962C8B-B14F-4D97-AF65-F5344CB8AC3E}">
        <p14:creationId xmlns:p14="http://schemas.microsoft.com/office/powerpoint/2010/main" val="1927035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226E831-E9DD-E27C-3F70-2DA86531D1E8}"/>
              </a:ext>
            </a:extLst>
          </p:cNvPr>
          <p:cNvSpPr txBox="1"/>
          <p:nvPr/>
        </p:nvSpPr>
        <p:spPr>
          <a:xfrm>
            <a:off x="3296093" y="440427"/>
            <a:ext cx="8605283" cy="244682"/>
          </a:xfrm>
          <a:prstGeom prst="rect">
            <a:avLst/>
          </a:prstGeom>
          <a:noFill/>
        </p:spPr>
        <p:txBody>
          <a:bodyPr wrap="square">
            <a:spAutoFit/>
          </a:bodyPr>
          <a:lstStyle/>
          <a:p>
            <a:pPr defTabSz="457200">
              <a:lnSpc>
                <a:spcPct val="90000"/>
              </a:lnSpc>
              <a:spcBef>
                <a:spcPct val="0"/>
              </a:spcBef>
              <a:spcAft>
                <a:spcPts val="600"/>
              </a:spcAft>
            </a:pPr>
            <a:r>
              <a:rPr lang="en-US" sz="1100" cap="all" dirty="0">
                <a:solidFill>
                  <a:schemeClr val="tx1">
                    <a:lumMod val="75000"/>
                    <a:lumOff val="25000"/>
                  </a:schemeClr>
                </a:solidFill>
                <a:latin typeface="Bookman Old Style" panose="02050604050505020204" pitchFamily="18" charset="0"/>
                <a:ea typeface="+mj-ea"/>
                <a:cs typeface="+mj-cs"/>
              </a:rPr>
              <a:t>contrasto allo </a:t>
            </a:r>
            <a:r>
              <a:rPr lang="it-IT" sz="1100" cap="all" dirty="0">
                <a:solidFill>
                  <a:schemeClr val="tx1">
                    <a:lumMod val="75000"/>
                    <a:lumOff val="25000"/>
                  </a:schemeClr>
                </a:solidFill>
                <a:latin typeface="Bookman Old Style" panose="02050604050505020204" pitchFamily="18" charset="0"/>
                <a:ea typeface="+mj-ea"/>
                <a:cs typeface="+mj-cs"/>
              </a:rPr>
              <a:t>sfruttamento</a:t>
            </a:r>
            <a:r>
              <a:rPr lang="en-US" sz="1100" cap="all" dirty="0">
                <a:solidFill>
                  <a:schemeClr val="tx1">
                    <a:lumMod val="75000"/>
                    <a:lumOff val="25000"/>
                  </a:schemeClr>
                </a:solidFill>
                <a:latin typeface="Bookman Old Style" panose="02050604050505020204" pitchFamily="18" charset="0"/>
                <a:ea typeface="+mj-ea"/>
                <a:cs typeface="+mj-cs"/>
              </a:rPr>
              <a:t> </a:t>
            </a:r>
            <a:r>
              <a:rPr lang="it-IT" sz="1100" cap="all" dirty="0">
                <a:solidFill>
                  <a:schemeClr val="tx1">
                    <a:lumMod val="75000"/>
                    <a:lumOff val="25000"/>
                  </a:schemeClr>
                </a:solidFill>
                <a:latin typeface="Bookman Old Style" panose="02050604050505020204" pitchFamily="18" charset="0"/>
                <a:ea typeface="+mj-ea"/>
                <a:cs typeface="+mj-cs"/>
              </a:rPr>
              <a:t>lavorativo</a:t>
            </a:r>
            <a:r>
              <a:rPr lang="en-US" sz="1100" cap="all" dirty="0">
                <a:solidFill>
                  <a:schemeClr val="tx1">
                    <a:lumMod val="75000"/>
                    <a:lumOff val="25000"/>
                  </a:schemeClr>
                </a:solidFill>
                <a:latin typeface="Bookman Old Style" panose="02050604050505020204" pitchFamily="18" charset="0"/>
                <a:ea typeface="+mj-ea"/>
                <a:cs typeface="+mj-cs"/>
              </a:rPr>
              <a:t> in agricoltura e al caporalato, il ruolo degli enti locali </a:t>
            </a:r>
          </a:p>
        </p:txBody>
      </p:sp>
      <p:pic>
        <p:nvPicPr>
          <p:cNvPr id="6" name="Immagine 5">
            <a:extLst>
              <a:ext uri="{FF2B5EF4-FFF2-40B4-BE49-F238E27FC236}">
                <a16:creationId xmlns:a16="http://schemas.microsoft.com/office/drawing/2014/main" id="{1108E87A-6E95-C2B7-45E6-F795FC961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7109" y="5587635"/>
            <a:ext cx="742873" cy="1096491"/>
          </a:xfrm>
          <a:prstGeom prst="rect">
            <a:avLst/>
          </a:prstGeom>
        </p:spPr>
      </p:pic>
      <p:sp>
        <p:nvSpPr>
          <p:cNvPr id="10" name="CasellaDiTesto 9">
            <a:extLst>
              <a:ext uri="{FF2B5EF4-FFF2-40B4-BE49-F238E27FC236}">
                <a16:creationId xmlns:a16="http://schemas.microsoft.com/office/drawing/2014/main" id="{D9C15214-D53F-448C-C931-FE1E7153CD03}"/>
              </a:ext>
            </a:extLst>
          </p:cNvPr>
          <p:cNvSpPr txBox="1"/>
          <p:nvPr/>
        </p:nvSpPr>
        <p:spPr>
          <a:xfrm>
            <a:off x="5415516" y="6453543"/>
            <a:ext cx="5922333" cy="276999"/>
          </a:xfrm>
          <a:prstGeom prst="rect">
            <a:avLst/>
          </a:prstGeom>
          <a:noFill/>
        </p:spPr>
        <p:txBody>
          <a:bodyPr wrap="square" rtlCol="0">
            <a:spAutoFit/>
          </a:bodyPr>
          <a:lstStyle/>
          <a:p>
            <a:r>
              <a:rPr lang="it-IT" sz="1200" cap="all" dirty="0">
                <a:solidFill>
                  <a:schemeClr val="tx1">
                    <a:lumMod val="75000"/>
                    <a:lumOff val="25000"/>
                  </a:schemeClr>
                </a:solidFill>
                <a:latin typeface="Franklin Gothic Book" panose="020B0503020102020204" pitchFamily="34" charset="0"/>
                <a:ea typeface="+mj-ea"/>
                <a:cs typeface="+mj-cs"/>
              </a:rPr>
              <a:t>Dipartimento per l’integrazione e l’accoglienza, Gestione dell’immigrazione </a:t>
            </a:r>
          </a:p>
        </p:txBody>
      </p:sp>
      <p:sp>
        <p:nvSpPr>
          <p:cNvPr id="14" name="Rettangolo 13">
            <a:extLst>
              <a:ext uri="{FF2B5EF4-FFF2-40B4-BE49-F238E27FC236}">
                <a16:creationId xmlns:a16="http://schemas.microsoft.com/office/drawing/2014/main" id="{C762FB3F-EC5D-EB0A-A035-B3ECD543AD04}"/>
              </a:ext>
            </a:extLst>
          </p:cNvPr>
          <p:cNvSpPr/>
          <p:nvPr/>
        </p:nvSpPr>
        <p:spPr>
          <a:xfrm>
            <a:off x="228086" y="305990"/>
            <a:ext cx="3900948" cy="45719"/>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DF862280-A67C-B251-4D3C-9AC42236E3B1}"/>
              </a:ext>
            </a:extLst>
          </p:cNvPr>
          <p:cNvSpPr/>
          <p:nvPr/>
        </p:nvSpPr>
        <p:spPr>
          <a:xfrm>
            <a:off x="4274288" y="300465"/>
            <a:ext cx="3657600" cy="45719"/>
          </a:xfrm>
          <a:prstGeom prst="rect">
            <a:avLst/>
          </a:prstGeom>
          <a:noFill/>
          <a:ln>
            <a:solidFill>
              <a:srgbClr val="D09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140011B0-3FB3-2A34-BC16-D38B0E8C4574}"/>
              </a:ext>
            </a:extLst>
          </p:cNvPr>
          <p:cNvSpPr/>
          <p:nvPr/>
        </p:nvSpPr>
        <p:spPr>
          <a:xfrm>
            <a:off x="8089034" y="295774"/>
            <a:ext cx="3900948" cy="50407"/>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 name="Immagine 1">
            <a:extLst>
              <a:ext uri="{FF2B5EF4-FFF2-40B4-BE49-F238E27FC236}">
                <a16:creationId xmlns:a16="http://schemas.microsoft.com/office/drawing/2014/main" id="{76993551-3B9E-EE95-06EC-514B42382F84}"/>
              </a:ext>
            </a:extLst>
          </p:cNvPr>
          <p:cNvPicPr>
            <a:picLocks noChangeAspect="1"/>
          </p:cNvPicPr>
          <p:nvPr/>
        </p:nvPicPr>
        <p:blipFill>
          <a:blip r:embed="rId3" cstate="print"/>
          <a:srcRect/>
          <a:stretch>
            <a:fillRect/>
          </a:stretch>
        </p:blipFill>
        <p:spPr bwMode="auto">
          <a:xfrm>
            <a:off x="712859" y="899780"/>
            <a:ext cx="1635822" cy="857256"/>
          </a:xfrm>
          <a:prstGeom prst="rect">
            <a:avLst/>
          </a:prstGeom>
          <a:noFill/>
          <a:ln w="9525">
            <a:noFill/>
            <a:miter lim="800000"/>
            <a:headEnd/>
            <a:tailEnd/>
          </a:ln>
        </p:spPr>
      </p:pic>
      <p:sp>
        <p:nvSpPr>
          <p:cNvPr id="3" name="CasellaDiTesto 2">
            <a:extLst>
              <a:ext uri="{FF2B5EF4-FFF2-40B4-BE49-F238E27FC236}">
                <a16:creationId xmlns:a16="http://schemas.microsoft.com/office/drawing/2014/main" id="{4FCDEB24-1385-ACA8-ED4A-ABA122B4AB53}"/>
              </a:ext>
            </a:extLst>
          </p:cNvPr>
          <p:cNvSpPr txBox="1"/>
          <p:nvPr/>
        </p:nvSpPr>
        <p:spPr>
          <a:xfrm>
            <a:off x="2481930" y="1129981"/>
            <a:ext cx="9136615" cy="584775"/>
          </a:xfrm>
          <a:prstGeom prst="rect">
            <a:avLst/>
          </a:prstGeom>
          <a:noFill/>
        </p:spPr>
        <p:txBody>
          <a:bodyPr wrap="square">
            <a:spAutoFit/>
          </a:bodyPr>
          <a:lstStyle/>
          <a:p>
            <a:pPr algn="just" fontAlgn="base"/>
            <a:r>
              <a:rPr lang="it-IT" sz="1600" i="1" dirty="0">
                <a:solidFill>
                  <a:schemeClr val="tx1">
                    <a:lumMod val="75000"/>
                    <a:lumOff val="25000"/>
                  </a:schemeClr>
                </a:solidFill>
                <a:latin typeface="Franklin Gothic Demi" panose="020B0703020102020204" pitchFamily="34" charset="0"/>
                <a:ea typeface="+mj-ea"/>
                <a:cs typeface="+mj-cs"/>
              </a:rPr>
              <a:t>Piano d’azione a supporto degli enti locali nell’ambito dei processi di Inclusione dei cittadini stranieri e degli interventi di Contrasto allo Sfruttamento lavorativo in agricoltura e al caporalato</a:t>
            </a:r>
          </a:p>
        </p:txBody>
      </p:sp>
      <p:sp>
        <p:nvSpPr>
          <p:cNvPr id="7" name="CasellaDiTesto 6">
            <a:extLst>
              <a:ext uri="{FF2B5EF4-FFF2-40B4-BE49-F238E27FC236}">
                <a16:creationId xmlns:a16="http://schemas.microsoft.com/office/drawing/2014/main" id="{2DF93489-5D06-1F90-28AA-32C2E93CA837}"/>
              </a:ext>
            </a:extLst>
          </p:cNvPr>
          <p:cNvSpPr txBox="1"/>
          <p:nvPr/>
        </p:nvSpPr>
        <p:spPr>
          <a:xfrm>
            <a:off x="863926" y="1930374"/>
            <a:ext cx="3776167" cy="646331"/>
          </a:xfrm>
          <a:prstGeom prst="rect">
            <a:avLst/>
          </a:prstGeom>
          <a:noFill/>
        </p:spPr>
        <p:txBody>
          <a:bodyPr wrap="square" rtlCol="0">
            <a:spAutoFit/>
          </a:bodyPr>
          <a:lstStyle/>
          <a:p>
            <a:r>
              <a:rPr lang="it-IT" sz="2000" i="1" dirty="0">
                <a:solidFill>
                  <a:schemeClr val="tx1">
                    <a:lumMod val="75000"/>
                    <a:lumOff val="25000"/>
                  </a:schemeClr>
                </a:solidFill>
                <a:latin typeface="Franklin Gothic Demi" panose="020B0703020102020204" pitchFamily="34" charset="0"/>
                <a:ea typeface="+mj-ea"/>
                <a:cs typeface="+mj-cs"/>
              </a:rPr>
              <a:t>Il valore di </a:t>
            </a:r>
            <a:r>
              <a:rPr lang="it-IT" sz="2000" i="1" dirty="0" err="1">
                <a:solidFill>
                  <a:schemeClr val="tx1">
                    <a:lumMod val="75000"/>
                    <a:lumOff val="25000"/>
                  </a:schemeClr>
                </a:solidFill>
                <a:latin typeface="Franklin Gothic Demi" panose="020B0703020102020204" pitchFamily="34" charset="0"/>
                <a:ea typeface="+mj-ea"/>
                <a:cs typeface="+mj-cs"/>
              </a:rPr>
              <a:t>InCaS</a:t>
            </a:r>
            <a:endParaRPr lang="it-IT" sz="2000" i="1" dirty="0">
              <a:solidFill>
                <a:schemeClr val="tx1">
                  <a:lumMod val="75000"/>
                  <a:lumOff val="25000"/>
                </a:schemeClr>
              </a:solidFill>
              <a:latin typeface="Franklin Gothic Demi" panose="020B0703020102020204" pitchFamily="34" charset="0"/>
              <a:ea typeface="+mj-ea"/>
              <a:cs typeface="+mj-cs"/>
            </a:endParaRPr>
          </a:p>
          <a:p>
            <a:r>
              <a:rPr lang="it-IT" sz="1600" i="1" dirty="0">
                <a:solidFill>
                  <a:schemeClr val="tx1">
                    <a:lumMod val="75000"/>
                    <a:lumOff val="25000"/>
                  </a:schemeClr>
                </a:solidFill>
                <a:latin typeface="Franklin Gothic Book" panose="020B0503020102020204" pitchFamily="34" charset="0"/>
                <a:ea typeface="+mj-ea"/>
                <a:cs typeface="+mj-cs"/>
              </a:rPr>
              <a:t>I Sindaci e amministratori</a:t>
            </a:r>
          </a:p>
        </p:txBody>
      </p:sp>
      <p:sp>
        <p:nvSpPr>
          <p:cNvPr id="8" name="CasellaDiTesto 7">
            <a:extLst>
              <a:ext uri="{FF2B5EF4-FFF2-40B4-BE49-F238E27FC236}">
                <a16:creationId xmlns:a16="http://schemas.microsoft.com/office/drawing/2014/main" id="{81B6B5DA-56A5-A538-E087-0D405FD0FCD2}"/>
              </a:ext>
            </a:extLst>
          </p:cNvPr>
          <p:cNvSpPr txBox="1"/>
          <p:nvPr/>
        </p:nvSpPr>
        <p:spPr>
          <a:xfrm>
            <a:off x="863926" y="2881717"/>
            <a:ext cx="10754619" cy="1569660"/>
          </a:xfrm>
          <a:prstGeom prst="rect">
            <a:avLst/>
          </a:prstGeom>
          <a:noFill/>
        </p:spPr>
        <p:txBody>
          <a:bodyPr wrap="square">
            <a:spAutoFit/>
          </a:bodyPr>
          <a:lstStyle/>
          <a:p>
            <a:pPr algn="just"/>
            <a:r>
              <a:rPr lang="it-IT" sz="1600" i="1" dirty="0">
                <a:solidFill>
                  <a:srgbClr val="444444"/>
                </a:solidFill>
                <a:latin typeface="Franklin Gothic Book" panose="020B0503020102020204" pitchFamily="34" charset="0"/>
              </a:rPr>
              <a:t>‘‘Il progetto </a:t>
            </a:r>
            <a:r>
              <a:rPr lang="it-IT" sz="1600" i="1" dirty="0" err="1">
                <a:solidFill>
                  <a:srgbClr val="444444"/>
                </a:solidFill>
                <a:latin typeface="Franklin Gothic Book" panose="020B0503020102020204" pitchFamily="34" charset="0"/>
              </a:rPr>
              <a:t>InCas</a:t>
            </a:r>
            <a:r>
              <a:rPr lang="it-IT" sz="1600" i="1" dirty="0">
                <a:solidFill>
                  <a:srgbClr val="444444"/>
                </a:solidFill>
                <a:latin typeface="Franklin Gothic Book" panose="020B0503020102020204" pitchFamily="34" charset="0"/>
              </a:rPr>
              <a:t> ha rappresentato un’importante occasione per il nostro Comune, soprattutto nell’ottica di prevenire lo sviluppo di fenomeni di intermediazione illecita e di sfruttamento lavorativo, di individuare le situazioni di disagio e, infine, di progettare e attivare interventi che possano migliorare le condizioni di vita e di lavoro di chi è impiegato nel mondo dell’agricoltura’’</a:t>
            </a:r>
          </a:p>
          <a:p>
            <a:pPr algn="r"/>
            <a:r>
              <a:rPr lang="it-IT" sz="1600" i="1" dirty="0">
                <a:solidFill>
                  <a:srgbClr val="444444"/>
                </a:solidFill>
                <a:latin typeface="Franklin Gothic Book" panose="020B0503020102020204" pitchFamily="34" charset="0"/>
              </a:rPr>
              <a:t>Riccardo Tomatis</a:t>
            </a:r>
          </a:p>
          <a:p>
            <a:pPr algn="r"/>
            <a:r>
              <a:rPr lang="it-IT" sz="1600" i="1" dirty="0">
                <a:solidFill>
                  <a:srgbClr val="444444"/>
                </a:solidFill>
                <a:latin typeface="Franklin Gothic Book" panose="020B0503020102020204" pitchFamily="34" charset="0"/>
              </a:rPr>
              <a:t>Sindaco di Albenga </a:t>
            </a:r>
          </a:p>
        </p:txBody>
      </p:sp>
      <p:sp>
        <p:nvSpPr>
          <p:cNvPr id="11" name="CasellaDiTesto 10">
            <a:extLst>
              <a:ext uri="{FF2B5EF4-FFF2-40B4-BE49-F238E27FC236}">
                <a16:creationId xmlns:a16="http://schemas.microsoft.com/office/drawing/2014/main" id="{9326523B-AA07-B847-5E7A-7340675C9432}"/>
              </a:ext>
            </a:extLst>
          </p:cNvPr>
          <p:cNvSpPr txBox="1"/>
          <p:nvPr/>
        </p:nvSpPr>
        <p:spPr>
          <a:xfrm>
            <a:off x="863926" y="4756389"/>
            <a:ext cx="10754620" cy="1569660"/>
          </a:xfrm>
          <a:prstGeom prst="rect">
            <a:avLst/>
          </a:prstGeom>
          <a:noFill/>
        </p:spPr>
        <p:txBody>
          <a:bodyPr wrap="square">
            <a:spAutoFit/>
          </a:bodyPr>
          <a:lstStyle>
            <a:defPPr>
              <a:defRPr lang="it-IT"/>
            </a:defPPr>
            <a:lvl1pPr algn="just">
              <a:defRPr sz="1600" i="1">
                <a:solidFill>
                  <a:srgbClr val="444444"/>
                </a:solidFill>
                <a:latin typeface="Franklin Gothic Book" panose="020B0503020102020204" pitchFamily="34" charset="0"/>
              </a:defRPr>
            </a:lvl1pPr>
          </a:lstStyle>
          <a:p>
            <a:r>
              <a:rPr lang="it-IT" dirty="0"/>
              <a:t>‘‘un Comune da solo non può gestire il fenomeno di centinaia di braccianti che si riversano su un territorio in cerca di occupazione. Serve, appunto, una rete, un distretto, un’unione di piccole entità amministrative, che hanno necessità ed obiettivi comuni e che si mettono insieme per raggiungerli’’</a:t>
            </a:r>
          </a:p>
          <a:p>
            <a:endParaRPr lang="it-IT" dirty="0"/>
          </a:p>
          <a:p>
            <a:pPr algn="l"/>
            <a:r>
              <a:rPr lang="it-IT" dirty="0"/>
              <a:t>Mauro Calderoni</a:t>
            </a:r>
          </a:p>
          <a:p>
            <a:pPr algn="l"/>
            <a:r>
              <a:rPr lang="it-IT" dirty="0"/>
              <a:t>Sindaco di Saluzzo</a:t>
            </a:r>
          </a:p>
        </p:txBody>
      </p:sp>
    </p:spTree>
    <p:extLst>
      <p:ext uri="{BB962C8B-B14F-4D97-AF65-F5344CB8AC3E}">
        <p14:creationId xmlns:p14="http://schemas.microsoft.com/office/powerpoint/2010/main" val="339395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226E831-E9DD-E27C-3F70-2DA86531D1E8}"/>
              </a:ext>
            </a:extLst>
          </p:cNvPr>
          <p:cNvSpPr txBox="1"/>
          <p:nvPr/>
        </p:nvSpPr>
        <p:spPr>
          <a:xfrm>
            <a:off x="3296093" y="440427"/>
            <a:ext cx="8605283" cy="244682"/>
          </a:xfrm>
          <a:prstGeom prst="rect">
            <a:avLst/>
          </a:prstGeom>
          <a:noFill/>
        </p:spPr>
        <p:txBody>
          <a:bodyPr wrap="square">
            <a:spAutoFit/>
          </a:bodyPr>
          <a:lstStyle/>
          <a:p>
            <a:pPr defTabSz="457200">
              <a:lnSpc>
                <a:spcPct val="90000"/>
              </a:lnSpc>
              <a:spcBef>
                <a:spcPct val="0"/>
              </a:spcBef>
              <a:spcAft>
                <a:spcPts val="600"/>
              </a:spcAft>
            </a:pPr>
            <a:r>
              <a:rPr lang="en-US" sz="1100" cap="all" dirty="0">
                <a:solidFill>
                  <a:schemeClr val="tx1">
                    <a:lumMod val="75000"/>
                    <a:lumOff val="25000"/>
                  </a:schemeClr>
                </a:solidFill>
                <a:latin typeface="Bookman Old Style" panose="02050604050505020204" pitchFamily="18" charset="0"/>
                <a:ea typeface="+mj-ea"/>
                <a:cs typeface="+mj-cs"/>
              </a:rPr>
              <a:t>contrasto allo </a:t>
            </a:r>
            <a:r>
              <a:rPr lang="it-IT" sz="1100" cap="all" dirty="0">
                <a:solidFill>
                  <a:schemeClr val="tx1">
                    <a:lumMod val="75000"/>
                    <a:lumOff val="25000"/>
                  </a:schemeClr>
                </a:solidFill>
                <a:latin typeface="Bookman Old Style" panose="02050604050505020204" pitchFamily="18" charset="0"/>
                <a:ea typeface="+mj-ea"/>
                <a:cs typeface="+mj-cs"/>
              </a:rPr>
              <a:t>sfruttamento</a:t>
            </a:r>
            <a:r>
              <a:rPr lang="en-US" sz="1100" cap="all" dirty="0">
                <a:solidFill>
                  <a:schemeClr val="tx1">
                    <a:lumMod val="75000"/>
                    <a:lumOff val="25000"/>
                  </a:schemeClr>
                </a:solidFill>
                <a:latin typeface="Bookman Old Style" panose="02050604050505020204" pitchFamily="18" charset="0"/>
                <a:ea typeface="+mj-ea"/>
                <a:cs typeface="+mj-cs"/>
              </a:rPr>
              <a:t> </a:t>
            </a:r>
            <a:r>
              <a:rPr lang="it-IT" sz="1100" cap="all" dirty="0">
                <a:solidFill>
                  <a:schemeClr val="tx1">
                    <a:lumMod val="75000"/>
                    <a:lumOff val="25000"/>
                  </a:schemeClr>
                </a:solidFill>
                <a:latin typeface="Bookman Old Style" panose="02050604050505020204" pitchFamily="18" charset="0"/>
                <a:ea typeface="+mj-ea"/>
                <a:cs typeface="+mj-cs"/>
              </a:rPr>
              <a:t>lavorativo</a:t>
            </a:r>
            <a:r>
              <a:rPr lang="en-US" sz="1100" cap="all" dirty="0">
                <a:solidFill>
                  <a:schemeClr val="tx1">
                    <a:lumMod val="75000"/>
                    <a:lumOff val="25000"/>
                  </a:schemeClr>
                </a:solidFill>
                <a:latin typeface="Bookman Old Style" panose="02050604050505020204" pitchFamily="18" charset="0"/>
                <a:ea typeface="+mj-ea"/>
                <a:cs typeface="+mj-cs"/>
              </a:rPr>
              <a:t> in agricoltura e al caporalato, il ruolo degli enti locali </a:t>
            </a:r>
          </a:p>
        </p:txBody>
      </p:sp>
      <p:pic>
        <p:nvPicPr>
          <p:cNvPr id="6" name="Immagine 5">
            <a:extLst>
              <a:ext uri="{FF2B5EF4-FFF2-40B4-BE49-F238E27FC236}">
                <a16:creationId xmlns:a16="http://schemas.microsoft.com/office/drawing/2014/main" id="{1108E87A-6E95-C2B7-45E6-F795FC961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7109" y="5587635"/>
            <a:ext cx="742873" cy="1096491"/>
          </a:xfrm>
          <a:prstGeom prst="rect">
            <a:avLst/>
          </a:prstGeom>
        </p:spPr>
      </p:pic>
      <p:sp>
        <p:nvSpPr>
          <p:cNvPr id="10" name="CasellaDiTesto 9">
            <a:extLst>
              <a:ext uri="{FF2B5EF4-FFF2-40B4-BE49-F238E27FC236}">
                <a16:creationId xmlns:a16="http://schemas.microsoft.com/office/drawing/2014/main" id="{D9C15214-D53F-448C-C931-FE1E7153CD03}"/>
              </a:ext>
            </a:extLst>
          </p:cNvPr>
          <p:cNvSpPr txBox="1"/>
          <p:nvPr/>
        </p:nvSpPr>
        <p:spPr>
          <a:xfrm>
            <a:off x="5415516" y="6453543"/>
            <a:ext cx="5922333" cy="276999"/>
          </a:xfrm>
          <a:prstGeom prst="rect">
            <a:avLst/>
          </a:prstGeom>
          <a:noFill/>
        </p:spPr>
        <p:txBody>
          <a:bodyPr wrap="square" rtlCol="0">
            <a:spAutoFit/>
          </a:bodyPr>
          <a:lstStyle/>
          <a:p>
            <a:r>
              <a:rPr lang="it-IT" sz="1200" cap="all" dirty="0">
                <a:solidFill>
                  <a:schemeClr val="tx1">
                    <a:lumMod val="75000"/>
                    <a:lumOff val="25000"/>
                  </a:schemeClr>
                </a:solidFill>
                <a:latin typeface="Franklin Gothic Book" panose="020B0503020102020204" pitchFamily="34" charset="0"/>
                <a:ea typeface="+mj-ea"/>
                <a:cs typeface="+mj-cs"/>
              </a:rPr>
              <a:t>Dipartimento per l’integrazione e l’accoglienza, Gestione dell’immigrazione </a:t>
            </a:r>
          </a:p>
        </p:txBody>
      </p:sp>
      <p:sp>
        <p:nvSpPr>
          <p:cNvPr id="14" name="Rettangolo 13">
            <a:extLst>
              <a:ext uri="{FF2B5EF4-FFF2-40B4-BE49-F238E27FC236}">
                <a16:creationId xmlns:a16="http://schemas.microsoft.com/office/drawing/2014/main" id="{C762FB3F-EC5D-EB0A-A035-B3ECD543AD04}"/>
              </a:ext>
            </a:extLst>
          </p:cNvPr>
          <p:cNvSpPr/>
          <p:nvPr/>
        </p:nvSpPr>
        <p:spPr>
          <a:xfrm>
            <a:off x="228086" y="305990"/>
            <a:ext cx="3900948" cy="45719"/>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DF862280-A67C-B251-4D3C-9AC42236E3B1}"/>
              </a:ext>
            </a:extLst>
          </p:cNvPr>
          <p:cNvSpPr/>
          <p:nvPr/>
        </p:nvSpPr>
        <p:spPr>
          <a:xfrm>
            <a:off x="4274288" y="300465"/>
            <a:ext cx="3657600" cy="45719"/>
          </a:xfrm>
          <a:prstGeom prst="rect">
            <a:avLst/>
          </a:prstGeom>
          <a:noFill/>
          <a:ln>
            <a:solidFill>
              <a:srgbClr val="D09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140011B0-3FB3-2A34-BC16-D38B0E8C4574}"/>
              </a:ext>
            </a:extLst>
          </p:cNvPr>
          <p:cNvSpPr/>
          <p:nvPr/>
        </p:nvSpPr>
        <p:spPr>
          <a:xfrm>
            <a:off x="8089034" y="295774"/>
            <a:ext cx="3900948" cy="50407"/>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 name="Immagine 1">
            <a:extLst>
              <a:ext uri="{FF2B5EF4-FFF2-40B4-BE49-F238E27FC236}">
                <a16:creationId xmlns:a16="http://schemas.microsoft.com/office/drawing/2014/main" id="{76993551-3B9E-EE95-06EC-514B42382F84}"/>
              </a:ext>
            </a:extLst>
          </p:cNvPr>
          <p:cNvPicPr>
            <a:picLocks noChangeAspect="1"/>
          </p:cNvPicPr>
          <p:nvPr/>
        </p:nvPicPr>
        <p:blipFill>
          <a:blip r:embed="rId3" cstate="print"/>
          <a:srcRect/>
          <a:stretch>
            <a:fillRect/>
          </a:stretch>
        </p:blipFill>
        <p:spPr bwMode="auto">
          <a:xfrm>
            <a:off x="712859" y="899780"/>
            <a:ext cx="1635822" cy="857256"/>
          </a:xfrm>
          <a:prstGeom prst="rect">
            <a:avLst/>
          </a:prstGeom>
          <a:noFill/>
          <a:ln w="9525">
            <a:noFill/>
            <a:miter lim="800000"/>
            <a:headEnd/>
            <a:tailEnd/>
          </a:ln>
        </p:spPr>
      </p:pic>
      <p:sp>
        <p:nvSpPr>
          <p:cNvPr id="3" name="CasellaDiTesto 2">
            <a:extLst>
              <a:ext uri="{FF2B5EF4-FFF2-40B4-BE49-F238E27FC236}">
                <a16:creationId xmlns:a16="http://schemas.microsoft.com/office/drawing/2014/main" id="{4FCDEB24-1385-ACA8-ED4A-ABA122B4AB53}"/>
              </a:ext>
            </a:extLst>
          </p:cNvPr>
          <p:cNvSpPr txBox="1"/>
          <p:nvPr/>
        </p:nvSpPr>
        <p:spPr>
          <a:xfrm>
            <a:off x="2481930" y="1129981"/>
            <a:ext cx="9136615" cy="584775"/>
          </a:xfrm>
          <a:prstGeom prst="rect">
            <a:avLst/>
          </a:prstGeom>
          <a:noFill/>
        </p:spPr>
        <p:txBody>
          <a:bodyPr wrap="square">
            <a:spAutoFit/>
          </a:bodyPr>
          <a:lstStyle/>
          <a:p>
            <a:pPr algn="just" fontAlgn="base"/>
            <a:r>
              <a:rPr lang="it-IT" sz="1600" i="1" dirty="0">
                <a:solidFill>
                  <a:schemeClr val="tx1">
                    <a:lumMod val="75000"/>
                    <a:lumOff val="25000"/>
                  </a:schemeClr>
                </a:solidFill>
                <a:latin typeface="Franklin Gothic Demi" panose="020B0703020102020204" pitchFamily="34" charset="0"/>
                <a:ea typeface="+mj-ea"/>
                <a:cs typeface="+mj-cs"/>
              </a:rPr>
              <a:t>Piano d’azione a supporto degli enti locali nell’ambito dei processi di Inclusione dei cittadini stranieri e degli interventi di Contrasto allo Sfruttamento lavorativo in agricoltura e al caporalato</a:t>
            </a:r>
          </a:p>
        </p:txBody>
      </p:sp>
      <p:sp>
        <p:nvSpPr>
          <p:cNvPr id="4" name="CasellaDiTesto 3">
            <a:extLst>
              <a:ext uri="{FF2B5EF4-FFF2-40B4-BE49-F238E27FC236}">
                <a16:creationId xmlns:a16="http://schemas.microsoft.com/office/drawing/2014/main" id="{EC0B2020-E59D-AE24-280D-3C37A9A285DE}"/>
              </a:ext>
            </a:extLst>
          </p:cNvPr>
          <p:cNvSpPr txBox="1"/>
          <p:nvPr/>
        </p:nvSpPr>
        <p:spPr>
          <a:xfrm>
            <a:off x="712859" y="1878742"/>
            <a:ext cx="3776167" cy="646331"/>
          </a:xfrm>
          <a:prstGeom prst="rect">
            <a:avLst/>
          </a:prstGeom>
          <a:noFill/>
        </p:spPr>
        <p:txBody>
          <a:bodyPr wrap="square" rtlCol="0">
            <a:spAutoFit/>
          </a:bodyPr>
          <a:lstStyle/>
          <a:p>
            <a:r>
              <a:rPr lang="it-IT" sz="2000" i="1" dirty="0">
                <a:solidFill>
                  <a:schemeClr val="tx1">
                    <a:lumMod val="75000"/>
                    <a:lumOff val="25000"/>
                  </a:schemeClr>
                </a:solidFill>
                <a:latin typeface="Franklin Gothic Demi" panose="020B0703020102020204" pitchFamily="34" charset="0"/>
                <a:ea typeface="+mj-ea"/>
                <a:cs typeface="+mj-cs"/>
              </a:rPr>
              <a:t>Il valore di </a:t>
            </a:r>
            <a:r>
              <a:rPr lang="it-IT" sz="2000" i="1" dirty="0" err="1">
                <a:solidFill>
                  <a:schemeClr val="tx1">
                    <a:lumMod val="75000"/>
                    <a:lumOff val="25000"/>
                  </a:schemeClr>
                </a:solidFill>
                <a:latin typeface="Franklin Gothic Demi" panose="020B0703020102020204" pitchFamily="34" charset="0"/>
                <a:ea typeface="+mj-ea"/>
                <a:cs typeface="+mj-cs"/>
              </a:rPr>
              <a:t>InCaS</a:t>
            </a:r>
            <a:endParaRPr lang="it-IT" sz="2000" i="1" dirty="0">
              <a:solidFill>
                <a:schemeClr val="tx1">
                  <a:lumMod val="75000"/>
                  <a:lumOff val="25000"/>
                </a:schemeClr>
              </a:solidFill>
              <a:latin typeface="Franklin Gothic Demi" panose="020B0703020102020204" pitchFamily="34" charset="0"/>
              <a:ea typeface="+mj-ea"/>
              <a:cs typeface="+mj-cs"/>
            </a:endParaRPr>
          </a:p>
          <a:p>
            <a:r>
              <a:rPr lang="it-IT" sz="1600" i="1" dirty="0">
                <a:solidFill>
                  <a:schemeClr val="tx1">
                    <a:lumMod val="75000"/>
                    <a:lumOff val="25000"/>
                  </a:schemeClr>
                </a:solidFill>
                <a:latin typeface="Franklin Gothic Book" panose="020B0503020102020204" pitchFamily="34" charset="0"/>
                <a:ea typeface="+mj-ea"/>
                <a:cs typeface="+mj-cs"/>
              </a:rPr>
              <a:t>I Sindaci e amministratori</a:t>
            </a:r>
          </a:p>
        </p:txBody>
      </p:sp>
      <p:sp>
        <p:nvSpPr>
          <p:cNvPr id="9" name="CasellaDiTesto 8">
            <a:extLst>
              <a:ext uri="{FF2B5EF4-FFF2-40B4-BE49-F238E27FC236}">
                <a16:creationId xmlns:a16="http://schemas.microsoft.com/office/drawing/2014/main" id="{9D001681-B8D8-7895-2B21-25C0A8EC412B}"/>
              </a:ext>
            </a:extLst>
          </p:cNvPr>
          <p:cNvSpPr txBox="1"/>
          <p:nvPr/>
        </p:nvSpPr>
        <p:spPr>
          <a:xfrm>
            <a:off x="712859" y="2622944"/>
            <a:ext cx="11037450" cy="2062103"/>
          </a:xfrm>
          <a:prstGeom prst="rect">
            <a:avLst/>
          </a:prstGeom>
          <a:noFill/>
        </p:spPr>
        <p:txBody>
          <a:bodyPr wrap="square">
            <a:spAutoFit/>
          </a:bodyPr>
          <a:lstStyle>
            <a:defPPr>
              <a:defRPr lang="it-IT"/>
            </a:defPPr>
            <a:lvl1pPr algn="just">
              <a:defRPr sz="1600" i="1">
                <a:solidFill>
                  <a:srgbClr val="444444"/>
                </a:solidFill>
                <a:latin typeface="Franklin Gothic Book" panose="020B0503020102020204" pitchFamily="34" charset="0"/>
              </a:defRPr>
            </a:lvl1pPr>
          </a:lstStyle>
          <a:p>
            <a:r>
              <a:rPr lang="it-IT" dirty="0"/>
              <a:t>‘‘Il risultato ottenuto è stato frutto di una collaborazione reale e leale tra i soggetti coinvolti che ha portato all’elaborazione di un “modello” da sperimentare sul campo che, partendo dalle esperienze passate, offre soluzioni concrete per la gestione delle esigenze dei lavoratori stranieri stagionali che, se non gestite, diventano terreno fertile per impiantare situazioni di sfruttamento lavorativo e caporalato’’</a:t>
            </a:r>
          </a:p>
          <a:p>
            <a:endParaRPr lang="it-IT" dirty="0"/>
          </a:p>
          <a:p>
            <a:pPr algn="r"/>
            <a:r>
              <a:rPr lang="it-IT" dirty="0"/>
              <a:t>Concetta Carbone </a:t>
            </a:r>
          </a:p>
          <a:p>
            <a:pPr algn="r"/>
            <a:r>
              <a:rPr lang="it-IT" dirty="0"/>
              <a:t>Assessore Politiche di inclusione e diritto alla Casa </a:t>
            </a:r>
          </a:p>
          <a:p>
            <a:pPr algn="r"/>
            <a:r>
              <a:rPr lang="it-IT" dirty="0"/>
              <a:t>Comune di Siracusa</a:t>
            </a:r>
          </a:p>
        </p:txBody>
      </p:sp>
    </p:spTree>
    <p:extLst>
      <p:ext uri="{BB962C8B-B14F-4D97-AF65-F5344CB8AC3E}">
        <p14:creationId xmlns:p14="http://schemas.microsoft.com/office/powerpoint/2010/main" val="287119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226E831-E9DD-E27C-3F70-2DA86531D1E8}"/>
              </a:ext>
            </a:extLst>
          </p:cNvPr>
          <p:cNvSpPr txBox="1"/>
          <p:nvPr/>
        </p:nvSpPr>
        <p:spPr>
          <a:xfrm>
            <a:off x="3296093" y="440427"/>
            <a:ext cx="8605283" cy="244682"/>
          </a:xfrm>
          <a:prstGeom prst="rect">
            <a:avLst/>
          </a:prstGeom>
          <a:noFill/>
        </p:spPr>
        <p:txBody>
          <a:bodyPr wrap="square">
            <a:spAutoFit/>
          </a:bodyPr>
          <a:lstStyle/>
          <a:p>
            <a:pPr defTabSz="457200">
              <a:lnSpc>
                <a:spcPct val="90000"/>
              </a:lnSpc>
              <a:spcBef>
                <a:spcPct val="0"/>
              </a:spcBef>
              <a:spcAft>
                <a:spcPts val="600"/>
              </a:spcAft>
            </a:pPr>
            <a:r>
              <a:rPr lang="en-US" sz="1100" cap="all" dirty="0">
                <a:solidFill>
                  <a:schemeClr val="tx1">
                    <a:lumMod val="75000"/>
                    <a:lumOff val="25000"/>
                  </a:schemeClr>
                </a:solidFill>
                <a:latin typeface="Bookman Old Style" panose="02050604050505020204" pitchFamily="18" charset="0"/>
                <a:ea typeface="+mj-ea"/>
                <a:cs typeface="+mj-cs"/>
              </a:rPr>
              <a:t>contrasto allo </a:t>
            </a:r>
            <a:r>
              <a:rPr lang="it-IT" sz="1100" cap="all" dirty="0">
                <a:solidFill>
                  <a:schemeClr val="tx1">
                    <a:lumMod val="75000"/>
                    <a:lumOff val="25000"/>
                  </a:schemeClr>
                </a:solidFill>
                <a:latin typeface="Bookman Old Style" panose="02050604050505020204" pitchFamily="18" charset="0"/>
                <a:ea typeface="+mj-ea"/>
                <a:cs typeface="+mj-cs"/>
              </a:rPr>
              <a:t>sfruttamento</a:t>
            </a:r>
            <a:r>
              <a:rPr lang="en-US" sz="1100" cap="all" dirty="0">
                <a:solidFill>
                  <a:schemeClr val="tx1">
                    <a:lumMod val="75000"/>
                    <a:lumOff val="25000"/>
                  </a:schemeClr>
                </a:solidFill>
                <a:latin typeface="Bookman Old Style" panose="02050604050505020204" pitchFamily="18" charset="0"/>
                <a:ea typeface="+mj-ea"/>
                <a:cs typeface="+mj-cs"/>
              </a:rPr>
              <a:t> </a:t>
            </a:r>
            <a:r>
              <a:rPr lang="it-IT" sz="1100" cap="all" dirty="0">
                <a:solidFill>
                  <a:schemeClr val="tx1">
                    <a:lumMod val="75000"/>
                    <a:lumOff val="25000"/>
                  </a:schemeClr>
                </a:solidFill>
                <a:latin typeface="Bookman Old Style" panose="02050604050505020204" pitchFamily="18" charset="0"/>
                <a:ea typeface="+mj-ea"/>
                <a:cs typeface="+mj-cs"/>
              </a:rPr>
              <a:t>lavorativo</a:t>
            </a:r>
            <a:r>
              <a:rPr lang="en-US" sz="1100" cap="all" dirty="0">
                <a:solidFill>
                  <a:schemeClr val="tx1">
                    <a:lumMod val="75000"/>
                    <a:lumOff val="25000"/>
                  </a:schemeClr>
                </a:solidFill>
                <a:latin typeface="Bookman Old Style" panose="02050604050505020204" pitchFamily="18" charset="0"/>
                <a:ea typeface="+mj-ea"/>
                <a:cs typeface="+mj-cs"/>
              </a:rPr>
              <a:t> in agricoltura e al caporalato, il ruolo degli enti locali </a:t>
            </a:r>
          </a:p>
        </p:txBody>
      </p:sp>
      <p:pic>
        <p:nvPicPr>
          <p:cNvPr id="6" name="Immagine 5">
            <a:extLst>
              <a:ext uri="{FF2B5EF4-FFF2-40B4-BE49-F238E27FC236}">
                <a16:creationId xmlns:a16="http://schemas.microsoft.com/office/drawing/2014/main" id="{1108E87A-6E95-C2B7-45E6-F795FC961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7109" y="5587635"/>
            <a:ext cx="742873" cy="1096491"/>
          </a:xfrm>
          <a:prstGeom prst="rect">
            <a:avLst/>
          </a:prstGeom>
        </p:spPr>
      </p:pic>
      <p:sp>
        <p:nvSpPr>
          <p:cNvPr id="10" name="CasellaDiTesto 9">
            <a:extLst>
              <a:ext uri="{FF2B5EF4-FFF2-40B4-BE49-F238E27FC236}">
                <a16:creationId xmlns:a16="http://schemas.microsoft.com/office/drawing/2014/main" id="{D9C15214-D53F-448C-C931-FE1E7153CD03}"/>
              </a:ext>
            </a:extLst>
          </p:cNvPr>
          <p:cNvSpPr txBox="1"/>
          <p:nvPr/>
        </p:nvSpPr>
        <p:spPr>
          <a:xfrm>
            <a:off x="5415516" y="6453543"/>
            <a:ext cx="5922333" cy="276999"/>
          </a:xfrm>
          <a:prstGeom prst="rect">
            <a:avLst/>
          </a:prstGeom>
          <a:noFill/>
        </p:spPr>
        <p:txBody>
          <a:bodyPr wrap="square" rtlCol="0">
            <a:spAutoFit/>
          </a:bodyPr>
          <a:lstStyle/>
          <a:p>
            <a:r>
              <a:rPr lang="it-IT" sz="1200" cap="all" dirty="0">
                <a:solidFill>
                  <a:schemeClr val="tx1">
                    <a:lumMod val="75000"/>
                    <a:lumOff val="25000"/>
                  </a:schemeClr>
                </a:solidFill>
                <a:latin typeface="Franklin Gothic Book" panose="020B0503020102020204" pitchFamily="34" charset="0"/>
                <a:ea typeface="+mj-ea"/>
                <a:cs typeface="+mj-cs"/>
              </a:rPr>
              <a:t>Dipartimento per l’integrazione e l’accoglienza, Gestione dell’immigrazione </a:t>
            </a:r>
          </a:p>
        </p:txBody>
      </p:sp>
      <p:sp>
        <p:nvSpPr>
          <p:cNvPr id="14" name="Rettangolo 13">
            <a:extLst>
              <a:ext uri="{FF2B5EF4-FFF2-40B4-BE49-F238E27FC236}">
                <a16:creationId xmlns:a16="http://schemas.microsoft.com/office/drawing/2014/main" id="{C762FB3F-EC5D-EB0A-A035-B3ECD543AD04}"/>
              </a:ext>
            </a:extLst>
          </p:cNvPr>
          <p:cNvSpPr/>
          <p:nvPr/>
        </p:nvSpPr>
        <p:spPr>
          <a:xfrm>
            <a:off x="228086" y="305990"/>
            <a:ext cx="3900948" cy="45719"/>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DF862280-A67C-B251-4D3C-9AC42236E3B1}"/>
              </a:ext>
            </a:extLst>
          </p:cNvPr>
          <p:cNvSpPr/>
          <p:nvPr/>
        </p:nvSpPr>
        <p:spPr>
          <a:xfrm>
            <a:off x="4274288" y="300465"/>
            <a:ext cx="3657600" cy="45719"/>
          </a:xfrm>
          <a:prstGeom prst="rect">
            <a:avLst/>
          </a:prstGeom>
          <a:noFill/>
          <a:ln>
            <a:solidFill>
              <a:srgbClr val="D09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140011B0-3FB3-2A34-BC16-D38B0E8C4574}"/>
              </a:ext>
            </a:extLst>
          </p:cNvPr>
          <p:cNvSpPr/>
          <p:nvPr/>
        </p:nvSpPr>
        <p:spPr>
          <a:xfrm>
            <a:off x="8089034" y="295774"/>
            <a:ext cx="3900948" cy="50407"/>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a:extLst>
              <a:ext uri="{FF2B5EF4-FFF2-40B4-BE49-F238E27FC236}">
                <a16:creationId xmlns:a16="http://schemas.microsoft.com/office/drawing/2014/main" id="{79582532-CF34-4EA5-4CE1-CD8C8EDFEFA2}"/>
              </a:ext>
            </a:extLst>
          </p:cNvPr>
          <p:cNvSpPr txBox="1"/>
          <p:nvPr/>
        </p:nvSpPr>
        <p:spPr>
          <a:xfrm>
            <a:off x="340242" y="1012037"/>
            <a:ext cx="5762846" cy="400110"/>
          </a:xfrm>
          <a:prstGeom prst="rect">
            <a:avLst/>
          </a:prstGeom>
          <a:noFill/>
        </p:spPr>
        <p:txBody>
          <a:bodyPr wrap="square" rtlCol="0">
            <a:spAutoFit/>
          </a:bodyPr>
          <a:lstStyle/>
          <a:p>
            <a:r>
              <a:rPr lang="it-IT" sz="2000" i="1" dirty="0">
                <a:solidFill>
                  <a:schemeClr val="tx1">
                    <a:lumMod val="75000"/>
                    <a:lumOff val="25000"/>
                  </a:schemeClr>
                </a:solidFill>
                <a:latin typeface="Franklin Gothic Demi" panose="020B0703020102020204" pitchFamily="34" charset="0"/>
                <a:ea typeface="+mj-ea"/>
                <a:cs typeface="+mj-cs"/>
              </a:rPr>
              <a:t>Piano nazionale di ripresa e resilienza - PNRR</a:t>
            </a:r>
          </a:p>
        </p:txBody>
      </p:sp>
      <p:sp>
        <p:nvSpPr>
          <p:cNvPr id="8" name="CasellaDiTesto 7">
            <a:extLst>
              <a:ext uri="{FF2B5EF4-FFF2-40B4-BE49-F238E27FC236}">
                <a16:creationId xmlns:a16="http://schemas.microsoft.com/office/drawing/2014/main" id="{2D1A6E5B-3D09-52F3-A29D-D99D3E1C5E97}"/>
              </a:ext>
            </a:extLst>
          </p:cNvPr>
          <p:cNvSpPr txBox="1"/>
          <p:nvPr/>
        </p:nvSpPr>
        <p:spPr>
          <a:xfrm>
            <a:off x="393404" y="1682128"/>
            <a:ext cx="11476074" cy="969496"/>
          </a:xfrm>
          <a:prstGeom prst="rect">
            <a:avLst/>
          </a:prstGeom>
          <a:noFill/>
        </p:spPr>
        <p:txBody>
          <a:bodyPr wrap="square" rtlCol="0">
            <a:spAutoFit/>
          </a:bodyPr>
          <a:lstStyle/>
          <a:p>
            <a:pPr algn="just"/>
            <a:endParaRPr lang="it-IT" sz="300" i="1" dirty="0">
              <a:latin typeface="Franklin Gothic Book" panose="020B0503020102020204" pitchFamily="34" charset="0"/>
            </a:endParaRPr>
          </a:p>
          <a:p>
            <a:pPr algn="just"/>
            <a:r>
              <a:rPr lang="it-IT" b="1" dirty="0">
                <a:solidFill>
                  <a:srgbClr val="FF0000"/>
                </a:solidFill>
                <a:latin typeface="Franklin Gothic Book" panose="020B0503020102020204" pitchFamily="34" charset="0"/>
              </a:rPr>
              <a:t>Presentazione dei Piani Multisettoriali Locali da parte dei Comuni destinatari delle risorse previste dal PNRR M5C2-15 Superamento degli insediamenti abusivi per combattere lo sfruttamento dei lavoratori in agricoltura</a:t>
            </a:r>
          </a:p>
          <a:p>
            <a:pPr algn="just"/>
            <a:endParaRPr lang="it-IT" b="1" dirty="0">
              <a:solidFill>
                <a:srgbClr val="444444"/>
              </a:solidFill>
              <a:latin typeface="Franklin Gothic Book" panose="020B0503020102020204" pitchFamily="34" charset="0"/>
            </a:endParaRPr>
          </a:p>
        </p:txBody>
      </p:sp>
      <p:sp>
        <p:nvSpPr>
          <p:cNvPr id="3" name="CasellaDiTesto 2">
            <a:extLst>
              <a:ext uri="{FF2B5EF4-FFF2-40B4-BE49-F238E27FC236}">
                <a16:creationId xmlns:a16="http://schemas.microsoft.com/office/drawing/2014/main" id="{73362984-7358-61DB-C524-BF958641AE88}"/>
              </a:ext>
            </a:extLst>
          </p:cNvPr>
          <p:cNvSpPr txBox="1"/>
          <p:nvPr/>
        </p:nvSpPr>
        <p:spPr>
          <a:xfrm>
            <a:off x="393404" y="3014554"/>
            <a:ext cx="11476074" cy="2031325"/>
          </a:xfrm>
          <a:prstGeom prst="rect">
            <a:avLst/>
          </a:prstGeom>
          <a:noFill/>
        </p:spPr>
        <p:txBody>
          <a:bodyPr wrap="square" rtlCol="0">
            <a:spAutoFit/>
          </a:bodyPr>
          <a:lstStyle/>
          <a:p>
            <a:pPr algn="just"/>
            <a:r>
              <a:rPr lang="it-IT" dirty="0">
                <a:solidFill>
                  <a:srgbClr val="444444"/>
                </a:solidFill>
                <a:latin typeface="Franklin Gothic Book" panose="020B0503020102020204" pitchFamily="34" charset="0"/>
              </a:rPr>
              <a:t>Il progetto </a:t>
            </a:r>
            <a:r>
              <a:rPr lang="it-IT" dirty="0" err="1">
                <a:solidFill>
                  <a:srgbClr val="444444"/>
                </a:solidFill>
                <a:latin typeface="Franklin Gothic Book" panose="020B0503020102020204" pitchFamily="34" charset="0"/>
              </a:rPr>
              <a:t>InCaS</a:t>
            </a:r>
            <a:r>
              <a:rPr lang="it-IT" dirty="0">
                <a:solidFill>
                  <a:srgbClr val="444444"/>
                </a:solidFill>
                <a:latin typeface="Franklin Gothic Book" panose="020B0503020102020204" pitchFamily="34" charset="0"/>
              </a:rPr>
              <a:t> trova nel PNRR  supporto nella realizzazione dell’azione svolta dai 9 Comuni interessati. </a:t>
            </a:r>
          </a:p>
          <a:p>
            <a:pPr algn="just"/>
            <a:endParaRPr lang="it-IT" dirty="0">
              <a:solidFill>
                <a:srgbClr val="444444"/>
              </a:solidFill>
              <a:latin typeface="Franklin Gothic Book" panose="020B0503020102020204" pitchFamily="34" charset="0"/>
            </a:endParaRPr>
          </a:p>
          <a:p>
            <a:pPr algn="just"/>
            <a:r>
              <a:rPr lang="it-IT" dirty="0">
                <a:solidFill>
                  <a:srgbClr val="444444"/>
                </a:solidFill>
                <a:latin typeface="Franklin Gothic Book" panose="020B0503020102020204" pitchFamily="34" charset="0"/>
              </a:rPr>
              <a:t>I Comuni interessati hanno presentato al Ministero del Lavoro e delle Politiche sociali il PML elaborato, così da poter accedere alle risorse che sono state affidate dal decreto ministeriale n. 55 del 29 marzo 2022 a 38 Comuni italiani. </a:t>
            </a:r>
          </a:p>
          <a:p>
            <a:pPr algn="just"/>
            <a:endParaRPr lang="it-IT" dirty="0">
              <a:solidFill>
                <a:srgbClr val="444444"/>
              </a:solidFill>
              <a:latin typeface="Franklin Gothic Book" panose="020B0503020102020204" pitchFamily="34" charset="0"/>
            </a:endParaRPr>
          </a:p>
          <a:p>
            <a:pPr algn="just"/>
            <a:r>
              <a:rPr lang="it-IT" dirty="0">
                <a:solidFill>
                  <a:srgbClr val="444444"/>
                </a:solidFill>
                <a:latin typeface="Franklin Gothic Book" panose="020B0503020102020204" pitchFamily="34" charset="0"/>
              </a:rPr>
              <a:t>Le risorse PNRR assegnate complessivamente ai Comuni </a:t>
            </a:r>
            <a:r>
              <a:rPr lang="it-IT" dirty="0" err="1">
                <a:solidFill>
                  <a:srgbClr val="444444"/>
                </a:solidFill>
                <a:latin typeface="Franklin Gothic Book" panose="020B0503020102020204" pitchFamily="34" charset="0"/>
              </a:rPr>
              <a:t>InCaS</a:t>
            </a:r>
            <a:r>
              <a:rPr lang="it-IT" dirty="0">
                <a:solidFill>
                  <a:srgbClr val="444444"/>
                </a:solidFill>
                <a:latin typeface="Franklin Gothic Book" panose="020B0503020102020204" pitchFamily="34" charset="0"/>
              </a:rPr>
              <a:t> per il superamento degli insediamenti abusivi dei braccianti agricoli sono 50.507.759 euro, ovvero più del 25% dei 200 milioni di euro stanziati. </a:t>
            </a:r>
          </a:p>
        </p:txBody>
      </p:sp>
    </p:spTree>
    <p:extLst>
      <p:ext uri="{BB962C8B-B14F-4D97-AF65-F5344CB8AC3E}">
        <p14:creationId xmlns:p14="http://schemas.microsoft.com/office/powerpoint/2010/main" val="1776103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226E831-E9DD-E27C-3F70-2DA86531D1E8}"/>
              </a:ext>
            </a:extLst>
          </p:cNvPr>
          <p:cNvSpPr txBox="1"/>
          <p:nvPr/>
        </p:nvSpPr>
        <p:spPr>
          <a:xfrm>
            <a:off x="3296093" y="440427"/>
            <a:ext cx="8605283" cy="244682"/>
          </a:xfrm>
          <a:prstGeom prst="rect">
            <a:avLst/>
          </a:prstGeom>
          <a:noFill/>
        </p:spPr>
        <p:txBody>
          <a:bodyPr wrap="square">
            <a:spAutoFit/>
          </a:bodyPr>
          <a:lstStyle/>
          <a:p>
            <a:pPr defTabSz="457200">
              <a:lnSpc>
                <a:spcPct val="90000"/>
              </a:lnSpc>
              <a:spcBef>
                <a:spcPct val="0"/>
              </a:spcBef>
              <a:spcAft>
                <a:spcPts val="600"/>
              </a:spcAft>
            </a:pPr>
            <a:r>
              <a:rPr lang="en-US" sz="1100" cap="all" dirty="0">
                <a:solidFill>
                  <a:schemeClr val="tx1">
                    <a:lumMod val="75000"/>
                    <a:lumOff val="25000"/>
                  </a:schemeClr>
                </a:solidFill>
                <a:latin typeface="Bookman Old Style" panose="02050604050505020204" pitchFamily="18" charset="0"/>
                <a:ea typeface="+mj-ea"/>
                <a:cs typeface="+mj-cs"/>
              </a:rPr>
              <a:t>contrasto allo </a:t>
            </a:r>
            <a:r>
              <a:rPr lang="it-IT" sz="1100" cap="all" dirty="0">
                <a:solidFill>
                  <a:schemeClr val="tx1">
                    <a:lumMod val="75000"/>
                    <a:lumOff val="25000"/>
                  </a:schemeClr>
                </a:solidFill>
                <a:latin typeface="Bookman Old Style" panose="02050604050505020204" pitchFamily="18" charset="0"/>
                <a:ea typeface="+mj-ea"/>
                <a:cs typeface="+mj-cs"/>
              </a:rPr>
              <a:t>sfruttamento</a:t>
            </a:r>
            <a:r>
              <a:rPr lang="en-US" sz="1100" cap="all" dirty="0">
                <a:solidFill>
                  <a:schemeClr val="tx1">
                    <a:lumMod val="75000"/>
                    <a:lumOff val="25000"/>
                  </a:schemeClr>
                </a:solidFill>
                <a:latin typeface="Bookman Old Style" panose="02050604050505020204" pitchFamily="18" charset="0"/>
                <a:ea typeface="+mj-ea"/>
                <a:cs typeface="+mj-cs"/>
              </a:rPr>
              <a:t> </a:t>
            </a:r>
            <a:r>
              <a:rPr lang="it-IT" sz="1100" cap="all" dirty="0">
                <a:solidFill>
                  <a:schemeClr val="tx1">
                    <a:lumMod val="75000"/>
                    <a:lumOff val="25000"/>
                  </a:schemeClr>
                </a:solidFill>
                <a:latin typeface="Bookman Old Style" panose="02050604050505020204" pitchFamily="18" charset="0"/>
                <a:ea typeface="+mj-ea"/>
                <a:cs typeface="+mj-cs"/>
              </a:rPr>
              <a:t>lavorativo</a:t>
            </a:r>
            <a:r>
              <a:rPr lang="en-US" sz="1100" cap="all" dirty="0">
                <a:solidFill>
                  <a:schemeClr val="tx1">
                    <a:lumMod val="75000"/>
                    <a:lumOff val="25000"/>
                  </a:schemeClr>
                </a:solidFill>
                <a:latin typeface="Bookman Old Style" panose="02050604050505020204" pitchFamily="18" charset="0"/>
                <a:ea typeface="+mj-ea"/>
                <a:cs typeface="+mj-cs"/>
              </a:rPr>
              <a:t> in agricoltura e al caporalato, il ruolo degli enti locali </a:t>
            </a:r>
          </a:p>
        </p:txBody>
      </p:sp>
      <p:pic>
        <p:nvPicPr>
          <p:cNvPr id="6" name="Immagine 5">
            <a:extLst>
              <a:ext uri="{FF2B5EF4-FFF2-40B4-BE49-F238E27FC236}">
                <a16:creationId xmlns:a16="http://schemas.microsoft.com/office/drawing/2014/main" id="{1108E87A-6E95-C2B7-45E6-F795FC961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7109" y="5587635"/>
            <a:ext cx="742873" cy="1096491"/>
          </a:xfrm>
          <a:prstGeom prst="rect">
            <a:avLst/>
          </a:prstGeom>
        </p:spPr>
      </p:pic>
      <p:sp>
        <p:nvSpPr>
          <p:cNvPr id="10" name="CasellaDiTesto 9">
            <a:extLst>
              <a:ext uri="{FF2B5EF4-FFF2-40B4-BE49-F238E27FC236}">
                <a16:creationId xmlns:a16="http://schemas.microsoft.com/office/drawing/2014/main" id="{D9C15214-D53F-448C-C931-FE1E7153CD03}"/>
              </a:ext>
            </a:extLst>
          </p:cNvPr>
          <p:cNvSpPr txBox="1"/>
          <p:nvPr/>
        </p:nvSpPr>
        <p:spPr>
          <a:xfrm>
            <a:off x="5415516" y="6453543"/>
            <a:ext cx="5922333" cy="276999"/>
          </a:xfrm>
          <a:prstGeom prst="rect">
            <a:avLst/>
          </a:prstGeom>
          <a:noFill/>
        </p:spPr>
        <p:txBody>
          <a:bodyPr wrap="square" rtlCol="0">
            <a:spAutoFit/>
          </a:bodyPr>
          <a:lstStyle/>
          <a:p>
            <a:r>
              <a:rPr lang="it-IT" sz="1200" cap="all" dirty="0">
                <a:solidFill>
                  <a:schemeClr val="tx1">
                    <a:lumMod val="75000"/>
                    <a:lumOff val="25000"/>
                  </a:schemeClr>
                </a:solidFill>
                <a:latin typeface="Franklin Gothic Book" panose="020B0503020102020204" pitchFamily="34" charset="0"/>
                <a:ea typeface="+mj-ea"/>
                <a:cs typeface="+mj-cs"/>
              </a:rPr>
              <a:t>Dipartimento per l’integrazione e l’accoglienza, Gestione dell’immigrazione </a:t>
            </a:r>
          </a:p>
        </p:txBody>
      </p:sp>
      <p:sp>
        <p:nvSpPr>
          <p:cNvPr id="14" name="Rettangolo 13">
            <a:extLst>
              <a:ext uri="{FF2B5EF4-FFF2-40B4-BE49-F238E27FC236}">
                <a16:creationId xmlns:a16="http://schemas.microsoft.com/office/drawing/2014/main" id="{C762FB3F-EC5D-EB0A-A035-B3ECD543AD04}"/>
              </a:ext>
            </a:extLst>
          </p:cNvPr>
          <p:cNvSpPr/>
          <p:nvPr/>
        </p:nvSpPr>
        <p:spPr>
          <a:xfrm>
            <a:off x="228086" y="305990"/>
            <a:ext cx="3900948" cy="45719"/>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DF862280-A67C-B251-4D3C-9AC42236E3B1}"/>
              </a:ext>
            </a:extLst>
          </p:cNvPr>
          <p:cNvSpPr/>
          <p:nvPr/>
        </p:nvSpPr>
        <p:spPr>
          <a:xfrm>
            <a:off x="4274288" y="300465"/>
            <a:ext cx="3657600" cy="45719"/>
          </a:xfrm>
          <a:prstGeom prst="rect">
            <a:avLst/>
          </a:prstGeom>
          <a:noFill/>
          <a:ln>
            <a:solidFill>
              <a:srgbClr val="D09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140011B0-3FB3-2A34-BC16-D38B0E8C4574}"/>
              </a:ext>
            </a:extLst>
          </p:cNvPr>
          <p:cNvSpPr/>
          <p:nvPr/>
        </p:nvSpPr>
        <p:spPr>
          <a:xfrm>
            <a:off x="8089034" y="295774"/>
            <a:ext cx="3900948" cy="50407"/>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CasellaDiTesto 1">
            <a:extLst>
              <a:ext uri="{FF2B5EF4-FFF2-40B4-BE49-F238E27FC236}">
                <a16:creationId xmlns:a16="http://schemas.microsoft.com/office/drawing/2014/main" id="{ADCD6410-F134-B4F8-B24C-8D51D93C40A9}"/>
              </a:ext>
            </a:extLst>
          </p:cNvPr>
          <p:cNvSpPr txBox="1"/>
          <p:nvPr/>
        </p:nvSpPr>
        <p:spPr>
          <a:xfrm>
            <a:off x="706769" y="2001853"/>
            <a:ext cx="2249081" cy="400110"/>
          </a:xfrm>
          <a:prstGeom prst="rect">
            <a:avLst/>
          </a:prstGeom>
          <a:noFill/>
        </p:spPr>
        <p:txBody>
          <a:bodyPr wrap="square" rtlCol="0">
            <a:spAutoFit/>
          </a:bodyPr>
          <a:lstStyle/>
          <a:p>
            <a:r>
              <a:rPr lang="it-IT" sz="2000" i="1" dirty="0">
                <a:solidFill>
                  <a:schemeClr val="tx1">
                    <a:lumMod val="75000"/>
                    <a:lumOff val="25000"/>
                  </a:schemeClr>
                </a:solidFill>
                <a:latin typeface="Franklin Gothic Demi" panose="020B0703020102020204" pitchFamily="34" charset="0"/>
                <a:ea typeface="+mj-ea"/>
                <a:cs typeface="+mj-cs"/>
              </a:rPr>
              <a:t>Webinar </a:t>
            </a:r>
            <a:r>
              <a:rPr lang="it-IT" sz="2000" i="1" dirty="0" err="1">
                <a:solidFill>
                  <a:schemeClr val="tx1">
                    <a:lumMod val="75000"/>
                    <a:lumOff val="25000"/>
                  </a:schemeClr>
                </a:solidFill>
                <a:latin typeface="Franklin Gothic Demi" panose="020B0703020102020204" pitchFamily="34" charset="0"/>
                <a:ea typeface="+mj-ea"/>
                <a:cs typeface="+mj-cs"/>
              </a:rPr>
              <a:t>InCaS</a:t>
            </a:r>
            <a:endParaRPr lang="it-IT" sz="2000" i="1" dirty="0">
              <a:solidFill>
                <a:schemeClr val="tx1">
                  <a:lumMod val="75000"/>
                  <a:lumOff val="25000"/>
                </a:schemeClr>
              </a:solidFill>
              <a:latin typeface="Franklin Gothic Demi" panose="020B0703020102020204" pitchFamily="34" charset="0"/>
              <a:ea typeface="+mj-ea"/>
              <a:cs typeface="+mj-cs"/>
            </a:endParaRPr>
          </a:p>
        </p:txBody>
      </p:sp>
      <p:pic>
        <p:nvPicPr>
          <p:cNvPr id="3" name="Immagine 2">
            <a:extLst>
              <a:ext uri="{FF2B5EF4-FFF2-40B4-BE49-F238E27FC236}">
                <a16:creationId xmlns:a16="http://schemas.microsoft.com/office/drawing/2014/main" id="{23E5D536-12B4-393A-E91C-49657DE429BD}"/>
              </a:ext>
            </a:extLst>
          </p:cNvPr>
          <p:cNvPicPr>
            <a:picLocks noChangeAspect="1"/>
          </p:cNvPicPr>
          <p:nvPr/>
        </p:nvPicPr>
        <p:blipFill>
          <a:blip r:embed="rId3" cstate="print"/>
          <a:srcRect/>
          <a:stretch>
            <a:fillRect/>
          </a:stretch>
        </p:blipFill>
        <p:spPr bwMode="auto">
          <a:xfrm>
            <a:off x="712859" y="899780"/>
            <a:ext cx="1635822" cy="857256"/>
          </a:xfrm>
          <a:prstGeom prst="rect">
            <a:avLst/>
          </a:prstGeom>
          <a:noFill/>
          <a:ln w="9525">
            <a:noFill/>
            <a:miter lim="800000"/>
            <a:headEnd/>
            <a:tailEnd/>
          </a:ln>
        </p:spPr>
      </p:pic>
      <p:sp>
        <p:nvSpPr>
          <p:cNvPr id="4" name="CasellaDiTesto 3">
            <a:extLst>
              <a:ext uri="{FF2B5EF4-FFF2-40B4-BE49-F238E27FC236}">
                <a16:creationId xmlns:a16="http://schemas.microsoft.com/office/drawing/2014/main" id="{0C7D22B4-E5AD-D254-5634-C58A14E8520B}"/>
              </a:ext>
            </a:extLst>
          </p:cNvPr>
          <p:cNvSpPr txBox="1"/>
          <p:nvPr/>
        </p:nvSpPr>
        <p:spPr>
          <a:xfrm>
            <a:off x="2481930" y="1129981"/>
            <a:ext cx="9136615" cy="584775"/>
          </a:xfrm>
          <a:prstGeom prst="rect">
            <a:avLst/>
          </a:prstGeom>
          <a:noFill/>
        </p:spPr>
        <p:txBody>
          <a:bodyPr wrap="square">
            <a:spAutoFit/>
          </a:bodyPr>
          <a:lstStyle/>
          <a:p>
            <a:pPr algn="just" fontAlgn="base"/>
            <a:r>
              <a:rPr lang="it-IT" sz="1600" i="1" dirty="0">
                <a:solidFill>
                  <a:schemeClr val="tx1">
                    <a:lumMod val="75000"/>
                    <a:lumOff val="25000"/>
                  </a:schemeClr>
                </a:solidFill>
                <a:latin typeface="Franklin Gothic Demi" panose="020B0703020102020204" pitchFamily="34" charset="0"/>
                <a:ea typeface="+mj-ea"/>
                <a:cs typeface="+mj-cs"/>
              </a:rPr>
              <a:t>Piano d’azione a supporto degli enti locali nell’ambito dei processi di Inclusione dei cittadini stranieri e degli interventi di Contrasto allo Sfruttamento lavorativo in agricoltura e al caporalato</a:t>
            </a:r>
          </a:p>
        </p:txBody>
      </p:sp>
      <p:pic>
        <p:nvPicPr>
          <p:cNvPr id="13" name="Immagine 12" descr="Immagine che contiene computer, computer, Sistema operativo, schermata&#10;&#10;Descrizione generata automaticamente">
            <a:extLst>
              <a:ext uri="{FF2B5EF4-FFF2-40B4-BE49-F238E27FC236}">
                <a16:creationId xmlns:a16="http://schemas.microsoft.com/office/drawing/2014/main" id="{69CE0A64-14E9-D239-3984-B00EDBE7935A}"/>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20295" t="27245" r="23627" b="20022"/>
          <a:stretch/>
        </p:blipFill>
        <p:spPr>
          <a:xfrm>
            <a:off x="701749" y="3522337"/>
            <a:ext cx="3422265" cy="2116932"/>
          </a:xfrm>
          <a:prstGeom prst="rect">
            <a:avLst/>
          </a:prstGeom>
        </p:spPr>
      </p:pic>
      <p:sp>
        <p:nvSpPr>
          <p:cNvPr id="17" name="CasellaDiTesto 16">
            <a:extLst>
              <a:ext uri="{FF2B5EF4-FFF2-40B4-BE49-F238E27FC236}">
                <a16:creationId xmlns:a16="http://schemas.microsoft.com/office/drawing/2014/main" id="{FFA69D82-F59A-1BF5-B66F-4DFBF4711C0E}"/>
              </a:ext>
            </a:extLst>
          </p:cNvPr>
          <p:cNvSpPr txBox="1"/>
          <p:nvPr/>
        </p:nvSpPr>
        <p:spPr>
          <a:xfrm>
            <a:off x="4763386" y="3510143"/>
            <a:ext cx="7226596" cy="2192908"/>
          </a:xfrm>
          <a:prstGeom prst="rect">
            <a:avLst/>
          </a:prstGeom>
          <a:noFill/>
        </p:spPr>
        <p:txBody>
          <a:bodyPr wrap="square" rtlCol="0">
            <a:spAutoFit/>
          </a:bodyPr>
          <a:lstStyle/>
          <a:p>
            <a:pPr algn="ctr"/>
            <a:r>
              <a:rPr lang="it-IT" sz="1400" b="1" cap="all" dirty="0">
                <a:solidFill>
                  <a:schemeClr val="tx1">
                    <a:lumMod val="75000"/>
                    <a:lumOff val="25000"/>
                  </a:schemeClr>
                </a:solidFill>
                <a:effectLst/>
                <a:latin typeface="Bookman Old Style" panose="02050604050505020204" pitchFamily="18" charset="0"/>
                <a:ea typeface="Times New Roman" panose="02020603050405020304" pitchFamily="18" charset="0"/>
                <a:cs typeface="Leelawadee UI" panose="020B0502040204020203" pitchFamily="34" charset="-34"/>
              </a:rPr>
              <a:t>I Piani locali multisettoriali DEI COMUNI PER IL contrasto allo sfruttamento lavorativo dei cittadini di Paesi terzi in agricoltura E AL CAPORALATO:</a:t>
            </a:r>
            <a:endParaRPr lang="it-IT" sz="1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it-IT" sz="1400" b="1" cap="all" dirty="0">
                <a:solidFill>
                  <a:schemeClr val="tx1">
                    <a:lumMod val="75000"/>
                    <a:lumOff val="25000"/>
                  </a:schemeClr>
                </a:solidFill>
                <a:effectLst/>
                <a:latin typeface="Bookman Old Style" panose="02050604050505020204" pitchFamily="18" charset="0"/>
                <a:ea typeface="Times New Roman" panose="02020603050405020304" pitchFamily="18" charset="0"/>
                <a:cs typeface="Leelawadee UI" panose="020B0502040204020203" pitchFamily="34" charset="-34"/>
              </a:rPr>
              <a:t>PROCESSI, STRUMENTI E METODI</a:t>
            </a:r>
            <a:endParaRPr lang="it-IT" sz="1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it-IT" sz="1400" dirty="0">
                <a:solidFill>
                  <a:srgbClr val="000000"/>
                </a:solidFill>
                <a:effectLst/>
                <a:latin typeface="Bookman Old Style" panose="02050604050505020204" pitchFamily="18" charset="0"/>
                <a:ea typeface="Times New Roman" panose="02020603050405020304" pitchFamily="18" charset="0"/>
                <a:cs typeface="Leelawadee UI" panose="020B0502040204020203" pitchFamily="34" charset="-34"/>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it-IT" sz="1400" dirty="0">
                <a:solidFill>
                  <a:schemeClr val="tx1">
                    <a:lumMod val="65000"/>
                    <a:lumOff val="35000"/>
                  </a:schemeClr>
                </a:solidFill>
                <a:latin typeface="Bookman Old Style" panose="02050604050505020204" pitchFamily="18" charset="0"/>
                <a:ea typeface="Times New Roman" panose="02020603050405020304" pitchFamily="18" charset="0"/>
                <a:cs typeface="Leelawadee UI" panose="020B0502040204020203" pitchFamily="34" charset="-34"/>
              </a:rPr>
              <a:t>20</a:t>
            </a:r>
            <a:r>
              <a:rPr lang="it-IT" sz="1400" dirty="0">
                <a:solidFill>
                  <a:schemeClr val="tx1">
                    <a:lumMod val="65000"/>
                    <a:lumOff val="35000"/>
                  </a:schemeClr>
                </a:solidFill>
                <a:effectLst/>
                <a:latin typeface="Bookman Old Style" panose="02050604050505020204" pitchFamily="18" charset="0"/>
                <a:ea typeface="Times New Roman" panose="02020603050405020304" pitchFamily="18" charset="0"/>
                <a:cs typeface="Leelawadee UI" panose="020B0502040204020203" pitchFamily="34" charset="-34"/>
              </a:rPr>
              <a:t> settembre 2023, ore 11.00 – 12.30</a:t>
            </a:r>
            <a:endParaRPr lang="it-IT"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it-IT" sz="1400" dirty="0">
                <a:solidFill>
                  <a:schemeClr val="tx1">
                    <a:lumMod val="65000"/>
                    <a:lumOff val="35000"/>
                  </a:schemeClr>
                </a:solidFill>
                <a:effectLst/>
                <a:latin typeface="Bookman Old Style" panose="02050604050505020204" pitchFamily="18" charset="0"/>
                <a:ea typeface="Times New Roman" panose="02020603050405020304" pitchFamily="18" charset="0"/>
                <a:cs typeface="Leelawadee UI" panose="020B0502040204020203" pitchFamily="34" charset="-34"/>
              </a:rPr>
              <a:t>22 settembre 2023, ore 11.00 – 12.30</a:t>
            </a:r>
            <a:endParaRPr lang="it-IT"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it-IT" sz="1400" dirty="0">
                <a:solidFill>
                  <a:schemeClr val="tx1">
                    <a:lumMod val="65000"/>
                    <a:lumOff val="35000"/>
                  </a:schemeClr>
                </a:solidFill>
                <a:effectLst/>
                <a:latin typeface="Bookman Old Style" panose="02050604050505020204" pitchFamily="18" charset="0"/>
                <a:ea typeface="Times New Roman" panose="02020603050405020304" pitchFamily="18" charset="0"/>
                <a:cs typeface="Leelawadee UI" panose="020B0502040204020203" pitchFamily="34" charset="-34"/>
              </a:rPr>
              <a:t>26 settembre 2023, ore 11.00 – 12.30</a:t>
            </a:r>
            <a:endParaRPr lang="it-IT"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it-IT" sz="1400" dirty="0"/>
          </a:p>
        </p:txBody>
      </p:sp>
      <p:sp>
        <p:nvSpPr>
          <p:cNvPr id="18" name="CasellaDiTesto 17">
            <a:extLst>
              <a:ext uri="{FF2B5EF4-FFF2-40B4-BE49-F238E27FC236}">
                <a16:creationId xmlns:a16="http://schemas.microsoft.com/office/drawing/2014/main" id="{EC6A3BE2-936A-7A26-AA65-47D148CCD027}"/>
              </a:ext>
            </a:extLst>
          </p:cNvPr>
          <p:cNvSpPr txBox="1"/>
          <p:nvPr/>
        </p:nvSpPr>
        <p:spPr>
          <a:xfrm>
            <a:off x="701749" y="2530549"/>
            <a:ext cx="11057860" cy="584775"/>
          </a:xfrm>
          <a:prstGeom prst="rect">
            <a:avLst/>
          </a:prstGeom>
          <a:noFill/>
        </p:spPr>
        <p:txBody>
          <a:bodyPr wrap="square" rtlCol="0">
            <a:spAutoFit/>
          </a:bodyPr>
          <a:lstStyle/>
          <a:p>
            <a:pPr algn="just"/>
            <a:r>
              <a:rPr lang="it-IT" sz="1600" dirty="0">
                <a:solidFill>
                  <a:schemeClr val="tx1">
                    <a:lumMod val="75000"/>
                    <a:lumOff val="25000"/>
                  </a:schemeClr>
                </a:solidFill>
                <a:latin typeface="Franklin Gothic Demi" panose="020B0703020102020204" pitchFamily="34" charset="0"/>
                <a:ea typeface="+mj-ea"/>
                <a:cs typeface="+mj-cs"/>
              </a:rPr>
              <a:t>Realizzazione di un ciclo di 3 webinar destinato ai Comuni per illustrare i processi di progettazione partecipata finalizzati alla definizione ed elaborazione dei Piani locali multisettoriali. </a:t>
            </a:r>
          </a:p>
        </p:txBody>
      </p:sp>
    </p:spTree>
    <p:extLst>
      <p:ext uri="{BB962C8B-B14F-4D97-AF65-F5344CB8AC3E}">
        <p14:creationId xmlns:p14="http://schemas.microsoft.com/office/powerpoint/2010/main" val="1802021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226E831-E9DD-E27C-3F70-2DA86531D1E8}"/>
              </a:ext>
            </a:extLst>
          </p:cNvPr>
          <p:cNvSpPr txBox="1"/>
          <p:nvPr/>
        </p:nvSpPr>
        <p:spPr>
          <a:xfrm>
            <a:off x="3296093" y="440427"/>
            <a:ext cx="8605283" cy="244682"/>
          </a:xfrm>
          <a:prstGeom prst="rect">
            <a:avLst/>
          </a:prstGeom>
          <a:noFill/>
        </p:spPr>
        <p:txBody>
          <a:bodyPr wrap="square">
            <a:spAutoFit/>
          </a:bodyPr>
          <a:lstStyle/>
          <a:p>
            <a:pPr defTabSz="457200">
              <a:lnSpc>
                <a:spcPct val="90000"/>
              </a:lnSpc>
              <a:spcBef>
                <a:spcPct val="0"/>
              </a:spcBef>
              <a:spcAft>
                <a:spcPts val="600"/>
              </a:spcAft>
            </a:pPr>
            <a:r>
              <a:rPr lang="en-US" sz="1100" cap="all" dirty="0">
                <a:solidFill>
                  <a:schemeClr val="tx1">
                    <a:lumMod val="75000"/>
                    <a:lumOff val="25000"/>
                  </a:schemeClr>
                </a:solidFill>
                <a:latin typeface="Bookman Old Style" panose="02050604050505020204" pitchFamily="18" charset="0"/>
                <a:ea typeface="+mj-ea"/>
                <a:cs typeface="+mj-cs"/>
              </a:rPr>
              <a:t>contrasto allo </a:t>
            </a:r>
            <a:r>
              <a:rPr lang="it-IT" sz="1100" cap="all" dirty="0">
                <a:solidFill>
                  <a:schemeClr val="tx1">
                    <a:lumMod val="75000"/>
                    <a:lumOff val="25000"/>
                  </a:schemeClr>
                </a:solidFill>
                <a:latin typeface="Bookman Old Style" panose="02050604050505020204" pitchFamily="18" charset="0"/>
                <a:ea typeface="+mj-ea"/>
                <a:cs typeface="+mj-cs"/>
              </a:rPr>
              <a:t>sfruttamento</a:t>
            </a:r>
            <a:r>
              <a:rPr lang="en-US" sz="1100" cap="all" dirty="0">
                <a:solidFill>
                  <a:schemeClr val="tx1">
                    <a:lumMod val="75000"/>
                    <a:lumOff val="25000"/>
                  </a:schemeClr>
                </a:solidFill>
                <a:latin typeface="Bookman Old Style" panose="02050604050505020204" pitchFamily="18" charset="0"/>
                <a:ea typeface="+mj-ea"/>
                <a:cs typeface="+mj-cs"/>
              </a:rPr>
              <a:t> </a:t>
            </a:r>
            <a:r>
              <a:rPr lang="it-IT" sz="1100" cap="all" dirty="0">
                <a:solidFill>
                  <a:schemeClr val="tx1">
                    <a:lumMod val="75000"/>
                    <a:lumOff val="25000"/>
                  </a:schemeClr>
                </a:solidFill>
                <a:latin typeface="Bookman Old Style" panose="02050604050505020204" pitchFamily="18" charset="0"/>
                <a:ea typeface="+mj-ea"/>
                <a:cs typeface="+mj-cs"/>
              </a:rPr>
              <a:t>lavorativo</a:t>
            </a:r>
            <a:r>
              <a:rPr lang="en-US" sz="1100" cap="all" dirty="0">
                <a:solidFill>
                  <a:schemeClr val="tx1">
                    <a:lumMod val="75000"/>
                    <a:lumOff val="25000"/>
                  </a:schemeClr>
                </a:solidFill>
                <a:latin typeface="Bookman Old Style" panose="02050604050505020204" pitchFamily="18" charset="0"/>
                <a:ea typeface="+mj-ea"/>
                <a:cs typeface="+mj-cs"/>
              </a:rPr>
              <a:t> in agricoltura e al caporalato, il ruolo degli enti locali </a:t>
            </a:r>
          </a:p>
        </p:txBody>
      </p:sp>
      <p:pic>
        <p:nvPicPr>
          <p:cNvPr id="6" name="Immagine 5">
            <a:extLst>
              <a:ext uri="{FF2B5EF4-FFF2-40B4-BE49-F238E27FC236}">
                <a16:creationId xmlns:a16="http://schemas.microsoft.com/office/drawing/2014/main" id="{1108E87A-6E95-C2B7-45E6-F795FC961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7109" y="5587635"/>
            <a:ext cx="742873" cy="1096491"/>
          </a:xfrm>
          <a:prstGeom prst="rect">
            <a:avLst/>
          </a:prstGeom>
        </p:spPr>
      </p:pic>
      <p:sp>
        <p:nvSpPr>
          <p:cNvPr id="10" name="CasellaDiTesto 9">
            <a:extLst>
              <a:ext uri="{FF2B5EF4-FFF2-40B4-BE49-F238E27FC236}">
                <a16:creationId xmlns:a16="http://schemas.microsoft.com/office/drawing/2014/main" id="{D9C15214-D53F-448C-C931-FE1E7153CD03}"/>
              </a:ext>
            </a:extLst>
          </p:cNvPr>
          <p:cNvSpPr txBox="1"/>
          <p:nvPr/>
        </p:nvSpPr>
        <p:spPr>
          <a:xfrm>
            <a:off x="5415516" y="6453543"/>
            <a:ext cx="5922333" cy="276999"/>
          </a:xfrm>
          <a:prstGeom prst="rect">
            <a:avLst/>
          </a:prstGeom>
          <a:noFill/>
        </p:spPr>
        <p:txBody>
          <a:bodyPr wrap="square" rtlCol="0">
            <a:spAutoFit/>
          </a:bodyPr>
          <a:lstStyle/>
          <a:p>
            <a:r>
              <a:rPr lang="it-IT" sz="1200" cap="all" dirty="0">
                <a:solidFill>
                  <a:schemeClr val="tx1">
                    <a:lumMod val="75000"/>
                    <a:lumOff val="25000"/>
                  </a:schemeClr>
                </a:solidFill>
                <a:latin typeface="Franklin Gothic Book" panose="020B0503020102020204" pitchFamily="34" charset="0"/>
                <a:ea typeface="+mj-ea"/>
                <a:cs typeface="+mj-cs"/>
              </a:rPr>
              <a:t>Dipartimento per l’integrazione e l’accoglienza, Gestione dell’immigrazione </a:t>
            </a:r>
          </a:p>
        </p:txBody>
      </p:sp>
      <p:sp>
        <p:nvSpPr>
          <p:cNvPr id="14" name="Rettangolo 13">
            <a:extLst>
              <a:ext uri="{FF2B5EF4-FFF2-40B4-BE49-F238E27FC236}">
                <a16:creationId xmlns:a16="http://schemas.microsoft.com/office/drawing/2014/main" id="{C762FB3F-EC5D-EB0A-A035-B3ECD543AD04}"/>
              </a:ext>
            </a:extLst>
          </p:cNvPr>
          <p:cNvSpPr/>
          <p:nvPr/>
        </p:nvSpPr>
        <p:spPr>
          <a:xfrm>
            <a:off x="228086" y="305990"/>
            <a:ext cx="3900948" cy="45719"/>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DF862280-A67C-B251-4D3C-9AC42236E3B1}"/>
              </a:ext>
            </a:extLst>
          </p:cNvPr>
          <p:cNvSpPr/>
          <p:nvPr/>
        </p:nvSpPr>
        <p:spPr>
          <a:xfrm>
            <a:off x="4274288" y="300465"/>
            <a:ext cx="3657600" cy="45719"/>
          </a:xfrm>
          <a:prstGeom prst="rect">
            <a:avLst/>
          </a:prstGeom>
          <a:noFill/>
          <a:ln>
            <a:solidFill>
              <a:srgbClr val="D09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140011B0-3FB3-2A34-BC16-D38B0E8C4574}"/>
              </a:ext>
            </a:extLst>
          </p:cNvPr>
          <p:cNvSpPr/>
          <p:nvPr/>
        </p:nvSpPr>
        <p:spPr>
          <a:xfrm>
            <a:off x="8089034" y="295774"/>
            <a:ext cx="3900948" cy="50407"/>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026" name="Picture 2" descr="Sistema Accoglienza Integrazione">
            <a:extLst>
              <a:ext uri="{FF2B5EF4-FFF2-40B4-BE49-F238E27FC236}">
                <a16:creationId xmlns:a16="http://schemas.microsoft.com/office/drawing/2014/main" id="{5B0F3457-8ED5-DDD4-9DF3-2DCD936C94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809" y="685109"/>
            <a:ext cx="1860698" cy="982681"/>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B18476A2-46FC-6751-ACCF-FB7954197368}"/>
              </a:ext>
            </a:extLst>
          </p:cNvPr>
          <p:cNvSpPr txBox="1"/>
          <p:nvPr/>
        </p:nvSpPr>
        <p:spPr>
          <a:xfrm>
            <a:off x="2657437" y="1042812"/>
            <a:ext cx="8747754" cy="338554"/>
          </a:xfrm>
          <a:prstGeom prst="rect">
            <a:avLst/>
          </a:prstGeom>
          <a:noFill/>
        </p:spPr>
        <p:txBody>
          <a:bodyPr wrap="square">
            <a:spAutoFit/>
          </a:bodyPr>
          <a:lstStyle/>
          <a:p>
            <a:pPr algn="ctr" fontAlgn="base"/>
            <a:r>
              <a:rPr lang="it-IT" sz="1600" i="1" dirty="0">
                <a:solidFill>
                  <a:schemeClr val="tx1">
                    <a:lumMod val="75000"/>
                    <a:lumOff val="25000"/>
                  </a:schemeClr>
                </a:solidFill>
                <a:latin typeface="Franklin Gothic Demi" panose="020B0703020102020204" pitchFamily="34" charset="0"/>
                <a:ea typeface="+mj-ea"/>
                <a:cs typeface="+mj-cs"/>
              </a:rPr>
              <a:t>Il ruolo del SAI nel contrasto allo sfruttamento lavorativo in agricoltura e al caporalato</a:t>
            </a:r>
          </a:p>
        </p:txBody>
      </p:sp>
      <p:sp>
        <p:nvSpPr>
          <p:cNvPr id="7" name="CasellaDiTesto 6">
            <a:extLst>
              <a:ext uri="{FF2B5EF4-FFF2-40B4-BE49-F238E27FC236}">
                <a16:creationId xmlns:a16="http://schemas.microsoft.com/office/drawing/2014/main" id="{A2C4B7F7-3234-E807-A278-BEDECE577E26}"/>
              </a:ext>
            </a:extLst>
          </p:cNvPr>
          <p:cNvSpPr txBox="1"/>
          <p:nvPr/>
        </p:nvSpPr>
        <p:spPr>
          <a:xfrm>
            <a:off x="786809" y="1708541"/>
            <a:ext cx="11203173" cy="584775"/>
          </a:xfrm>
          <a:prstGeom prst="rect">
            <a:avLst/>
          </a:prstGeom>
          <a:noFill/>
        </p:spPr>
        <p:txBody>
          <a:bodyPr wrap="square">
            <a:spAutoFit/>
          </a:bodyPr>
          <a:lstStyle/>
          <a:p>
            <a:pPr>
              <a:buNone/>
            </a:pPr>
            <a:r>
              <a:rPr lang="it-IT" sz="1600" dirty="0">
                <a:solidFill>
                  <a:schemeClr val="tx1">
                    <a:lumMod val="75000"/>
                    <a:lumOff val="25000"/>
                  </a:schemeClr>
                </a:solidFill>
                <a:latin typeface="Franklin Gothic Demi" panose="020B0703020102020204" pitchFamily="34" charset="0"/>
                <a:ea typeface="+mj-ea"/>
                <a:cs typeface="+mj-cs"/>
              </a:rPr>
              <a:t>LINEE GUIDA NAZIONALI</a:t>
            </a:r>
          </a:p>
          <a:p>
            <a:pPr>
              <a:buNone/>
            </a:pPr>
            <a:r>
              <a:rPr lang="it-IT" sz="1600" dirty="0">
                <a:solidFill>
                  <a:schemeClr val="tx1">
                    <a:lumMod val="75000"/>
                    <a:lumOff val="25000"/>
                  </a:schemeClr>
                </a:solidFill>
                <a:latin typeface="Franklin Gothic Demi" panose="020B0703020102020204" pitchFamily="34" charset="0"/>
                <a:ea typeface="+mj-ea"/>
                <a:cs typeface="+mj-cs"/>
              </a:rPr>
              <a:t>in materia di identificazione e assistenza alle vittime di sfruttamento lavorativo in agricoltura</a:t>
            </a:r>
          </a:p>
        </p:txBody>
      </p:sp>
      <p:sp>
        <p:nvSpPr>
          <p:cNvPr id="9" name="Freccia angolare in su 8">
            <a:extLst>
              <a:ext uri="{FF2B5EF4-FFF2-40B4-BE49-F238E27FC236}">
                <a16:creationId xmlns:a16="http://schemas.microsoft.com/office/drawing/2014/main" id="{DFC6F10D-1F45-C2F9-DCD4-2B0188E1251F}"/>
              </a:ext>
            </a:extLst>
          </p:cNvPr>
          <p:cNvSpPr/>
          <p:nvPr/>
        </p:nvSpPr>
        <p:spPr>
          <a:xfrm rot="5400000">
            <a:off x="948589" y="2372633"/>
            <a:ext cx="584776" cy="388836"/>
          </a:xfrm>
          <a:prstGeom prst="bentUpArrow">
            <a:avLst>
              <a:gd name="adj1" fmla="val 25000"/>
              <a:gd name="adj2" fmla="val 25000"/>
              <a:gd name="adj3" fmla="val 50000"/>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lumMod val="75000"/>
                  <a:lumOff val="25000"/>
                </a:schemeClr>
              </a:solidFill>
            </a:endParaRPr>
          </a:p>
        </p:txBody>
      </p:sp>
      <p:sp>
        <p:nvSpPr>
          <p:cNvPr id="12" name="CasellaDiTesto 11">
            <a:extLst>
              <a:ext uri="{FF2B5EF4-FFF2-40B4-BE49-F238E27FC236}">
                <a16:creationId xmlns:a16="http://schemas.microsoft.com/office/drawing/2014/main" id="{2508E8E8-FF47-E3C8-BF2F-BA7C878B022A}"/>
              </a:ext>
            </a:extLst>
          </p:cNvPr>
          <p:cNvSpPr txBox="1"/>
          <p:nvPr/>
        </p:nvSpPr>
        <p:spPr>
          <a:xfrm>
            <a:off x="1435395" y="2439926"/>
            <a:ext cx="10465981" cy="615553"/>
          </a:xfrm>
          <a:prstGeom prst="rect">
            <a:avLst/>
          </a:prstGeom>
          <a:noFill/>
        </p:spPr>
        <p:txBody>
          <a:bodyPr wrap="square">
            <a:spAutoFit/>
          </a:bodyPr>
          <a:lstStyle/>
          <a:p>
            <a:pPr algn="just">
              <a:spcBef>
                <a:spcPts val="0"/>
              </a:spcBef>
              <a:spcAft>
                <a:spcPts val="0"/>
              </a:spcAft>
              <a:buNone/>
            </a:pPr>
            <a:r>
              <a:rPr lang="it-IT" sz="1700" cap="all" dirty="0">
                <a:solidFill>
                  <a:srgbClr val="FF0000"/>
                </a:solidFill>
                <a:latin typeface="Franklin Gothic Demi" panose="020B0703020102020204" pitchFamily="34" charset="0"/>
                <a:ea typeface="+mj-ea"/>
                <a:cs typeface="+mj-cs"/>
              </a:rPr>
              <a:t>Il sistema di accoglienza e integrazione (SAI) si inserisce nei percorsi di seconda accoglienza o assistenza a lungo termine. </a:t>
            </a:r>
          </a:p>
        </p:txBody>
      </p:sp>
      <p:sp>
        <p:nvSpPr>
          <p:cNvPr id="17" name="CasellaDiTesto 16">
            <a:extLst>
              <a:ext uri="{FF2B5EF4-FFF2-40B4-BE49-F238E27FC236}">
                <a16:creationId xmlns:a16="http://schemas.microsoft.com/office/drawing/2014/main" id="{40E24F21-C374-94A6-A351-7F7CF6DC3CBC}"/>
              </a:ext>
            </a:extLst>
          </p:cNvPr>
          <p:cNvSpPr txBox="1"/>
          <p:nvPr/>
        </p:nvSpPr>
        <p:spPr>
          <a:xfrm>
            <a:off x="6217909" y="3259723"/>
            <a:ext cx="4628706" cy="338554"/>
          </a:xfrm>
          <a:prstGeom prst="rect">
            <a:avLst/>
          </a:prstGeom>
          <a:noFill/>
        </p:spPr>
        <p:txBody>
          <a:bodyPr wrap="square" rtlCol="0">
            <a:spAutoFit/>
          </a:bodyPr>
          <a:lstStyle/>
          <a:p>
            <a:r>
              <a:rPr lang="it-IT" sz="1600" dirty="0">
                <a:solidFill>
                  <a:schemeClr val="tx1">
                    <a:lumMod val="75000"/>
                    <a:lumOff val="25000"/>
                  </a:schemeClr>
                </a:solidFill>
                <a:latin typeface="Franklin Gothic Demi" panose="020B0703020102020204" pitchFamily="34" charset="0"/>
                <a:ea typeface="+mj-ea"/>
                <a:cs typeface="+mj-cs"/>
              </a:rPr>
              <a:t>Segnalazione da parte di: </a:t>
            </a:r>
          </a:p>
        </p:txBody>
      </p:sp>
      <p:sp>
        <p:nvSpPr>
          <p:cNvPr id="19" name="CasellaDiTesto 18">
            <a:extLst>
              <a:ext uri="{FF2B5EF4-FFF2-40B4-BE49-F238E27FC236}">
                <a16:creationId xmlns:a16="http://schemas.microsoft.com/office/drawing/2014/main" id="{1465DB8D-B10A-B631-7492-214E79B5BCB2}"/>
              </a:ext>
            </a:extLst>
          </p:cNvPr>
          <p:cNvSpPr txBox="1"/>
          <p:nvPr/>
        </p:nvSpPr>
        <p:spPr>
          <a:xfrm>
            <a:off x="6217909" y="3525041"/>
            <a:ext cx="5029200" cy="2677656"/>
          </a:xfrm>
          <a:prstGeom prst="rect">
            <a:avLst/>
          </a:prstGeom>
          <a:noFill/>
        </p:spPr>
        <p:txBody>
          <a:bodyPr wrap="square">
            <a:spAutoFit/>
          </a:bodyPr>
          <a:lstStyle/>
          <a:p>
            <a:pPr marL="285750" indent="-285750">
              <a:buFont typeface="Franklin Gothic Book" panose="020B0503020102020204" pitchFamily="34" charset="0"/>
              <a:buChar char="→"/>
            </a:pPr>
            <a:r>
              <a:rPr lang="it-IT" sz="1400" dirty="0">
                <a:solidFill>
                  <a:schemeClr val="tx1">
                    <a:lumMod val="85000"/>
                    <a:lumOff val="15000"/>
                  </a:schemeClr>
                </a:solidFill>
                <a:latin typeface="Franklin Gothic Book" panose="020B0503020102020204" pitchFamily="34" charset="0"/>
              </a:rPr>
              <a:t>enti locali;</a:t>
            </a:r>
          </a:p>
          <a:p>
            <a:pPr marL="285750" indent="-285750">
              <a:buFont typeface="Franklin Gothic Book" panose="020B0503020102020204" pitchFamily="34" charset="0"/>
              <a:buChar char="→"/>
            </a:pPr>
            <a:r>
              <a:rPr lang="it-IT" sz="1400" dirty="0">
                <a:solidFill>
                  <a:schemeClr val="tx1">
                    <a:lumMod val="85000"/>
                    <a:lumOff val="15000"/>
                  </a:schemeClr>
                </a:solidFill>
                <a:latin typeface="Franklin Gothic Book" panose="020B0503020102020204" pitchFamily="34" charset="0"/>
              </a:rPr>
              <a:t>associazioni ed enti di tutela;</a:t>
            </a:r>
          </a:p>
          <a:p>
            <a:pPr marL="285750" indent="-285750">
              <a:buFont typeface="Franklin Gothic Book" panose="020B0503020102020204" pitchFamily="34" charset="0"/>
              <a:buChar char="→"/>
            </a:pPr>
            <a:r>
              <a:rPr lang="it-IT" sz="1400" dirty="0">
                <a:solidFill>
                  <a:schemeClr val="tx1">
                    <a:lumMod val="85000"/>
                    <a:lumOff val="15000"/>
                  </a:schemeClr>
                </a:solidFill>
                <a:latin typeface="Franklin Gothic Book" panose="020B0503020102020204" pitchFamily="34" charset="0"/>
              </a:rPr>
              <a:t>Prefetture – UTG;</a:t>
            </a:r>
          </a:p>
          <a:p>
            <a:pPr marL="285750" indent="-285750">
              <a:buFont typeface="Franklin Gothic Book" panose="020B0503020102020204" pitchFamily="34" charset="0"/>
              <a:buChar char="→"/>
            </a:pPr>
            <a:r>
              <a:rPr lang="it-IT" sz="1400" dirty="0">
                <a:solidFill>
                  <a:schemeClr val="tx1">
                    <a:lumMod val="85000"/>
                    <a:lumOff val="15000"/>
                  </a:schemeClr>
                </a:solidFill>
                <a:latin typeface="Franklin Gothic Book" panose="020B0503020102020204" pitchFamily="34" charset="0"/>
              </a:rPr>
              <a:t>Centri di accoglienza attivati in via straordinaria su richiesta del Ministero dell’Interno alle Prefetture;</a:t>
            </a:r>
          </a:p>
          <a:p>
            <a:pPr marL="285750" indent="-285750">
              <a:buFont typeface="Franklin Gothic Book" panose="020B0503020102020204" pitchFamily="34" charset="0"/>
              <a:buChar char="→"/>
            </a:pPr>
            <a:r>
              <a:rPr lang="it-IT" sz="1400" dirty="0">
                <a:solidFill>
                  <a:schemeClr val="tx1">
                    <a:lumMod val="85000"/>
                    <a:lumOff val="15000"/>
                  </a:schemeClr>
                </a:solidFill>
                <a:latin typeface="Franklin Gothic Book" panose="020B0503020102020204" pitchFamily="34" charset="0"/>
              </a:rPr>
              <a:t>Questure;</a:t>
            </a:r>
          </a:p>
          <a:p>
            <a:pPr marL="285750" indent="-285750">
              <a:buFont typeface="Franklin Gothic Book" panose="020B0503020102020204" pitchFamily="34" charset="0"/>
              <a:buChar char="→"/>
            </a:pPr>
            <a:r>
              <a:rPr lang="it-IT" sz="1400" dirty="0">
                <a:solidFill>
                  <a:schemeClr val="tx1">
                    <a:lumMod val="85000"/>
                    <a:lumOff val="15000"/>
                  </a:schemeClr>
                </a:solidFill>
                <a:latin typeface="Franklin Gothic Book" panose="020B0503020102020204" pitchFamily="34" charset="0"/>
              </a:rPr>
              <a:t>Poli ospedalieri;</a:t>
            </a:r>
          </a:p>
          <a:p>
            <a:pPr marL="285750" indent="-285750">
              <a:buFont typeface="Franklin Gothic Book" panose="020B0503020102020204" pitchFamily="34" charset="0"/>
              <a:buChar char="→"/>
            </a:pPr>
            <a:r>
              <a:rPr lang="it-IT" sz="1400" dirty="0">
                <a:solidFill>
                  <a:schemeClr val="tx1">
                    <a:lumMod val="85000"/>
                    <a:lumOff val="15000"/>
                  </a:schemeClr>
                </a:solidFill>
                <a:latin typeface="Franklin Gothic Book" panose="020B0503020102020204" pitchFamily="34" charset="0"/>
              </a:rPr>
              <a:t>Strutture di I accoglienza per i minori stranieri non accompagnati;</a:t>
            </a:r>
          </a:p>
          <a:p>
            <a:pPr marL="285750" indent="-285750">
              <a:buFont typeface="Franklin Gothic Book" panose="020B0503020102020204" pitchFamily="34" charset="0"/>
              <a:buChar char="→"/>
            </a:pPr>
            <a:r>
              <a:rPr lang="it-IT" sz="1400" dirty="0">
                <a:solidFill>
                  <a:schemeClr val="tx1">
                    <a:lumMod val="85000"/>
                    <a:lumOff val="15000"/>
                  </a:schemeClr>
                </a:solidFill>
                <a:latin typeface="Franklin Gothic Book" panose="020B0503020102020204" pitchFamily="34" charset="0"/>
              </a:rPr>
              <a:t>Tutti gli enti che, in ragione del proprio ufficio o a diverso titolo coinvolti, possono segnalare il bisogno di accoglienza integrata di vittime di tratta e/o sfruttamento lavorativo;</a:t>
            </a:r>
          </a:p>
        </p:txBody>
      </p:sp>
      <p:sp>
        <p:nvSpPr>
          <p:cNvPr id="23" name="CasellaDiTesto 22">
            <a:extLst>
              <a:ext uri="{FF2B5EF4-FFF2-40B4-BE49-F238E27FC236}">
                <a16:creationId xmlns:a16="http://schemas.microsoft.com/office/drawing/2014/main" id="{43F851D4-3A55-CD08-F926-B6BC3C740371}"/>
              </a:ext>
            </a:extLst>
          </p:cNvPr>
          <p:cNvSpPr txBox="1"/>
          <p:nvPr/>
        </p:nvSpPr>
        <p:spPr>
          <a:xfrm>
            <a:off x="824023" y="3277360"/>
            <a:ext cx="4628706" cy="338554"/>
          </a:xfrm>
          <a:prstGeom prst="rect">
            <a:avLst/>
          </a:prstGeom>
          <a:noFill/>
        </p:spPr>
        <p:txBody>
          <a:bodyPr wrap="square" rtlCol="0">
            <a:spAutoFit/>
          </a:bodyPr>
          <a:lstStyle/>
          <a:p>
            <a:r>
              <a:rPr lang="it-IT" sz="1600" dirty="0">
                <a:solidFill>
                  <a:schemeClr val="tx1">
                    <a:lumMod val="75000"/>
                    <a:lumOff val="25000"/>
                  </a:schemeClr>
                </a:solidFill>
                <a:latin typeface="Franklin Gothic Demi" panose="020B0703020102020204" pitchFamily="34" charset="0"/>
                <a:ea typeface="+mj-ea"/>
                <a:cs typeface="+mj-cs"/>
              </a:rPr>
              <a:t>Chi può essere inserito al SAI?: </a:t>
            </a:r>
          </a:p>
        </p:txBody>
      </p:sp>
      <p:sp>
        <p:nvSpPr>
          <p:cNvPr id="26" name="CasellaDiTesto 25">
            <a:extLst>
              <a:ext uri="{FF2B5EF4-FFF2-40B4-BE49-F238E27FC236}">
                <a16:creationId xmlns:a16="http://schemas.microsoft.com/office/drawing/2014/main" id="{574D76F6-A9D6-85A3-DEF9-639EFED6F7A7}"/>
              </a:ext>
            </a:extLst>
          </p:cNvPr>
          <p:cNvSpPr txBox="1"/>
          <p:nvPr/>
        </p:nvSpPr>
        <p:spPr>
          <a:xfrm>
            <a:off x="786810" y="3731635"/>
            <a:ext cx="4628706" cy="954107"/>
          </a:xfrm>
          <a:prstGeom prst="rect">
            <a:avLst/>
          </a:prstGeom>
          <a:noFill/>
        </p:spPr>
        <p:txBody>
          <a:bodyPr wrap="square">
            <a:spAutoFit/>
          </a:bodyPr>
          <a:lstStyle/>
          <a:p>
            <a:pPr lvl="0" algn="just">
              <a:buFontTx/>
              <a:buNone/>
            </a:pPr>
            <a:r>
              <a:rPr lang="it-IT" sz="1400" dirty="0">
                <a:solidFill>
                  <a:schemeClr val="tx1">
                    <a:lumMod val="85000"/>
                    <a:lumOff val="15000"/>
                  </a:schemeClr>
                </a:solidFill>
                <a:latin typeface="Franklin Gothic Book" panose="020B0503020102020204" pitchFamily="34" charset="0"/>
              </a:rPr>
              <a:t>Secondo quanto previsto dall’ art. 1 – sexies del DL 30 dicembre 1989, n. 416, gli enti locali titolari di progetti SAI possono, tra gli altri, accogliere i titolari dei permessi di soggiorno per: </a:t>
            </a:r>
          </a:p>
        </p:txBody>
      </p:sp>
      <p:sp>
        <p:nvSpPr>
          <p:cNvPr id="27" name="CasellaDiTesto 26">
            <a:extLst>
              <a:ext uri="{FF2B5EF4-FFF2-40B4-BE49-F238E27FC236}">
                <a16:creationId xmlns:a16="http://schemas.microsoft.com/office/drawing/2014/main" id="{928CCA70-9070-22AD-A52E-84E64C334DB9}"/>
              </a:ext>
            </a:extLst>
          </p:cNvPr>
          <p:cNvSpPr txBox="1"/>
          <p:nvPr/>
        </p:nvSpPr>
        <p:spPr>
          <a:xfrm>
            <a:off x="824023" y="4756694"/>
            <a:ext cx="4484956" cy="1015663"/>
          </a:xfrm>
          <a:prstGeom prst="rect">
            <a:avLst/>
          </a:prstGeom>
          <a:noFill/>
        </p:spPr>
        <p:txBody>
          <a:bodyPr wrap="square" rtlCol="0">
            <a:spAutoFit/>
          </a:bodyPr>
          <a:lstStyle/>
          <a:p>
            <a:pPr marL="285750" indent="-285750">
              <a:buFont typeface="Franklin Gothic Book" panose="020B0503020102020204" pitchFamily="34" charset="0"/>
              <a:buChar char="→"/>
            </a:pPr>
            <a:r>
              <a:rPr lang="it-IT" sz="1400" dirty="0">
                <a:solidFill>
                  <a:schemeClr val="tx1">
                    <a:lumMod val="85000"/>
                    <a:lumOff val="15000"/>
                  </a:schemeClr>
                </a:solidFill>
                <a:latin typeface="Franklin Gothic Book" panose="020B0503020102020204" pitchFamily="34" charset="0"/>
              </a:rPr>
              <a:t>Protezione sociale </a:t>
            </a:r>
            <a:r>
              <a:rPr lang="it-IT" sz="1400" i="1" dirty="0">
                <a:solidFill>
                  <a:schemeClr val="tx1">
                    <a:lumMod val="85000"/>
                    <a:lumOff val="15000"/>
                  </a:schemeClr>
                </a:solidFill>
                <a:latin typeface="Franklin Gothic Book" panose="020B0503020102020204" pitchFamily="34" charset="0"/>
              </a:rPr>
              <a:t>(di cui all’art. 18 del TUI)</a:t>
            </a:r>
            <a:r>
              <a:rPr lang="it-IT" sz="1400" dirty="0">
                <a:solidFill>
                  <a:schemeClr val="tx1">
                    <a:lumMod val="85000"/>
                    <a:lumOff val="15000"/>
                  </a:schemeClr>
                </a:solidFill>
                <a:latin typeface="Franklin Gothic Book" panose="020B0503020102020204" pitchFamily="34" charset="0"/>
              </a:rPr>
              <a:t>; </a:t>
            </a:r>
          </a:p>
          <a:p>
            <a:pPr marL="285750" indent="-285750">
              <a:buFont typeface="Franklin Gothic Book" panose="020B0503020102020204" pitchFamily="34" charset="0"/>
              <a:buChar char="→"/>
            </a:pPr>
            <a:r>
              <a:rPr lang="it-IT" sz="1400" dirty="0">
                <a:solidFill>
                  <a:schemeClr val="tx1">
                    <a:lumMod val="85000"/>
                    <a:lumOff val="15000"/>
                  </a:schemeClr>
                </a:solidFill>
                <a:latin typeface="Franklin Gothic Book" panose="020B0503020102020204" pitchFamily="34" charset="0"/>
              </a:rPr>
              <a:t>Particolare sfruttamento lavorativo </a:t>
            </a:r>
            <a:r>
              <a:rPr lang="it-IT" sz="1400" i="1" dirty="0">
                <a:solidFill>
                  <a:schemeClr val="tx1">
                    <a:lumMod val="85000"/>
                    <a:lumOff val="15000"/>
                  </a:schemeClr>
                </a:solidFill>
                <a:latin typeface="Franklin Gothic Book" panose="020B0503020102020204" pitchFamily="34" charset="0"/>
              </a:rPr>
              <a:t>(di cui all’art. 22 co.12 quater del TUI)</a:t>
            </a:r>
            <a:r>
              <a:rPr lang="it-IT" sz="1400" dirty="0">
                <a:solidFill>
                  <a:schemeClr val="tx1">
                    <a:lumMod val="85000"/>
                    <a:lumOff val="15000"/>
                  </a:schemeClr>
                </a:solidFill>
                <a:latin typeface="Franklin Gothic Book" panose="020B0503020102020204" pitchFamily="34" charset="0"/>
              </a:rPr>
              <a:t>;</a:t>
            </a:r>
          </a:p>
          <a:p>
            <a:endParaRPr lang="it-IT" dirty="0"/>
          </a:p>
        </p:txBody>
      </p:sp>
    </p:spTree>
    <p:extLst>
      <p:ext uri="{BB962C8B-B14F-4D97-AF65-F5344CB8AC3E}">
        <p14:creationId xmlns:p14="http://schemas.microsoft.com/office/powerpoint/2010/main" val="1647476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226E831-E9DD-E27C-3F70-2DA86531D1E8}"/>
              </a:ext>
            </a:extLst>
          </p:cNvPr>
          <p:cNvSpPr txBox="1"/>
          <p:nvPr/>
        </p:nvSpPr>
        <p:spPr>
          <a:xfrm>
            <a:off x="3296093" y="440427"/>
            <a:ext cx="8605283" cy="244682"/>
          </a:xfrm>
          <a:prstGeom prst="rect">
            <a:avLst/>
          </a:prstGeom>
          <a:noFill/>
        </p:spPr>
        <p:txBody>
          <a:bodyPr wrap="square">
            <a:spAutoFit/>
          </a:bodyPr>
          <a:lstStyle/>
          <a:p>
            <a:pPr defTabSz="457200">
              <a:lnSpc>
                <a:spcPct val="90000"/>
              </a:lnSpc>
              <a:spcBef>
                <a:spcPct val="0"/>
              </a:spcBef>
              <a:spcAft>
                <a:spcPts val="600"/>
              </a:spcAft>
            </a:pPr>
            <a:r>
              <a:rPr lang="en-US" sz="1100" cap="all" dirty="0">
                <a:solidFill>
                  <a:schemeClr val="tx1">
                    <a:lumMod val="75000"/>
                    <a:lumOff val="25000"/>
                  </a:schemeClr>
                </a:solidFill>
                <a:latin typeface="Bookman Old Style" panose="02050604050505020204" pitchFamily="18" charset="0"/>
                <a:ea typeface="+mj-ea"/>
                <a:cs typeface="+mj-cs"/>
              </a:rPr>
              <a:t>contrasto allo </a:t>
            </a:r>
            <a:r>
              <a:rPr lang="it-IT" sz="1100" cap="all" dirty="0">
                <a:solidFill>
                  <a:schemeClr val="tx1">
                    <a:lumMod val="75000"/>
                    <a:lumOff val="25000"/>
                  </a:schemeClr>
                </a:solidFill>
                <a:latin typeface="Bookman Old Style" panose="02050604050505020204" pitchFamily="18" charset="0"/>
                <a:ea typeface="+mj-ea"/>
                <a:cs typeface="+mj-cs"/>
              </a:rPr>
              <a:t>sfruttamento</a:t>
            </a:r>
            <a:r>
              <a:rPr lang="en-US" sz="1100" cap="all" dirty="0">
                <a:solidFill>
                  <a:schemeClr val="tx1">
                    <a:lumMod val="75000"/>
                    <a:lumOff val="25000"/>
                  </a:schemeClr>
                </a:solidFill>
                <a:latin typeface="Bookman Old Style" panose="02050604050505020204" pitchFamily="18" charset="0"/>
                <a:ea typeface="+mj-ea"/>
                <a:cs typeface="+mj-cs"/>
              </a:rPr>
              <a:t> </a:t>
            </a:r>
            <a:r>
              <a:rPr lang="it-IT" sz="1100" cap="all" dirty="0">
                <a:solidFill>
                  <a:schemeClr val="tx1">
                    <a:lumMod val="75000"/>
                    <a:lumOff val="25000"/>
                  </a:schemeClr>
                </a:solidFill>
                <a:latin typeface="Bookman Old Style" panose="02050604050505020204" pitchFamily="18" charset="0"/>
                <a:ea typeface="+mj-ea"/>
                <a:cs typeface="+mj-cs"/>
              </a:rPr>
              <a:t>lavorativo</a:t>
            </a:r>
            <a:r>
              <a:rPr lang="en-US" sz="1100" cap="all" dirty="0">
                <a:solidFill>
                  <a:schemeClr val="tx1">
                    <a:lumMod val="75000"/>
                    <a:lumOff val="25000"/>
                  </a:schemeClr>
                </a:solidFill>
                <a:latin typeface="Bookman Old Style" panose="02050604050505020204" pitchFamily="18" charset="0"/>
                <a:ea typeface="+mj-ea"/>
                <a:cs typeface="+mj-cs"/>
              </a:rPr>
              <a:t> in agricoltura e al caporalato, il ruolo degli enti locali </a:t>
            </a:r>
          </a:p>
        </p:txBody>
      </p:sp>
      <p:pic>
        <p:nvPicPr>
          <p:cNvPr id="6" name="Immagine 5">
            <a:extLst>
              <a:ext uri="{FF2B5EF4-FFF2-40B4-BE49-F238E27FC236}">
                <a16:creationId xmlns:a16="http://schemas.microsoft.com/office/drawing/2014/main" id="{1108E87A-6E95-C2B7-45E6-F795FC961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7109" y="5587635"/>
            <a:ext cx="742873" cy="1096491"/>
          </a:xfrm>
          <a:prstGeom prst="rect">
            <a:avLst/>
          </a:prstGeom>
        </p:spPr>
      </p:pic>
      <p:sp>
        <p:nvSpPr>
          <p:cNvPr id="10" name="CasellaDiTesto 9">
            <a:extLst>
              <a:ext uri="{FF2B5EF4-FFF2-40B4-BE49-F238E27FC236}">
                <a16:creationId xmlns:a16="http://schemas.microsoft.com/office/drawing/2014/main" id="{D9C15214-D53F-448C-C931-FE1E7153CD03}"/>
              </a:ext>
            </a:extLst>
          </p:cNvPr>
          <p:cNvSpPr txBox="1"/>
          <p:nvPr/>
        </p:nvSpPr>
        <p:spPr>
          <a:xfrm>
            <a:off x="5415516" y="6453543"/>
            <a:ext cx="5922333" cy="276999"/>
          </a:xfrm>
          <a:prstGeom prst="rect">
            <a:avLst/>
          </a:prstGeom>
          <a:noFill/>
        </p:spPr>
        <p:txBody>
          <a:bodyPr wrap="square" rtlCol="0">
            <a:spAutoFit/>
          </a:bodyPr>
          <a:lstStyle/>
          <a:p>
            <a:r>
              <a:rPr lang="it-IT" sz="1200" cap="all" dirty="0">
                <a:solidFill>
                  <a:schemeClr val="tx1">
                    <a:lumMod val="75000"/>
                    <a:lumOff val="25000"/>
                  </a:schemeClr>
                </a:solidFill>
                <a:latin typeface="Franklin Gothic Book" panose="020B0503020102020204" pitchFamily="34" charset="0"/>
                <a:ea typeface="+mj-ea"/>
                <a:cs typeface="+mj-cs"/>
              </a:rPr>
              <a:t>Dipartimento per l’integrazione e l’accoglienza, Gestione dell’immigrazione </a:t>
            </a:r>
          </a:p>
        </p:txBody>
      </p:sp>
      <p:sp>
        <p:nvSpPr>
          <p:cNvPr id="14" name="Rettangolo 13">
            <a:extLst>
              <a:ext uri="{FF2B5EF4-FFF2-40B4-BE49-F238E27FC236}">
                <a16:creationId xmlns:a16="http://schemas.microsoft.com/office/drawing/2014/main" id="{C762FB3F-EC5D-EB0A-A035-B3ECD543AD04}"/>
              </a:ext>
            </a:extLst>
          </p:cNvPr>
          <p:cNvSpPr/>
          <p:nvPr/>
        </p:nvSpPr>
        <p:spPr>
          <a:xfrm>
            <a:off x="228086" y="305990"/>
            <a:ext cx="3900948" cy="45719"/>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DF862280-A67C-B251-4D3C-9AC42236E3B1}"/>
              </a:ext>
            </a:extLst>
          </p:cNvPr>
          <p:cNvSpPr/>
          <p:nvPr/>
        </p:nvSpPr>
        <p:spPr>
          <a:xfrm>
            <a:off x="4274288" y="300465"/>
            <a:ext cx="3657600" cy="45719"/>
          </a:xfrm>
          <a:prstGeom prst="rect">
            <a:avLst/>
          </a:prstGeom>
          <a:noFill/>
          <a:ln>
            <a:solidFill>
              <a:srgbClr val="D09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140011B0-3FB3-2A34-BC16-D38B0E8C4574}"/>
              </a:ext>
            </a:extLst>
          </p:cNvPr>
          <p:cNvSpPr/>
          <p:nvPr/>
        </p:nvSpPr>
        <p:spPr>
          <a:xfrm>
            <a:off x="8089034" y="295774"/>
            <a:ext cx="3900948" cy="50407"/>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Picture 2" descr="Sistema Accoglienza Integrazione">
            <a:extLst>
              <a:ext uri="{FF2B5EF4-FFF2-40B4-BE49-F238E27FC236}">
                <a16:creationId xmlns:a16="http://schemas.microsoft.com/office/drawing/2014/main" id="{94E42A02-C6E6-7B6A-D82C-E25289E2B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809" y="685109"/>
            <a:ext cx="1860698" cy="98268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F27CC1A9-F03A-2A45-A0C6-BB5BFE8C9546}"/>
              </a:ext>
            </a:extLst>
          </p:cNvPr>
          <p:cNvSpPr txBox="1"/>
          <p:nvPr/>
        </p:nvSpPr>
        <p:spPr>
          <a:xfrm>
            <a:off x="2657437" y="1042812"/>
            <a:ext cx="8747754" cy="338554"/>
          </a:xfrm>
          <a:prstGeom prst="rect">
            <a:avLst/>
          </a:prstGeom>
          <a:noFill/>
        </p:spPr>
        <p:txBody>
          <a:bodyPr wrap="square">
            <a:spAutoFit/>
          </a:bodyPr>
          <a:lstStyle/>
          <a:p>
            <a:pPr algn="ctr" fontAlgn="base"/>
            <a:r>
              <a:rPr lang="it-IT" sz="1600" i="1" dirty="0">
                <a:solidFill>
                  <a:schemeClr val="tx1">
                    <a:lumMod val="75000"/>
                    <a:lumOff val="25000"/>
                  </a:schemeClr>
                </a:solidFill>
                <a:latin typeface="Franklin Gothic Demi" panose="020B0703020102020204" pitchFamily="34" charset="0"/>
                <a:ea typeface="+mj-ea"/>
                <a:cs typeface="+mj-cs"/>
              </a:rPr>
              <a:t>Il ruolo del SAI nel contrasto allo sfruttamento lavorativo in agricoltura e al caporalato</a:t>
            </a:r>
          </a:p>
        </p:txBody>
      </p:sp>
      <p:sp>
        <p:nvSpPr>
          <p:cNvPr id="11" name="CasellaDiTesto 10">
            <a:extLst>
              <a:ext uri="{FF2B5EF4-FFF2-40B4-BE49-F238E27FC236}">
                <a16:creationId xmlns:a16="http://schemas.microsoft.com/office/drawing/2014/main" id="{04EDE4EF-3E97-7787-0539-4BC039469089}"/>
              </a:ext>
            </a:extLst>
          </p:cNvPr>
          <p:cNvSpPr txBox="1"/>
          <p:nvPr/>
        </p:nvSpPr>
        <p:spPr>
          <a:xfrm>
            <a:off x="786809" y="1625383"/>
            <a:ext cx="2249081" cy="400110"/>
          </a:xfrm>
          <a:prstGeom prst="rect">
            <a:avLst/>
          </a:prstGeom>
          <a:noFill/>
        </p:spPr>
        <p:txBody>
          <a:bodyPr wrap="square" rtlCol="0">
            <a:spAutoFit/>
          </a:bodyPr>
          <a:lstStyle/>
          <a:p>
            <a:r>
              <a:rPr lang="it-IT" sz="2000" i="1" dirty="0">
                <a:solidFill>
                  <a:schemeClr val="tx1">
                    <a:lumMod val="75000"/>
                    <a:lumOff val="25000"/>
                  </a:schemeClr>
                </a:solidFill>
                <a:latin typeface="Franklin Gothic Demi" panose="020B0703020102020204" pitchFamily="34" charset="0"/>
                <a:ea typeface="+mj-ea"/>
                <a:cs typeface="+mj-cs"/>
              </a:rPr>
              <a:t>Attività</a:t>
            </a:r>
          </a:p>
        </p:txBody>
      </p:sp>
      <p:sp>
        <p:nvSpPr>
          <p:cNvPr id="13" name="CasellaDiTesto 12">
            <a:extLst>
              <a:ext uri="{FF2B5EF4-FFF2-40B4-BE49-F238E27FC236}">
                <a16:creationId xmlns:a16="http://schemas.microsoft.com/office/drawing/2014/main" id="{02EC605B-DBA1-7455-69FD-2F0FF98038A9}"/>
              </a:ext>
            </a:extLst>
          </p:cNvPr>
          <p:cNvSpPr txBox="1"/>
          <p:nvPr/>
        </p:nvSpPr>
        <p:spPr>
          <a:xfrm>
            <a:off x="786809" y="2340287"/>
            <a:ext cx="10951535" cy="3323987"/>
          </a:xfrm>
          <a:prstGeom prst="rect">
            <a:avLst/>
          </a:prstGeom>
          <a:noFill/>
        </p:spPr>
        <p:txBody>
          <a:bodyPr wrap="square">
            <a:spAutoFit/>
          </a:bodyPr>
          <a:lstStyle/>
          <a:p>
            <a:pPr algn="just"/>
            <a:r>
              <a:rPr lang="it-IT" sz="1600" dirty="0">
                <a:solidFill>
                  <a:srgbClr val="444444"/>
                </a:solidFill>
                <a:latin typeface="Franklin Gothic Book" panose="020B0503020102020204" pitchFamily="34" charset="0"/>
              </a:rPr>
              <a:t>Il Servizio centrale ha pubblicato un </a:t>
            </a:r>
            <a:r>
              <a:rPr lang="it-IT" sz="1600" b="1" dirty="0">
                <a:solidFill>
                  <a:srgbClr val="444444"/>
                </a:solidFill>
                <a:latin typeface="Franklin Gothic Book" panose="020B0503020102020204" pitchFamily="34" charset="0"/>
              </a:rPr>
              <a:t>dossier per la promozione della cultura del lavoro e della legalità</a:t>
            </a:r>
            <a:r>
              <a:rPr lang="it-IT" sz="1600" dirty="0">
                <a:solidFill>
                  <a:srgbClr val="444444"/>
                </a:solidFill>
                <a:latin typeface="Franklin Gothic Book" panose="020B0503020102020204" pitchFamily="34" charset="0"/>
              </a:rPr>
              <a:t> in cui sono raccolte le esperienze maggiormente rappresentative delle azioni realizzate dai territori che hanno visto come destinatari principali i beneficiari accolti nella rete e le imprese che collaborano con i progetti SAI nell’ambito dell’inclusione lavorativa</a:t>
            </a:r>
          </a:p>
          <a:p>
            <a:pPr algn="just"/>
            <a:endParaRPr lang="it-IT" sz="1600" dirty="0">
              <a:solidFill>
                <a:srgbClr val="444444"/>
              </a:solidFill>
              <a:latin typeface="Franklin Gothic Book" panose="020B0503020102020204" pitchFamily="34" charset="0"/>
            </a:endParaRPr>
          </a:p>
          <a:p>
            <a:pPr algn="just"/>
            <a:r>
              <a:rPr lang="it-IT" sz="1600" dirty="0">
                <a:solidFill>
                  <a:srgbClr val="444444"/>
                </a:solidFill>
                <a:latin typeface="Franklin Gothic Book" panose="020B0503020102020204" pitchFamily="34" charset="0"/>
              </a:rPr>
              <a:t>Il servizio di orientamento e accompagnamento all’inserimento lavorativo non può prescindere infatti dalla promozione di una cultura della legalità e la consapevolezza dei diritti dei lavoratori, con particolare riferimento allo sfruttamento lavorativo, che spesso trova nei soggetti meno formati o informati un naturale obiettivo.</a:t>
            </a:r>
          </a:p>
          <a:p>
            <a:pPr algn="just"/>
            <a:endParaRPr lang="it-IT" sz="1600" dirty="0">
              <a:solidFill>
                <a:srgbClr val="444444"/>
              </a:solidFill>
              <a:latin typeface="Franklin Gothic Book" panose="020B0503020102020204" pitchFamily="34" charset="0"/>
            </a:endParaRPr>
          </a:p>
          <a:p>
            <a:pPr algn="just"/>
            <a:r>
              <a:rPr lang="it-IT" sz="1600" dirty="0">
                <a:solidFill>
                  <a:srgbClr val="444444"/>
                </a:solidFill>
                <a:latin typeface="Franklin Gothic Book" panose="020B0503020102020204" pitchFamily="34" charset="0"/>
              </a:rPr>
              <a:t>L’emersione del lavoro nero è una caratteristica fondante delle azioni intraprese nell’ambito dell’inserimento lavorativo. Anche per questo gli enti locali e attuatori del SAI devono dedicare la necessaria attenzione agli eventuali periodi di allontanamento dei beneficiari dalle strutture di accoglienza, soprattutto se concomitanti con i cicli di lavoro stagionale in agricoltura.</a:t>
            </a:r>
          </a:p>
          <a:p>
            <a:endParaRPr lang="it-IT" sz="1600" dirty="0">
              <a:solidFill>
                <a:srgbClr val="444444"/>
              </a:solidFill>
              <a:latin typeface="Franklin Gothic Book" panose="020B0503020102020204" pitchFamily="34" charset="0"/>
            </a:endParaRPr>
          </a:p>
          <a:p>
            <a:endParaRPr lang="it-IT" dirty="0">
              <a:latin typeface="Bookman Old Style" panose="02050604050505020204" pitchFamily="18" charset="0"/>
            </a:endParaRPr>
          </a:p>
        </p:txBody>
      </p:sp>
    </p:spTree>
    <p:extLst>
      <p:ext uri="{BB962C8B-B14F-4D97-AF65-F5344CB8AC3E}">
        <p14:creationId xmlns:p14="http://schemas.microsoft.com/office/powerpoint/2010/main" val="850729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226E831-E9DD-E27C-3F70-2DA86531D1E8}"/>
              </a:ext>
            </a:extLst>
          </p:cNvPr>
          <p:cNvSpPr txBox="1"/>
          <p:nvPr/>
        </p:nvSpPr>
        <p:spPr>
          <a:xfrm>
            <a:off x="3296093" y="440427"/>
            <a:ext cx="8605283" cy="244682"/>
          </a:xfrm>
          <a:prstGeom prst="rect">
            <a:avLst/>
          </a:prstGeom>
          <a:noFill/>
        </p:spPr>
        <p:txBody>
          <a:bodyPr wrap="square">
            <a:spAutoFit/>
          </a:bodyPr>
          <a:lstStyle/>
          <a:p>
            <a:pPr defTabSz="457200">
              <a:lnSpc>
                <a:spcPct val="90000"/>
              </a:lnSpc>
              <a:spcBef>
                <a:spcPct val="0"/>
              </a:spcBef>
              <a:spcAft>
                <a:spcPts val="600"/>
              </a:spcAft>
            </a:pPr>
            <a:r>
              <a:rPr lang="en-US" sz="1100" cap="all" dirty="0">
                <a:solidFill>
                  <a:schemeClr val="tx1">
                    <a:lumMod val="75000"/>
                    <a:lumOff val="25000"/>
                  </a:schemeClr>
                </a:solidFill>
                <a:latin typeface="Bookman Old Style" panose="02050604050505020204" pitchFamily="18" charset="0"/>
                <a:ea typeface="+mj-ea"/>
                <a:cs typeface="+mj-cs"/>
              </a:rPr>
              <a:t>contrasto allo </a:t>
            </a:r>
            <a:r>
              <a:rPr lang="it-IT" sz="1100" cap="all" dirty="0">
                <a:solidFill>
                  <a:schemeClr val="tx1">
                    <a:lumMod val="75000"/>
                    <a:lumOff val="25000"/>
                  </a:schemeClr>
                </a:solidFill>
                <a:latin typeface="Bookman Old Style" panose="02050604050505020204" pitchFamily="18" charset="0"/>
                <a:ea typeface="+mj-ea"/>
                <a:cs typeface="+mj-cs"/>
              </a:rPr>
              <a:t>sfruttamento</a:t>
            </a:r>
            <a:r>
              <a:rPr lang="en-US" sz="1100" cap="all" dirty="0">
                <a:solidFill>
                  <a:schemeClr val="tx1">
                    <a:lumMod val="75000"/>
                    <a:lumOff val="25000"/>
                  </a:schemeClr>
                </a:solidFill>
                <a:latin typeface="Bookman Old Style" panose="02050604050505020204" pitchFamily="18" charset="0"/>
                <a:ea typeface="+mj-ea"/>
                <a:cs typeface="+mj-cs"/>
              </a:rPr>
              <a:t> </a:t>
            </a:r>
            <a:r>
              <a:rPr lang="it-IT" sz="1100" cap="all" dirty="0">
                <a:solidFill>
                  <a:schemeClr val="tx1">
                    <a:lumMod val="75000"/>
                    <a:lumOff val="25000"/>
                  </a:schemeClr>
                </a:solidFill>
                <a:latin typeface="Bookman Old Style" panose="02050604050505020204" pitchFamily="18" charset="0"/>
                <a:ea typeface="+mj-ea"/>
                <a:cs typeface="+mj-cs"/>
              </a:rPr>
              <a:t>lavorativo</a:t>
            </a:r>
            <a:r>
              <a:rPr lang="en-US" sz="1100" cap="all" dirty="0">
                <a:solidFill>
                  <a:schemeClr val="tx1">
                    <a:lumMod val="75000"/>
                    <a:lumOff val="25000"/>
                  </a:schemeClr>
                </a:solidFill>
                <a:latin typeface="Bookman Old Style" panose="02050604050505020204" pitchFamily="18" charset="0"/>
                <a:ea typeface="+mj-ea"/>
                <a:cs typeface="+mj-cs"/>
              </a:rPr>
              <a:t> in agricoltura e al caporalato, il ruolo degli enti locali </a:t>
            </a:r>
          </a:p>
        </p:txBody>
      </p:sp>
      <p:pic>
        <p:nvPicPr>
          <p:cNvPr id="6" name="Immagine 5">
            <a:extLst>
              <a:ext uri="{FF2B5EF4-FFF2-40B4-BE49-F238E27FC236}">
                <a16:creationId xmlns:a16="http://schemas.microsoft.com/office/drawing/2014/main" id="{1108E87A-6E95-C2B7-45E6-F795FC961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7109" y="5587635"/>
            <a:ext cx="742873" cy="1096491"/>
          </a:xfrm>
          <a:prstGeom prst="rect">
            <a:avLst/>
          </a:prstGeom>
        </p:spPr>
      </p:pic>
      <p:sp>
        <p:nvSpPr>
          <p:cNvPr id="10" name="CasellaDiTesto 9">
            <a:extLst>
              <a:ext uri="{FF2B5EF4-FFF2-40B4-BE49-F238E27FC236}">
                <a16:creationId xmlns:a16="http://schemas.microsoft.com/office/drawing/2014/main" id="{D9C15214-D53F-448C-C931-FE1E7153CD03}"/>
              </a:ext>
            </a:extLst>
          </p:cNvPr>
          <p:cNvSpPr txBox="1"/>
          <p:nvPr/>
        </p:nvSpPr>
        <p:spPr>
          <a:xfrm>
            <a:off x="5415516" y="6453543"/>
            <a:ext cx="5922333" cy="276999"/>
          </a:xfrm>
          <a:prstGeom prst="rect">
            <a:avLst/>
          </a:prstGeom>
          <a:noFill/>
        </p:spPr>
        <p:txBody>
          <a:bodyPr wrap="square" rtlCol="0">
            <a:spAutoFit/>
          </a:bodyPr>
          <a:lstStyle/>
          <a:p>
            <a:r>
              <a:rPr lang="it-IT" sz="1200" cap="all" dirty="0">
                <a:solidFill>
                  <a:schemeClr val="tx1">
                    <a:lumMod val="75000"/>
                    <a:lumOff val="25000"/>
                  </a:schemeClr>
                </a:solidFill>
                <a:latin typeface="Franklin Gothic Book" panose="020B0503020102020204" pitchFamily="34" charset="0"/>
                <a:ea typeface="+mj-ea"/>
                <a:cs typeface="+mj-cs"/>
              </a:rPr>
              <a:t>Dipartimento per l’integrazione e l’accoglienza, Gestione dell’immigrazione </a:t>
            </a:r>
          </a:p>
        </p:txBody>
      </p:sp>
      <p:sp>
        <p:nvSpPr>
          <p:cNvPr id="14" name="Rettangolo 13">
            <a:extLst>
              <a:ext uri="{FF2B5EF4-FFF2-40B4-BE49-F238E27FC236}">
                <a16:creationId xmlns:a16="http://schemas.microsoft.com/office/drawing/2014/main" id="{C762FB3F-EC5D-EB0A-A035-B3ECD543AD04}"/>
              </a:ext>
            </a:extLst>
          </p:cNvPr>
          <p:cNvSpPr/>
          <p:nvPr/>
        </p:nvSpPr>
        <p:spPr>
          <a:xfrm>
            <a:off x="228086" y="305990"/>
            <a:ext cx="3900948" cy="45719"/>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DF862280-A67C-B251-4D3C-9AC42236E3B1}"/>
              </a:ext>
            </a:extLst>
          </p:cNvPr>
          <p:cNvSpPr/>
          <p:nvPr/>
        </p:nvSpPr>
        <p:spPr>
          <a:xfrm>
            <a:off x="4274288" y="300465"/>
            <a:ext cx="3657600" cy="45719"/>
          </a:xfrm>
          <a:prstGeom prst="rect">
            <a:avLst/>
          </a:prstGeom>
          <a:noFill/>
          <a:ln>
            <a:solidFill>
              <a:srgbClr val="D09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140011B0-3FB3-2A34-BC16-D38B0E8C4574}"/>
              </a:ext>
            </a:extLst>
          </p:cNvPr>
          <p:cNvSpPr/>
          <p:nvPr/>
        </p:nvSpPr>
        <p:spPr>
          <a:xfrm>
            <a:off x="8089034" y="295774"/>
            <a:ext cx="3900948" cy="50407"/>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Picture 2" descr="Sistema Accoglienza Integrazione">
            <a:extLst>
              <a:ext uri="{FF2B5EF4-FFF2-40B4-BE49-F238E27FC236}">
                <a16:creationId xmlns:a16="http://schemas.microsoft.com/office/drawing/2014/main" id="{94E42A02-C6E6-7B6A-D82C-E25289E2B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809" y="685109"/>
            <a:ext cx="1860698" cy="98268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F27CC1A9-F03A-2A45-A0C6-BB5BFE8C9546}"/>
              </a:ext>
            </a:extLst>
          </p:cNvPr>
          <p:cNvSpPr txBox="1"/>
          <p:nvPr/>
        </p:nvSpPr>
        <p:spPr>
          <a:xfrm>
            <a:off x="2657437" y="1042812"/>
            <a:ext cx="8747754" cy="338554"/>
          </a:xfrm>
          <a:prstGeom prst="rect">
            <a:avLst/>
          </a:prstGeom>
          <a:noFill/>
        </p:spPr>
        <p:txBody>
          <a:bodyPr wrap="square">
            <a:spAutoFit/>
          </a:bodyPr>
          <a:lstStyle/>
          <a:p>
            <a:pPr algn="ctr" fontAlgn="base"/>
            <a:r>
              <a:rPr lang="it-IT" sz="1600" i="1" dirty="0">
                <a:solidFill>
                  <a:schemeClr val="tx1">
                    <a:lumMod val="75000"/>
                    <a:lumOff val="25000"/>
                  </a:schemeClr>
                </a:solidFill>
                <a:latin typeface="Franklin Gothic Demi" panose="020B0703020102020204" pitchFamily="34" charset="0"/>
                <a:ea typeface="+mj-ea"/>
                <a:cs typeface="+mj-cs"/>
              </a:rPr>
              <a:t>Il ruolo del SAI nel contrasto allo sfruttamento lavorativo in agricoltura e al caporalato</a:t>
            </a:r>
          </a:p>
        </p:txBody>
      </p:sp>
      <p:sp>
        <p:nvSpPr>
          <p:cNvPr id="11" name="CasellaDiTesto 10">
            <a:extLst>
              <a:ext uri="{FF2B5EF4-FFF2-40B4-BE49-F238E27FC236}">
                <a16:creationId xmlns:a16="http://schemas.microsoft.com/office/drawing/2014/main" id="{04EDE4EF-3E97-7787-0539-4BC039469089}"/>
              </a:ext>
            </a:extLst>
          </p:cNvPr>
          <p:cNvSpPr txBox="1"/>
          <p:nvPr/>
        </p:nvSpPr>
        <p:spPr>
          <a:xfrm>
            <a:off x="786809" y="1679050"/>
            <a:ext cx="2249081" cy="400110"/>
          </a:xfrm>
          <a:prstGeom prst="rect">
            <a:avLst/>
          </a:prstGeom>
          <a:noFill/>
        </p:spPr>
        <p:txBody>
          <a:bodyPr wrap="square" rtlCol="0">
            <a:spAutoFit/>
          </a:bodyPr>
          <a:lstStyle/>
          <a:p>
            <a:r>
              <a:rPr lang="it-IT" sz="2000" i="1" dirty="0">
                <a:solidFill>
                  <a:schemeClr val="tx1">
                    <a:lumMod val="75000"/>
                    <a:lumOff val="25000"/>
                  </a:schemeClr>
                </a:solidFill>
                <a:latin typeface="Franklin Gothic Demi" panose="020B0703020102020204" pitchFamily="34" charset="0"/>
                <a:ea typeface="+mj-ea"/>
                <a:cs typeface="+mj-cs"/>
              </a:rPr>
              <a:t>Esempi</a:t>
            </a:r>
          </a:p>
        </p:txBody>
      </p:sp>
      <p:sp>
        <p:nvSpPr>
          <p:cNvPr id="13" name="CasellaDiTesto 12">
            <a:extLst>
              <a:ext uri="{FF2B5EF4-FFF2-40B4-BE49-F238E27FC236}">
                <a16:creationId xmlns:a16="http://schemas.microsoft.com/office/drawing/2014/main" id="{02EC605B-DBA1-7455-69FD-2F0FF98038A9}"/>
              </a:ext>
            </a:extLst>
          </p:cNvPr>
          <p:cNvSpPr txBox="1"/>
          <p:nvPr/>
        </p:nvSpPr>
        <p:spPr>
          <a:xfrm>
            <a:off x="786809" y="2072469"/>
            <a:ext cx="10951535" cy="4247317"/>
          </a:xfrm>
          <a:prstGeom prst="rect">
            <a:avLst/>
          </a:prstGeom>
          <a:noFill/>
        </p:spPr>
        <p:txBody>
          <a:bodyPr wrap="square">
            <a:spAutoFit/>
          </a:bodyPr>
          <a:lstStyle/>
          <a:p>
            <a:pPr algn="just"/>
            <a:r>
              <a:rPr lang="it-IT" sz="1600" dirty="0">
                <a:solidFill>
                  <a:schemeClr val="tx1">
                    <a:lumMod val="75000"/>
                    <a:lumOff val="25000"/>
                  </a:schemeClr>
                </a:solidFill>
                <a:latin typeface="Franklin Gothic Demi" panose="020B0703020102020204" pitchFamily="34" charset="0"/>
                <a:ea typeface="+mj-ea"/>
                <a:cs typeface="+mj-cs"/>
              </a:rPr>
              <a:t>SAI Caserta:</a:t>
            </a:r>
          </a:p>
          <a:p>
            <a:pPr algn="just"/>
            <a:r>
              <a:rPr lang="it-IT" sz="1600" dirty="0">
                <a:solidFill>
                  <a:srgbClr val="444444"/>
                </a:solidFill>
                <a:latin typeface="Franklin Gothic Book" panose="020B0503020102020204" pitchFamily="34" charset="0"/>
              </a:rPr>
              <a:t>‘‘Il progetto territoriale ha attivato uno sportello chiamato Job </a:t>
            </a:r>
            <a:r>
              <a:rPr lang="it-IT" sz="1600" dirty="0" err="1">
                <a:solidFill>
                  <a:srgbClr val="444444"/>
                </a:solidFill>
                <a:latin typeface="Franklin Gothic Book" panose="020B0503020102020204" pitchFamily="34" charset="0"/>
              </a:rPr>
              <a:t>Problem</a:t>
            </a:r>
            <a:r>
              <a:rPr lang="it-IT" sz="1600" dirty="0">
                <a:solidFill>
                  <a:srgbClr val="444444"/>
                </a:solidFill>
                <a:latin typeface="Franklin Gothic Book" panose="020B0503020102020204" pitchFamily="34" charset="0"/>
              </a:rPr>
              <a:t> che risponde alle criticità di chi si trova in difficoltà per quanto riguarda il lavoro nero e lo sfruttamento lavorativo. La zona che comprende nelle vicinanze realtà di alta illegalità come Castel Volturno rende necessario operare per prevenire le condizioni di irregolarità. Per rafforzare il percorso di tutela delle vittime dello sfruttamento è stato inoltre siglato un protocollo dalla Procura di Santa Maria Capua Vetere, con i sindacati, la ASL e le associazioni che si occupano di accoglienza, funzionale alla creazione di una rete per rendere più accessibile e comprensibile il percorso di affrancamento della persona sfruttata.’’</a:t>
            </a:r>
          </a:p>
          <a:p>
            <a:pPr algn="just"/>
            <a:endParaRPr lang="it-IT" dirty="0">
              <a:solidFill>
                <a:srgbClr val="444444"/>
              </a:solidFill>
              <a:latin typeface="Franklin Gothic Book" panose="020B0503020102020204" pitchFamily="34" charset="0"/>
            </a:endParaRPr>
          </a:p>
          <a:p>
            <a:pPr algn="just"/>
            <a:r>
              <a:rPr lang="it-IT" sz="1600" dirty="0">
                <a:solidFill>
                  <a:schemeClr val="tx1">
                    <a:lumMod val="75000"/>
                    <a:lumOff val="25000"/>
                  </a:schemeClr>
                </a:solidFill>
                <a:latin typeface="Franklin Gothic Demi" panose="020B0703020102020204" pitchFamily="34" charset="0"/>
                <a:ea typeface="+mj-ea"/>
                <a:cs typeface="+mj-cs"/>
              </a:rPr>
              <a:t>SAI Canicattini Bagni, Fara Sabina, Lamezia Terme e Solopaca:</a:t>
            </a:r>
          </a:p>
          <a:p>
            <a:pPr algn="just"/>
            <a:r>
              <a:rPr lang="it-IT" sz="1600" dirty="0">
                <a:solidFill>
                  <a:srgbClr val="444444"/>
                </a:solidFill>
                <a:latin typeface="Franklin Gothic Book" panose="020B0503020102020204" pitchFamily="34" charset="0"/>
              </a:rPr>
              <a:t>‘‘Hanno concentrato la loro azione sulla parte datoriale, formando le aziende che sul territorio si interfacciano con i servizi di accoglienza integrata del SAI. Questa modalità di intervento, oltre a sensibilizzare le imprese sull’accoglienza, permette di mappare la situazione presente sul territorio per poi “premiare” chi rispetta e condivide l’approccio di rispetto del lavoro.’’ </a:t>
            </a:r>
          </a:p>
          <a:p>
            <a:pPr algn="just"/>
            <a:endParaRPr lang="it-IT" dirty="0">
              <a:solidFill>
                <a:srgbClr val="444444"/>
              </a:solidFill>
              <a:latin typeface="Franklin Gothic Book" panose="020B0503020102020204" pitchFamily="34" charset="0"/>
            </a:endParaRPr>
          </a:p>
          <a:p>
            <a:pPr algn="just"/>
            <a:endParaRPr lang="it-IT" dirty="0">
              <a:solidFill>
                <a:srgbClr val="444444"/>
              </a:solidFill>
              <a:latin typeface="Franklin Gothic Book" panose="020B0503020102020204" pitchFamily="34" charset="0"/>
            </a:endParaRPr>
          </a:p>
          <a:p>
            <a:endParaRPr lang="it-IT" dirty="0">
              <a:latin typeface="Bookman Old Style" panose="02050604050505020204" pitchFamily="18" charset="0"/>
            </a:endParaRPr>
          </a:p>
          <a:p>
            <a:endParaRPr lang="it-IT" dirty="0">
              <a:latin typeface="Bookman Old Style" panose="02050604050505020204" pitchFamily="18" charset="0"/>
            </a:endParaRPr>
          </a:p>
        </p:txBody>
      </p:sp>
    </p:spTree>
    <p:extLst>
      <p:ext uri="{BB962C8B-B14F-4D97-AF65-F5344CB8AC3E}">
        <p14:creationId xmlns:p14="http://schemas.microsoft.com/office/powerpoint/2010/main" val="4067970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226E831-E9DD-E27C-3F70-2DA86531D1E8}"/>
              </a:ext>
            </a:extLst>
          </p:cNvPr>
          <p:cNvSpPr txBox="1"/>
          <p:nvPr/>
        </p:nvSpPr>
        <p:spPr>
          <a:xfrm>
            <a:off x="3296093" y="440427"/>
            <a:ext cx="8605283" cy="244682"/>
          </a:xfrm>
          <a:prstGeom prst="rect">
            <a:avLst/>
          </a:prstGeom>
          <a:noFill/>
        </p:spPr>
        <p:txBody>
          <a:bodyPr wrap="square">
            <a:spAutoFit/>
          </a:bodyPr>
          <a:lstStyle/>
          <a:p>
            <a:pPr defTabSz="457200">
              <a:lnSpc>
                <a:spcPct val="90000"/>
              </a:lnSpc>
              <a:spcBef>
                <a:spcPct val="0"/>
              </a:spcBef>
              <a:spcAft>
                <a:spcPts val="600"/>
              </a:spcAft>
            </a:pPr>
            <a:r>
              <a:rPr lang="en-US" sz="1100" cap="all" dirty="0">
                <a:solidFill>
                  <a:schemeClr val="tx1">
                    <a:lumMod val="75000"/>
                    <a:lumOff val="25000"/>
                  </a:schemeClr>
                </a:solidFill>
                <a:latin typeface="Bookman Old Style" panose="02050604050505020204" pitchFamily="18" charset="0"/>
                <a:ea typeface="+mj-ea"/>
                <a:cs typeface="+mj-cs"/>
              </a:rPr>
              <a:t>contrasto allo </a:t>
            </a:r>
            <a:r>
              <a:rPr lang="it-IT" sz="1100" cap="all" dirty="0">
                <a:solidFill>
                  <a:schemeClr val="tx1">
                    <a:lumMod val="75000"/>
                    <a:lumOff val="25000"/>
                  </a:schemeClr>
                </a:solidFill>
                <a:latin typeface="Bookman Old Style" panose="02050604050505020204" pitchFamily="18" charset="0"/>
                <a:ea typeface="+mj-ea"/>
                <a:cs typeface="+mj-cs"/>
              </a:rPr>
              <a:t>sfruttamento</a:t>
            </a:r>
            <a:r>
              <a:rPr lang="en-US" sz="1100" cap="all" dirty="0">
                <a:solidFill>
                  <a:schemeClr val="tx1">
                    <a:lumMod val="75000"/>
                    <a:lumOff val="25000"/>
                  </a:schemeClr>
                </a:solidFill>
                <a:latin typeface="Bookman Old Style" panose="02050604050505020204" pitchFamily="18" charset="0"/>
                <a:ea typeface="+mj-ea"/>
                <a:cs typeface="+mj-cs"/>
              </a:rPr>
              <a:t> </a:t>
            </a:r>
            <a:r>
              <a:rPr lang="it-IT" sz="1100" cap="all" dirty="0">
                <a:solidFill>
                  <a:schemeClr val="tx1">
                    <a:lumMod val="75000"/>
                    <a:lumOff val="25000"/>
                  </a:schemeClr>
                </a:solidFill>
                <a:latin typeface="Bookman Old Style" panose="02050604050505020204" pitchFamily="18" charset="0"/>
                <a:ea typeface="+mj-ea"/>
                <a:cs typeface="+mj-cs"/>
              </a:rPr>
              <a:t>lavorativo</a:t>
            </a:r>
            <a:r>
              <a:rPr lang="en-US" sz="1100" cap="all" dirty="0">
                <a:solidFill>
                  <a:schemeClr val="tx1">
                    <a:lumMod val="75000"/>
                    <a:lumOff val="25000"/>
                  </a:schemeClr>
                </a:solidFill>
                <a:latin typeface="Bookman Old Style" panose="02050604050505020204" pitchFamily="18" charset="0"/>
                <a:ea typeface="+mj-ea"/>
                <a:cs typeface="+mj-cs"/>
              </a:rPr>
              <a:t> in agricoltura e al caporalato, il ruolo degli enti locali </a:t>
            </a:r>
          </a:p>
        </p:txBody>
      </p:sp>
      <p:pic>
        <p:nvPicPr>
          <p:cNvPr id="6" name="Immagine 5">
            <a:extLst>
              <a:ext uri="{FF2B5EF4-FFF2-40B4-BE49-F238E27FC236}">
                <a16:creationId xmlns:a16="http://schemas.microsoft.com/office/drawing/2014/main" id="{1108E87A-6E95-C2B7-45E6-F795FC961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7109" y="5587635"/>
            <a:ext cx="742873" cy="1096491"/>
          </a:xfrm>
          <a:prstGeom prst="rect">
            <a:avLst/>
          </a:prstGeom>
        </p:spPr>
      </p:pic>
      <p:sp>
        <p:nvSpPr>
          <p:cNvPr id="10" name="CasellaDiTesto 9">
            <a:extLst>
              <a:ext uri="{FF2B5EF4-FFF2-40B4-BE49-F238E27FC236}">
                <a16:creationId xmlns:a16="http://schemas.microsoft.com/office/drawing/2014/main" id="{D9C15214-D53F-448C-C931-FE1E7153CD03}"/>
              </a:ext>
            </a:extLst>
          </p:cNvPr>
          <p:cNvSpPr txBox="1"/>
          <p:nvPr/>
        </p:nvSpPr>
        <p:spPr>
          <a:xfrm>
            <a:off x="5415516" y="6453543"/>
            <a:ext cx="5922333" cy="276999"/>
          </a:xfrm>
          <a:prstGeom prst="rect">
            <a:avLst/>
          </a:prstGeom>
          <a:noFill/>
        </p:spPr>
        <p:txBody>
          <a:bodyPr wrap="square" rtlCol="0">
            <a:spAutoFit/>
          </a:bodyPr>
          <a:lstStyle/>
          <a:p>
            <a:r>
              <a:rPr lang="it-IT" sz="1200" cap="all" dirty="0">
                <a:solidFill>
                  <a:schemeClr val="tx1">
                    <a:lumMod val="75000"/>
                    <a:lumOff val="25000"/>
                  </a:schemeClr>
                </a:solidFill>
                <a:latin typeface="Franklin Gothic Book" panose="020B0503020102020204" pitchFamily="34" charset="0"/>
                <a:ea typeface="+mj-ea"/>
                <a:cs typeface="+mj-cs"/>
              </a:rPr>
              <a:t>Dipartimento per l’integrazione e l’accoglienza, Gestione dell’immigrazione </a:t>
            </a:r>
          </a:p>
        </p:txBody>
      </p:sp>
      <p:sp>
        <p:nvSpPr>
          <p:cNvPr id="14" name="Rettangolo 13">
            <a:extLst>
              <a:ext uri="{FF2B5EF4-FFF2-40B4-BE49-F238E27FC236}">
                <a16:creationId xmlns:a16="http://schemas.microsoft.com/office/drawing/2014/main" id="{C762FB3F-EC5D-EB0A-A035-B3ECD543AD04}"/>
              </a:ext>
            </a:extLst>
          </p:cNvPr>
          <p:cNvSpPr/>
          <p:nvPr/>
        </p:nvSpPr>
        <p:spPr>
          <a:xfrm>
            <a:off x="228086" y="305990"/>
            <a:ext cx="3900948" cy="45719"/>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DF862280-A67C-B251-4D3C-9AC42236E3B1}"/>
              </a:ext>
            </a:extLst>
          </p:cNvPr>
          <p:cNvSpPr/>
          <p:nvPr/>
        </p:nvSpPr>
        <p:spPr>
          <a:xfrm>
            <a:off x="4274288" y="300465"/>
            <a:ext cx="3657600" cy="45719"/>
          </a:xfrm>
          <a:prstGeom prst="rect">
            <a:avLst/>
          </a:prstGeom>
          <a:noFill/>
          <a:ln>
            <a:solidFill>
              <a:srgbClr val="D09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140011B0-3FB3-2A34-BC16-D38B0E8C4574}"/>
              </a:ext>
            </a:extLst>
          </p:cNvPr>
          <p:cNvSpPr/>
          <p:nvPr/>
        </p:nvSpPr>
        <p:spPr>
          <a:xfrm>
            <a:off x="8089034" y="295774"/>
            <a:ext cx="3900948" cy="50407"/>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Picture 2" descr="Sistema Accoglienza Integrazione">
            <a:extLst>
              <a:ext uri="{FF2B5EF4-FFF2-40B4-BE49-F238E27FC236}">
                <a16:creationId xmlns:a16="http://schemas.microsoft.com/office/drawing/2014/main" id="{94E42A02-C6E6-7B6A-D82C-E25289E2B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809" y="685109"/>
            <a:ext cx="1860698" cy="98268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F27CC1A9-F03A-2A45-A0C6-BB5BFE8C9546}"/>
              </a:ext>
            </a:extLst>
          </p:cNvPr>
          <p:cNvSpPr txBox="1"/>
          <p:nvPr/>
        </p:nvSpPr>
        <p:spPr>
          <a:xfrm>
            <a:off x="2657437" y="1042812"/>
            <a:ext cx="8747754" cy="338554"/>
          </a:xfrm>
          <a:prstGeom prst="rect">
            <a:avLst/>
          </a:prstGeom>
          <a:noFill/>
        </p:spPr>
        <p:txBody>
          <a:bodyPr wrap="square">
            <a:spAutoFit/>
          </a:bodyPr>
          <a:lstStyle/>
          <a:p>
            <a:pPr algn="ctr" fontAlgn="base"/>
            <a:r>
              <a:rPr lang="it-IT" sz="1600" i="1" dirty="0">
                <a:solidFill>
                  <a:schemeClr val="tx1">
                    <a:lumMod val="75000"/>
                    <a:lumOff val="25000"/>
                  </a:schemeClr>
                </a:solidFill>
                <a:latin typeface="Franklin Gothic Demi" panose="020B0703020102020204" pitchFamily="34" charset="0"/>
                <a:ea typeface="+mj-ea"/>
                <a:cs typeface="+mj-cs"/>
              </a:rPr>
              <a:t>Il ruolo del SAI nel contrasto allo sfruttamento lavorativo in agricoltura e al caporalato</a:t>
            </a:r>
          </a:p>
        </p:txBody>
      </p:sp>
      <p:sp>
        <p:nvSpPr>
          <p:cNvPr id="11" name="CasellaDiTesto 10">
            <a:extLst>
              <a:ext uri="{FF2B5EF4-FFF2-40B4-BE49-F238E27FC236}">
                <a16:creationId xmlns:a16="http://schemas.microsoft.com/office/drawing/2014/main" id="{04EDE4EF-3E97-7787-0539-4BC039469089}"/>
              </a:ext>
            </a:extLst>
          </p:cNvPr>
          <p:cNvSpPr txBox="1"/>
          <p:nvPr/>
        </p:nvSpPr>
        <p:spPr>
          <a:xfrm>
            <a:off x="786809" y="1625383"/>
            <a:ext cx="2249081" cy="400110"/>
          </a:xfrm>
          <a:prstGeom prst="rect">
            <a:avLst/>
          </a:prstGeom>
          <a:noFill/>
        </p:spPr>
        <p:txBody>
          <a:bodyPr wrap="square" rtlCol="0">
            <a:spAutoFit/>
          </a:bodyPr>
          <a:lstStyle/>
          <a:p>
            <a:r>
              <a:rPr lang="it-IT" sz="2000" i="1" dirty="0">
                <a:solidFill>
                  <a:schemeClr val="tx1">
                    <a:lumMod val="75000"/>
                    <a:lumOff val="25000"/>
                  </a:schemeClr>
                </a:solidFill>
                <a:latin typeface="Franklin Gothic Demi" panose="020B0703020102020204" pitchFamily="34" charset="0"/>
                <a:ea typeface="+mj-ea"/>
                <a:cs typeface="+mj-cs"/>
              </a:rPr>
              <a:t>Esempi</a:t>
            </a:r>
          </a:p>
        </p:txBody>
      </p:sp>
      <p:sp>
        <p:nvSpPr>
          <p:cNvPr id="13" name="CasellaDiTesto 12">
            <a:extLst>
              <a:ext uri="{FF2B5EF4-FFF2-40B4-BE49-F238E27FC236}">
                <a16:creationId xmlns:a16="http://schemas.microsoft.com/office/drawing/2014/main" id="{02EC605B-DBA1-7455-69FD-2F0FF98038A9}"/>
              </a:ext>
            </a:extLst>
          </p:cNvPr>
          <p:cNvSpPr txBox="1"/>
          <p:nvPr/>
        </p:nvSpPr>
        <p:spPr>
          <a:xfrm>
            <a:off x="786810" y="2155621"/>
            <a:ext cx="10618382" cy="3385542"/>
          </a:xfrm>
          <a:prstGeom prst="rect">
            <a:avLst/>
          </a:prstGeom>
          <a:noFill/>
        </p:spPr>
        <p:txBody>
          <a:bodyPr wrap="square">
            <a:spAutoFit/>
          </a:bodyPr>
          <a:lstStyle/>
          <a:p>
            <a:pPr algn="just"/>
            <a:r>
              <a:rPr lang="it-IT" sz="1600" dirty="0">
                <a:solidFill>
                  <a:schemeClr val="tx1">
                    <a:lumMod val="75000"/>
                    <a:lumOff val="25000"/>
                  </a:schemeClr>
                </a:solidFill>
                <a:latin typeface="Franklin Gothic Demi" panose="020B0703020102020204" pitchFamily="34" charset="0"/>
                <a:ea typeface="+mj-ea"/>
                <a:cs typeface="+mj-cs"/>
              </a:rPr>
              <a:t>SAI Trento</a:t>
            </a:r>
          </a:p>
          <a:p>
            <a:pPr algn="just"/>
            <a:endParaRPr lang="it-IT" u="sng" dirty="0">
              <a:solidFill>
                <a:srgbClr val="444444"/>
              </a:solidFill>
              <a:latin typeface="Franklin Gothic Book" panose="020B0503020102020204" pitchFamily="34" charset="0"/>
            </a:endParaRPr>
          </a:p>
          <a:p>
            <a:pPr algn="just"/>
            <a:r>
              <a:rPr lang="it-IT" sz="1600" dirty="0">
                <a:solidFill>
                  <a:srgbClr val="444444"/>
                </a:solidFill>
                <a:latin typeface="Franklin Gothic Book" panose="020B0503020102020204" pitchFamily="34" charset="0"/>
              </a:rPr>
              <a:t>‘‘La stretta collaborazione con i servizi per il lavoro e l’ispettorato del lavoro locale ha permesso di sostenere i beneficiari che riportano irregolarità da parte delle aziende, che li assumono o dove stanno svolgendo un tirocinio formativo. Alla base di ogni segnalazione che arriva all’ispettorato del lavoro su denuncia del beneficiario c’è la conoscenza dei propri diritti come lavoratori. Il coinvolgimento dell’associazione Libera contro le Mafie “Celestino Fava” di Trento e l’Università di Trento ha permesso la nascita di “Liberali Tutti”, un percorso di educazione alla legalità e cittadinanza rivolto a richiedenti asilo e rifugiati che sono usciti dai progetti di accoglienza o che sono in procinto di farlo. Lo scopo del progetto è quello di fornire ai beneficiari strumenti </a:t>
            </a:r>
            <a:r>
              <a:rPr lang="it-IT" sz="1600" dirty="0" err="1">
                <a:solidFill>
                  <a:srgbClr val="444444"/>
                </a:solidFill>
                <a:latin typeface="Franklin Gothic Book" panose="020B0503020102020204" pitchFamily="34" charset="0"/>
              </a:rPr>
              <a:t>praticl</a:t>
            </a:r>
            <a:r>
              <a:rPr lang="it-IT" sz="1600" dirty="0">
                <a:solidFill>
                  <a:srgbClr val="444444"/>
                </a:solidFill>
                <a:latin typeface="Franklin Gothic Book" panose="020B0503020102020204" pitchFamily="34" charset="0"/>
              </a:rPr>
              <a:t> per aumentare la consapevolezza dei loro diritti e doveri come lavoratori. Nei quattro cicli di formazione rivolti ai beneficiari, vengono evidenziati i possibili “campanelli d’allarme” che potrebbero indicare la presenza di irregolarità in ambito lavorativo.’’ </a:t>
            </a:r>
          </a:p>
          <a:p>
            <a:endParaRPr lang="it-IT" dirty="0">
              <a:latin typeface="Bookman Old Style" panose="02050604050505020204" pitchFamily="18" charset="0"/>
            </a:endParaRPr>
          </a:p>
          <a:p>
            <a:endParaRPr lang="it-IT" dirty="0">
              <a:latin typeface="Bookman Old Style" panose="02050604050505020204" pitchFamily="18" charset="0"/>
            </a:endParaRPr>
          </a:p>
        </p:txBody>
      </p:sp>
    </p:spTree>
    <p:extLst>
      <p:ext uri="{BB962C8B-B14F-4D97-AF65-F5344CB8AC3E}">
        <p14:creationId xmlns:p14="http://schemas.microsoft.com/office/powerpoint/2010/main" val="2507136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226E831-E9DD-E27C-3F70-2DA86531D1E8}"/>
              </a:ext>
            </a:extLst>
          </p:cNvPr>
          <p:cNvSpPr txBox="1"/>
          <p:nvPr/>
        </p:nvSpPr>
        <p:spPr>
          <a:xfrm>
            <a:off x="3296093" y="440427"/>
            <a:ext cx="8605283" cy="244682"/>
          </a:xfrm>
          <a:prstGeom prst="rect">
            <a:avLst/>
          </a:prstGeom>
          <a:noFill/>
        </p:spPr>
        <p:txBody>
          <a:bodyPr wrap="square">
            <a:spAutoFit/>
          </a:bodyPr>
          <a:lstStyle/>
          <a:p>
            <a:pPr defTabSz="457200">
              <a:lnSpc>
                <a:spcPct val="90000"/>
              </a:lnSpc>
              <a:spcBef>
                <a:spcPct val="0"/>
              </a:spcBef>
              <a:spcAft>
                <a:spcPts val="600"/>
              </a:spcAft>
            </a:pPr>
            <a:r>
              <a:rPr lang="en-US" sz="1100" cap="all" dirty="0">
                <a:solidFill>
                  <a:schemeClr val="tx1">
                    <a:lumMod val="75000"/>
                    <a:lumOff val="25000"/>
                  </a:schemeClr>
                </a:solidFill>
                <a:latin typeface="Bookman Old Style" panose="02050604050505020204" pitchFamily="18" charset="0"/>
                <a:ea typeface="+mj-ea"/>
                <a:cs typeface="+mj-cs"/>
              </a:rPr>
              <a:t>contrasto allo </a:t>
            </a:r>
            <a:r>
              <a:rPr lang="it-IT" sz="1100" cap="all" dirty="0">
                <a:solidFill>
                  <a:schemeClr val="tx1">
                    <a:lumMod val="75000"/>
                    <a:lumOff val="25000"/>
                  </a:schemeClr>
                </a:solidFill>
                <a:latin typeface="Bookman Old Style" panose="02050604050505020204" pitchFamily="18" charset="0"/>
                <a:ea typeface="+mj-ea"/>
                <a:cs typeface="+mj-cs"/>
              </a:rPr>
              <a:t>sfruttamento</a:t>
            </a:r>
            <a:r>
              <a:rPr lang="en-US" sz="1100" cap="all" dirty="0">
                <a:solidFill>
                  <a:schemeClr val="tx1">
                    <a:lumMod val="75000"/>
                    <a:lumOff val="25000"/>
                  </a:schemeClr>
                </a:solidFill>
                <a:latin typeface="Bookman Old Style" panose="02050604050505020204" pitchFamily="18" charset="0"/>
                <a:ea typeface="+mj-ea"/>
                <a:cs typeface="+mj-cs"/>
              </a:rPr>
              <a:t> </a:t>
            </a:r>
            <a:r>
              <a:rPr lang="it-IT" sz="1100" cap="all" dirty="0">
                <a:solidFill>
                  <a:schemeClr val="tx1">
                    <a:lumMod val="75000"/>
                    <a:lumOff val="25000"/>
                  </a:schemeClr>
                </a:solidFill>
                <a:latin typeface="Bookman Old Style" panose="02050604050505020204" pitchFamily="18" charset="0"/>
                <a:ea typeface="+mj-ea"/>
                <a:cs typeface="+mj-cs"/>
              </a:rPr>
              <a:t>lavorativo</a:t>
            </a:r>
            <a:r>
              <a:rPr lang="en-US" sz="1100" cap="all" dirty="0">
                <a:solidFill>
                  <a:schemeClr val="tx1">
                    <a:lumMod val="75000"/>
                    <a:lumOff val="25000"/>
                  </a:schemeClr>
                </a:solidFill>
                <a:latin typeface="Bookman Old Style" panose="02050604050505020204" pitchFamily="18" charset="0"/>
                <a:ea typeface="+mj-ea"/>
                <a:cs typeface="+mj-cs"/>
              </a:rPr>
              <a:t> in agricoltura e al caporalato, il ruolo degli enti locali </a:t>
            </a:r>
          </a:p>
        </p:txBody>
      </p:sp>
      <p:pic>
        <p:nvPicPr>
          <p:cNvPr id="6" name="Immagine 5">
            <a:extLst>
              <a:ext uri="{FF2B5EF4-FFF2-40B4-BE49-F238E27FC236}">
                <a16:creationId xmlns:a16="http://schemas.microsoft.com/office/drawing/2014/main" id="{1108E87A-6E95-C2B7-45E6-F795FC961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7109" y="5587635"/>
            <a:ext cx="742873" cy="1096491"/>
          </a:xfrm>
          <a:prstGeom prst="rect">
            <a:avLst/>
          </a:prstGeom>
        </p:spPr>
      </p:pic>
      <p:sp>
        <p:nvSpPr>
          <p:cNvPr id="10" name="CasellaDiTesto 9">
            <a:extLst>
              <a:ext uri="{FF2B5EF4-FFF2-40B4-BE49-F238E27FC236}">
                <a16:creationId xmlns:a16="http://schemas.microsoft.com/office/drawing/2014/main" id="{D9C15214-D53F-448C-C931-FE1E7153CD03}"/>
              </a:ext>
            </a:extLst>
          </p:cNvPr>
          <p:cNvSpPr txBox="1"/>
          <p:nvPr/>
        </p:nvSpPr>
        <p:spPr>
          <a:xfrm>
            <a:off x="5415516" y="6453543"/>
            <a:ext cx="5922333" cy="276999"/>
          </a:xfrm>
          <a:prstGeom prst="rect">
            <a:avLst/>
          </a:prstGeom>
          <a:noFill/>
        </p:spPr>
        <p:txBody>
          <a:bodyPr wrap="square" rtlCol="0">
            <a:spAutoFit/>
          </a:bodyPr>
          <a:lstStyle/>
          <a:p>
            <a:r>
              <a:rPr lang="it-IT" sz="1200" cap="all" dirty="0">
                <a:solidFill>
                  <a:schemeClr val="tx1">
                    <a:lumMod val="75000"/>
                    <a:lumOff val="25000"/>
                  </a:schemeClr>
                </a:solidFill>
                <a:latin typeface="Franklin Gothic Book" panose="020B0503020102020204" pitchFamily="34" charset="0"/>
                <a:ea typeface="+mj-ea"/>
                <a:cs typeface="+mj-cs"/>
              </a:rPr>
              <a:t>Dipartimento per l’integrazione e l’accoglienza, Gestione dell’immigrazione </a:t>
            </a:r>
          </a:p>
        </p:txBody>
      </p:sp>
      <p:sp>
        <p:nvSpPr>
          <p:cNvPr id="14" name="Rettangolo 13">
            <a:extLst>
              <a:ext uri="{FF2B5EF4-FFF2-40B4-BE49-F238E27FC236}">
                <a16:creationId xmlns:a16="http://schemas.microsoft.com/office/drawing/2014/main" id="{C762FB3F-EC5D-EB0A-A035-B3ECD543AD04}"/>
              </a:ext>
            </a:extLst>
          </p:cNvPr>
          <p:cNvSpPr/>
          <p:nvPr/>
        </p:nvSpPr>
        <p:spPr>
          <a:xfrm>
            <a:off x="228086" y="305990"/>
            <a:ext cx="3900948" cy="45719"/>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DF862280-A67C-B251-4D3C-9AC42236E3B1}"/>
              </a:ext>
            </a:extLst>
          </p:cNvPr>
          <p:cNvSpPr/>
          <p:nvPr/>
        </p:nvSpPr>
        <p:spPr>
          <a:xfrm>
            <a:off x="4274288" y="300465"/>
            <a:ext cx="3657600" cy="45719"/>
          </a:xfrm>
          <a:prstGeom prst="rect">
            <a:avLst/>
          </a:prstGeom>
          <a:noFill/>
          <a:ln>
            <a:solidFill>
              <a:srgbClr val="D09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140011B0-3FB3-2A34-BC16-D38B0E8C4574}"/>
              </a:ext>
            </a:extLst>
          </p:cNvPr>
          <p:cNvSpPr/>
          <p:nvPr/>
        </p:nvSpPr>
        <p:spPr>
          <a:xfrm>
            <a:off x="8089034" y="295774"/>
            <a:ext cx="3900948" cy="50407"/>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Picture 2" descr="Sistema Accoglienza Integrazione">
            <a:extLst>
              <a:ext uri="{FF2B5EF4-FFF2-40B4-BE49-F238E27FC236}">
                <a16:creationId xmlns:a16="http://schemas.microsoft.com/office/drawing/2014/main" id="{94E42A02-C6E6-7B6A-D82C-E25289E2B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809" y="685109"/>
            <a:ext cx="1860698" cy="98268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F27CC1A9-F03A-2A45-A0C6-BB5BFE8C9546}"/>
              </a:ext>
            </a:extLst>
          </p:cNvPr>
          <p:cNvSpPr txBox="1"/>
          <p:nvPr/>
        </p:nvSpPr>
        <p:spPr>
          <a:xfrm>
            <a:off x="2657437" y="1042812"/>
            <a:ext cx="8747754" cy="338554"/>
          </a:xfrm>
          <a:prstGeom prst="rect">
            <a:avLst/>
          </a:prstGeom>
          <a:noFill/>
        </p:spPr>
        <p:txBody>
          <a:bodyPr wrap="square">
            <a:spAutoFit/>
          </a:bodyPr>
          <a:lstStyle/>
          <a:p>
            <a:pPr algn="ctr" fontAlgn="base"/>
            <a:r>
              <a:rPr lang="it-IT" sz="1600" i="1" dirty="0">
                <a:solidFill>
                  <a:schemeClr val="tx1">
                    <a:lumMod val="75000"/>
                    <a:lumOff val="25000"/>
                  </a:schemeClr>
                </a:solidFill>
                <a:latin typeface="Franklin Gothic Demi" panose="020B0703020102020204" pitchFamily="34" charset="0"/>
                <a:ea typeface="+mj-ea"/>
                <a:cs typeface="+mj-cs"/>
              </a:rPr>
              <a:t>Il ruolo del SAI nel contrasto allo sfruttamento lavorativo in agricoltura e al caporalato</a:t>
            </a:r>
          </a:p>
        </p:txBody>
      </p:sp>
      <p:sp>
        <p:nvSpPr>
          <p:cNvPr id="11" name="CasellaDiTesto 10">
            <a:extLst>
              <a:ext uri="{FF2B5EF4-FFF2-40B4-BE49-F238E27FC236}">
                <a16:creationId xmlns:a16="http://schemas.microsoft.com/office/drawing/2014/main" id="{04EDE4EF-3E97-7787-0539-4BC039469089}"/>
              </a:ext>
            </a:extLst>
          </p:cNvPr>
          <p:cNvSpPr txBox="1"/>
          <p:nvPr/>
        </p:nvSpPr>
        <p:spPr>
          <a:xfrm>
            <a:off x="706769" y="2001853"/>
            <a:ext cx="2249081" cy="400110"/>
          </a:xfrm>
          <a:prstGeom prst="rect">
            <a:avLst/>
          </a:prstGeom>
          <a:noFill/>
        </p:spPr>
        <p:txBody>
          <a:bodyPr wrap="square" rtlCol="0">
            <a:spAutoFit/>
          </a:bodyPr>
          <a:lstStyle/>
          <a:p>
            <a:r>
              <a:rPr lang="it-IT" sz="2000" i="1" dirty="0">
                <a:solidFill>
                  <a:schemeClr val="tx1">
                    <a:lumMod val="75000"/>
                    <a:lumOff val="25000"/>
                  </a:schemeClr>
                </a:solidFill>
                <a:latin typeface="Franklin Gothic Demi" panose="020B0703020102020204" pitchFamily="34" charset="0"/>
                <a:ea typeface="+mj-ea"/>
                <a:cs typeface="+mj-cs"/>
              </a:rPr>
              <a:t>Le collaborazioni</a:t>
            </a:r>
          </a:p>
        </p:txBody>
      </p:sp>
      <p:sp>
        <p:nvSpPr>
          <p:cNvPr id="13" name="CasellaDiTesto 12">
            <a:extLst>
              <a:ext uri="{FF2B5EF4-FFF2-40B4-BE49-F238E27FC236}">
                <a16:creationId xmlns:a16="http://schemas.microsoft.com/office/drawing/2014/main" id="{02EC605B-DBA1-7455-69FD-2F0FF98038A9}"/>
              </a:ext>
            </a:extLst>
          </p:cNvPr>
          <p:cNvSpPr txBox="1"/>
          <p:nvPr/>
        </p:nvSpPr>
        <p:spPr>
          <a:xfrm>
            <a:off x="786809" y="2616762"/>
            <a:ext cx="10951535" cy="584775"/>
          </a:xfrm>
          <a:prstGeom prst="rect">
            <a:avLst/>
          </a:prstGeom>
          <a:noFill/>
        </p:spPr>
        <p:txBody>
          <a:bodyPr wrap="square">
            <a:spAutoFit/>
          </a:bodyPr>
          <a:lstStyle/>
          <a:p>
            <a:pPr algn="just">
              <a:spcBef>
                <a:spcPct val="20000"/>
              </a:spcBef>
            </a:pPr>
            <a:r>
              <a:rPr lang="it-IT" sz="1600" dirty="0">
                <a:solidFill>
                  <a:srgbClr val="444444"/>
                </a:solidFill>
                <a:latin typeface="Franklin Gothic Book" panose="020B0503020102020204" pitchFamily="34" charset="0"/>
              </a:rPr>
              <a:t>Nell'ambito del Progetto ALT Caporalato DUE si è attivato un canale di comunicazione con l’Organizzazione internazionale per le migrazioni - OIM per l’inserimento all’interno della rete SAI di beneficiari vittime di sfruttamento lavorativo. </a:t>
            </a:r>
          </a:p>
        </p:txBody>
      </p:sp>
      <p:sp>
        <p:nvSpPr>
          <p:cNvPr id="17" name="Rettangolo 1">
            <a:extLst>
              <a:ext uri="{FF2B5EF4-FFF2-40B4-BE49-F238E27FC236}">
                <a16:creationId xmlns:a16="http://schemas.microsoft.com/office/drawing/2014/main" id="{5DA8778C-06B4-3869-AEDF-3600F9EFC19A}"/>
              </a:ext>
            </a:extLst>
          </p:cNvPr>
          <p:cNvSpPr>
            <a:spLocks noChangeArrowheads="1"/>
          </p:cNvSpPr>
          <p:nvPr/>
        </p:nvSpPr>
        <p:spPr bwMode="auto">
          <a:xfrm>
            <a:off x="763108" y="3871263"/>
            <a:ext cx="109752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it-IT" sz="1600" dirty="0">
                <a:solidFill>
                  <a:srgbClr val="444444"/>
                </a:solidFill>
                <a:latin typeface="Franklin Gothic Book" panose="020B0503020102020204" pitchFamily="34" charset="0"/>
              </a:rPr>
              <a:t>Dalle relazioni intermedie ricevute dagli Enti Locali titolari, lo 0,4% degli accolti è titolare di un permesso di soggiorno per sfruttamento lavorativo</a:t>
            </a:r>
          </a:p>
        </p:txBody>
      </p:sp>
    </p:spTree>
    <p:extLst>
      <p:ext uri="{BB962C8B-B14F-4D97-AF65-F5344CB8AC3E}">
        <p14:creationId xmlns:p14="http://schemas.microsoft.com/office/powerpoint/2010/main" val="207746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226E831-E9DD-E27C-3F70-2DA86531D1E8}"/>
              </a:ext>
            </a:extLst>
          </p:cNvPr>
          <p:cNvSpPr txBox="1"/>
          <p:nvPr/>
        </p:nvSpPr>
        <p:spPr>
          <a:xfrm>
            <a:off x="3296093" y="440427"/>
            <a:ext cx="8605283" cy="244682"/>
          </a:xfrm>
          <a:prstGeom prst="rect">
            <a:avLst/>
          </a:prstGeom>
          <a:noFill/>
        </p:spPr>
        <p:txBody>
          <a:bodyPr wrap="square">
            <a:spAutoFit/>
          </a:bodyPr>
          <a:lstStyle/>
          <a:p>
            <a:pPr defTabSz="457200">
              <a:lnSpc>
                <a:spcPct val="90000"/>
              </a:lnSpc>
              <a:spcBef>
                <a:spcPct val="0"/>
              </a:spcBef>
              <a:spcAft>
                <a:spcPts val="600"/>
              </a:spcAft>
            </a:pPr>
            <a:r>
              <a:rPr lang="en-US" sz="1100" cap="all" dirty="0">
                <a:solidFill>
                  <a:schemeClr val="tx1">
                    <a:lumMod val="75000"/>
                    <a:lumOff val="25000"/>
                  </a:schemeClr>
                </a:solidFill>
                <a:latin typeface="Bookman Old Style" panose="02050604050505020204" pitchFamily="18" charset="0"/>
                <a:ea typeface="+mj-ea"/>
                <a:cs typeface="+mj-cs"/>
              </a:rPr>
              <a:t>contrasto allo </a:t>
            </a:r>
            <a:r>
              <a:rPr lang="it-IT" sz="1100" cap="all" dirty="0">
                <a:solidFill>
                  <a:schemeClr val="tx1">
                    <a:lumMod val="75000"/>
                    <a:lumOff val="25000"/>
                  </a:schemeClr>
                </a:solidFill>
                <a:latin typeface="Bookman Old Style" panose="02050604050505020204" pitchFamily="18" charset="0"/>
                <a:ea typeface="+mj-ea"/>
                <a:cs typeface="+mj-cs"/>
              </a:rPr>
              <a:t>sfruttamento</a:t>
            </a:r>
            <a:r>
              <a:rPr lang="en-US" sz="1100" cap="all" dirty="0">
                <a:solidFill>
                  <a:schemeClr val="tx1">
                    <a:lumMod val="75000"/>
                    <a:lumOff val="25000"/>
                  </a:schemeClr>
                </a:solidFill>
                <a:latin typeface="Bookman Old Style" panose="02050604050505020204" pitchFamily="18" charset="0"/>
                <a:ea typeface="+mj-ea"/>
                <a:cs typeface="+mj-cs"/>
              </a:rPr>
              <a:t> </a:t>
            </a:r>
            <a:r>
              <a:rPr lang="it-IT" sz="1100" cap="all" dirty="0">
                <a:solidFill>
                  <a:schemeClr val="tx1">
                    <a:lumMod val="75000"/>
                    <a:lumOff val="25000"/>
                  </a:schemeClr>
                </a:solidFill>
                <a:latin typeface="Bookman Old Style" panose="02050604050505020204" pitchFamily="18" charset="0"/>
                <a:ea typeface="+mj-ea"/>
                <a:cs typeface="+mj-cs"/>
              </a:rPr>
              <a:t>lavorativo</a:t>
            </a:r>
            <a:r>
              <a:rPr lang="en-US" sz="1100" cap="all" dirty="0">
                <a:solidFill>
                  <a:schemeClr val="tx1">
                    <a:lumMod val="75000"/>
                    <a:lumOff val="25000"/>
                  </a:schemeClr>
                </a:solidFill>
                <a:latin typeface="Bookman Old Style" panose="02050604050505020204" pitchFamily="18" charset="0"/>
                <a:ea typeface="+mj-ea"/>
                <a:cs typeface="+mj-cs"/>
              </a:rPr>
              <a:t> in agricoltura e al caporalato, il ruolo degli enti locali </a:t>
            </a:r>
          </a:p>
        </p:txBody>
      </p:sp>
      <p:pic>
        <p:nvPicPr>
          <p:cNvPr id="6" name="Immagine 5">
            <a:extLst>
              <a:ext uri="{FF2B5EF4-FFF2-40B4-BE49-F238E27FC236}">
                <a16:creationId xmlns:a16="http://schemas.microsoft.com/office/drawing/2014/main" id="{1108E87A-6E95-C2B7-45E6-F795FC961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7109" y="5587635"/>
            <a:ext cx="742873" cy="1096491"/>
          </a:xfrm>
          <a:prstGeom prst="rect">
            <a:avLst/>
          </a:prstGeom>
        </p:spPr>
      </p:pic>
      <p:sp>
        <p:nvSpPr>
          <p:cNvPr id="10" name="CasellaDiTesto 9">
            <a:extLst>
              <a:ext uri="{FF2B5EF4-FFF2-40B4-BE49-F238E27FC236}">
                <a16:creationId xmlns:a16="http://schemas.microsoft.com/office/drawing/2014/main" id="{D9C15214-D53F-448C-C931-FE1E7153CD03}"/>
              </a:ext>
            </a:extLst>
          </p:cNvPr>
          <p:cNvSpPr txBox="1"/>
          <p:nvPr/>
        </p:nvSpPr>
        <p:spPr>
          <a:xfrm>
            <a:off x="5415516" y="6453543"/>
            <a:ext cx="5922333" cy="276999"/>
          </a:xfrm>
          <a:prstGeom prst="rect">
            <a:avLst/>
          </a:prstGeom>
          <a:noFill/>
        </p:spPr>
        <p:txBody>
          <a:bodyPr wrap="square" rtlCol="0">
            <a:spAutoFit/>
          </a:bodyPr>
          <a:lstStyle/>
          <a:p>
            <a:r>
              <a:rPr lang="it-IT" sz="1200" cap="all" dirty="0">
                <a:solidFill>
                  <a:schemeClr val="tx1">
                    <a:lumMod val="75000"/>
                    <a:lumOff val="25000"/>
                  </a:schemeClr>
                </a:solidFill>
                <a:latin typeface="Franklin Gothic Book" panose="020B0503020102020204" pitchFamily="34" charset="0"/>
                <a:ea typeface="+mj-ea"/>
                <a:cs typeface="+mj-cs"/>
              </a:rPr>
              <a:t>Dipartimento per l’integrazione e l’accoglienza, Gestione dell’immigrazione </a:t>
            </a:r>
          </a:p>
        </p:txBody>
      </p:sp>
      <p:sp>
        <p:nvSpPr>
          <p:cNvPr id="14" name="Rettangolo 13">
            <a:extLst>
              <a:ext uri="{FF2B5EF4-FFF2-40B4-BE49-F238E27FC236}">
                <a16:creationId xmlns:a16="http://schemas.microsoft.com/office/drawing/2014/main" id="{C762FB3F-EC5D-EB0A-A035-B3ECD543AD04}"/>
              </a:ext>
            </a:extLst>
          </p:cNvPr>
          <p:cNvSpPr/>
          <p:nvPr/>
        </p:nvSpPr>
        <p:spPr>
          <a:xfrm>
            <a:off x="228086" y="305990"/>
            <a:ext cx="3900948" cy="45719"/>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DF862280-A67C-B251-4D3C-9AC42236E3B1}"/>
              </a:ext>
            </a:extLst>
          </p:cNvPr>
          <p:cNvSpPr/>
          <p:nvPr/>
        </p:nvSpPr>
        <p:spPr>
          <a:xfrm>
            <a:off x="4274288" y="300465"/>
            <a:ext cx="3657600" cy="45719"/>
          </a:xfrm>
          <a:prstGeom prst="rect">
            <a:avLst/>
          </a:prstGeom>
          <a:noFill/>
          <a:ln>
            <a:solidFill>
              <a:srgbClr val="D09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140011B0-3FB3-2A34-BC16-D38B0E8C4574}"/>
              </a:ext>
            </a:extLst>
          </p:cNvPr>
          <p:cNvSpPr/>
          <p:nvPr/>
        </p:nvSpPr>
        <p:spPr>
          <a:xfrm>
            <a:off x="8089034" y="295774"/>
            <a:ext cx="3900948" cy="50407"/>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CasellaDiTesto 10">
            <a:extLst>
              <a:ext uri="{FF2B5EF4-FFF2-40B4-BE49-F238E27FC236}">
                <a16:creationId xmlns:a16="http://schemas.microsoft.com/office/drawing/2014/main" id="{EFD6677C-F88E-7520-92CF-245E887EACCF}"/>
              </a:ext>
            </a:extLst>
          </p:cNvPr>
          <p:cNvSpPr txBox="1"/>
          <p:nvPr/>
        </p:nvSpPr>
        <p:spPr>
          <a:xfrm>
            <a:off x="228086" y="1631482"/>
            <a:ext cx="11761896" cy="1815882"/>
          </a:xfrm>
          <a:prstGeom prst="rect">
            <a:avLst/>
          </a:prstGeom>
          <a:noFill/>
        </p:spPr>
        <p:txBody>
          <a:bodyPr wrap="square">
            <a:spAutoFit/>
          </a:bodyPr>
          <a:lstStyle/>
          <a:p>
            <a:pPr algn="just" rtl="0">
              <a:spcBef>
                <a:spcPts val="0"/>
              </a:spcBef>
              <a:spcAft>
                <a:spcPts val="0"/>
              </a:spcAft>
            </a:pPr>
            <a:r>
              <a:rPr lang="it-IT" sz="1600" dirty="0">
                <a:solidFill>
                  <a:srgbClr val="444444"/>
                </a:solidFill>
                <a:latin typeface="Franklin Gothic Book" panose="020B0503020102020204" pitchFamily="34" charset="0"/>
              </a:rPr>
              <a:t>La </a:t>
            </a:r>
            <a:r>
              <a:rPr lang="it-IT" sz="1600" b="1" dirty="0">
                <a:solidFill>
                  <a:srgbClr val="444444"/>
                </a:solidFill>
                <a:latin typeface="Franklin Gothic Book" panose="020B0503020102020204" pitchFamily="34" charset="0"/>
              </a:rPr>
              <a:t>legge 29 ottobre 2016, n. 199</a:t>
            </a:r>
            <a:r>
              <a:rPr lang="it-IT" sz="1600" dirty="0">
                <a:solidFill>
                  <a:srgbClr val="444444"/>
                </a:solidFill>
                <a:latin typeface="Franklin Gothic Book" panose="020B0503020102020204" pitchFamily="34" charset="0"/>
              </a:rPr>
              <a:t>, recante </a:t>
            </a:r>
            <a:r>
              <a:rPr lang="it-IT" sz="1600" i="1" dirty="0">
                <a:solidFill>
                  <a:srgbClr val="444444"/>
                </a:solidFill>
                <a:latin typeface="Franklin Gothic Book" panose="020B0503020102020204" pitchFamily="34" charset="0"/>
              </a:rPr>
              <a:t>"Disposizioni in materia di contrasto ai fenomeni del lavoro nero, dello sfruttamento del lavoro in agricoltura e di riallineamento retributivo nel settore agricolo", </a:t>
            </a:r>
            <a:r>
              <a:rPr lang="it-IT" sz="1600" b="1" dirty="0">
                <a:solidFill>
                  <a:srgbClr val="444444"/>
                </a:solidFill>
                <a:latin typeface="Franklin Gothic Book" panose="020B0503020102020204" pitchFamily="34" charset="0"/>
              </a:rPr>
              <a:t>ha previsto la necessità di predisporre un apposito </a:t>
            </a:r>
            <a:r>
              <a:rPr lang="it-IT" sz="1600" b="1" dirty="0">
                <a:solidFill>
                  <a:schemeClr val="tx1">
                    <a:lumMod val="65000"/>
                    <a:lumOff val="35000"/>
                  </a:schemeClr>
                </a:solidFill>
                <a:latin typeface="Franklin Gothic Book" panose="020B0503020102020204" pitchFamily="34" charset="0"/>
              </a:rPr>
              <a:t>PIANO DI INTERVENTI AL FINE DI MIGLIORARE LE CONDIZIONI DI SVOLGIMENTO DELL'ATTIVITÀ LAVORATIVA STAGIONALE DI RACCOLTA DEI PRODOTTI AGRICOLI</a:t>
            </a:r>
            <a:r>
              <a:rPr lang="it-IT" sz="1600" dirty="0">
                <a:solidFill>
                  <a:srgbClr val="444444"/>
                </a:solidFill>
                <a:latin typeface="Franklin Gothic Book" panose="020B0503020102020204" pitchFamily="34" charset="0"/>
              </a:rPr>
              <a:t>, che preveda apposite misure per la sistemazione logistica e il supporto dei lavoratori, anche </a:t>
            </a:r>
            <a:r>
              <a:rPr lang="it-IT" sz="1600" b="1" dirty="0">
                <a:solidFill>
                  <a:srgbClr val="444444"/>
                </a:solidFill>
                <a:latin typeface="Franklin Gothic Book" panose="020B0503020102020204" pitchFamily="34" charset="0"/>
              </a:rPr>
              <a:t>attraverso il coinvolgimento di Regioni, Province Autonome e amministrazioni locali, delle rappresentanze dei datori di lavoro e dei lavoratori del settore e delle organizzazioni del terzo settore, nonché idonee forme di collaborazione con le sezioni territoriali della Rete del lavoro agricolo di qualità. </a:t>
            </a:r>
          </a:p>
        </p:txBody>
      </p:sp>
      <p:sp>
        <p:nvSpPr>
          <p:cNvPr id="12" name="CasellaDiTesto 11">
            <a:extLst>
              <a:ext uri="{FF2B5EF4-FFF2-40B4-BE49-F238E27FC236}">
                <a16:creationId xmlns:a16="http://schemas.microsoft.com/office/drawing/2014/main" id="{0B9D2634-3DAA-0E3F-F7DB-87040AE90CF4}"/>
              </a:ext>
            </a:extLst>
          </p:cNvPr>
          <p:cNvSpPr txBox="1"/>
          <p:nvPr/>
        </p:nvSpPr>
        <p:spPr>
          <a:xfrm>
            <a:off x="228086" y="731452"/>
            <a:ext cx="11860500" cy="400110"/>
          </a:xfrm>
          <a:prstGeom prst="rect">
            <a:avLst/>
          </a:prstGeom>
          <a:noFill/>
        </p:spPr>
        <p:txBody>
          <a:bodyPr wrap="square" rtlCol="0">
            <a:spAutoFit/>
          </a:bodyPr>
          <a:lstStyle/>
          <a:p>
            <a:r>
              <a:rPr lang="it-IT" sz="2000" i="1" dirty="0">
                <a:solidFill>
                  <a:schemeClr val="tx1">
                    <a:lumMod val="75000"/>
                    <a:lumOff val="25000"/>
                  </a:schemeClr>
                </a:solidFill>
                <a:latin typeface="Franklin Gothic Demi" panose="020B0703020102020204" pitchFamily="34" charset="0"/>
                <a:ea typeface="+mj-ea"/>
                <a:cs typeface="+mj-cs"/>
              </a:rPr>
              <a:t>Nuova centralità dei Comuni </a:t>
            </a:r>
          </a:p>
        </p:txBody>
      </p:sp>
      <p:sp>
        <p:nvSpPr>
          <p:cNvPr id="19" name="CasellaDiTesto 18">
            <a:extLst>
              <a:ext uri="{FF2B5EF4-FFF2-40B4-BE49-F238E27FC236}">
                <a16:creationId xmlns:a16="http://schemas.microsoft.com/office/drawing/2014/main" id="{4B12E513-3E1C-3976-9D59-6920DF587CB7}"/>
              </a:ext>
            </a:extLst>
          </p:cNvPr>
          <p:cNvSpPr txBox="1"/>
          <p:nvPr/>
        </p:nvSpPr>
        <p:spPr>
          <a:xfrm>
            <a:off x="228086" y="1277539"/>
            <a:ext cx="11963914" cy="353943"/>
          </a:xfrm>
          <a:prstGeom prst="rect">
            <a:avLst/>
          </a:prstGeom>
          <a:noFill/>
        </p:spPr>
        <p:txBody>
          <a:bodyPr wrap="square" rtlCol="0">
            <a:spAutoFit/>
          </a:bodyPr>
          <a:lstStyle/>
          <a:p>
            <a:pPr algn="ctr"/>
            <a:r>
              <a:rPr lang="it-IT" sz="1700" cap="all" dirty="0">
                <a:solidFill>
                  <a:srgbClr val="FF0000"/>
                </a:solidFill>
                <a:latin typeface="Franklin Gothic Demi" panose="020B0703020102020204" pitchFamily="34" charset="0"/>
                <a:ea typeface="+mj-ea"/>
                <a:cs typeface="+mj-cs"/>
              </a:rPr>
              <a:t>Piano triennale di contrasto allo sfruttamento lavorativo in agricoltura e al caporalato</a:t>
            </a:r>
          </a:p>
        </p:txBody>
      </p:sp>
      <p:sp>
        <p:nvSpPr>
          <p:cNvPr id="21" name="CasellaDiTesto 20">
            <a:extLst>
              <a:ext uri="{FF2B5EF4-FFF2-40B4-BE49-F238E27FC236}">
                <a16:creationId xmlns:a16="http://schemas.microsoft.com/office/drawing/2014/main" id="{70D2EFC5-172E-A5B8-33B4-98E4BB75B1C1}"/>
              </a:ext>
            </a:extLst>
          </p:cNvPr>
          <p:cNvSpPr txBox="1"/>
          <p:nvPr/>
        </p:nvSpPr>
        <p:spPr>
          <a:xfrm>
            <a:off x="228086" y="3800581"/>
            <a:ext cx="11585742" cy="353943"/>
          </a:xfrm>
          <a:prstGeom prst="rect">
            <a:avLst/>
          </a:prstGeom>
          <a:noFill/>
        </p:spPr>
        <p:txBody>
          <a:bodyPr wrap="square">
            <a:spAutoFit/>
          </a:bodyPr>
          <a:lstStyle/>
          <a:p>
            <a:pPr algn="ctr"/>
            <a:r>
              <a:rPr lang="it-IT" sz="1700" cap="all" dirty="0">
                <a:solidFill>
                  <a:srgbClr val="FF0000"/>
                </a:solidFill>
                <a:latin typeface="Franklin Gothic Demi" panose="020B0703020102020204" pitchFamily="34" charset="0"/>
                <a:ea typeface="+mj-ea"/>
                <a:cs typeface="+mj-cs"/>
              </a:rPr>
              <a:t>Tavolo caporalato </a:t>
            </a:r>
          </a:p>
        </p:txBody>
      </p:sp>
      <p:sp>
        <p:nvSpPr>
          <p:cNvPr id="23" name="CasellaDiTesto 22">
            <a:extLst>
              <a:ext uri="{FF2B5EF4-FFF2-40B4-BE49-F238E27FC236}">
                <a16:creationId xmlns:a16="http://schemas.microsoft.com/office/drawing/2014/main" id="{DA3BD409-FB1D-A67B-35CE-328EDE208307}"/>
              </a:ext>
            </a:extLst>
          </p:cNvPr>
          <p:cNvSpPr txBox="1"/>
          <p:nvPr/>
        </p:nvSpPr>
        <p:spPr>
          <a:xfrm>
            <a:off x="228086" y="4149300"/>
            <a:ext cx="11652472" cy="1323439"/>
          </a:xfrm>
          <a:prstGeom prst="rect">
            <a:avLst/>
          </a:prstGeom>
          <a:noFill/>
        </p:spPr>
        <p:txBody>
          <a:bodyPr wrap="square">
            <a:spAutoFit/>
          </a:bodyPr>
          <a:lstStyle/>
          <a:p>
            <a:pPr algn="just"/>
            <a:r>
              <a:rPr lang="it-IT" sz="1600" dirty="0">
                <a:solidFill>
                  <a:srgbClr val="444444"/>
                </a:solidFill>
                <a:latin typeface="Franklin Gothic Book" panose="020B0503020102020204" pitchFamily="34" charset="0"/>
              </a:rPr>
              <a:t>Il </a:t>
            </a:r>
            <a:r>
              <a:rPr lang="it-IT" sz="1600" b="1" dirty="0">
                <a:solidFill>
                  <a:srgbClr val="444444"/>
                </a:solidFill>
                <a:latin typeface="Franklin Gothic Book" panose="020B0503020102020204" pitchFamily="34" charset="0"/>
              </a:rPr>
              <a:t>decreto-legge del 23 ottobre 2018 n. 119</a:t>
            </a:r>
            <a:r>
              <a:rPr lang="it-IT" sz="1600" dirty="0">
                <a:solidFill>
                  <a:srgbClr val="444444"/>
                </a:solidFill>
                <a:latin typeface="Franklin Gothic Book" panose="020B0503020102020204" pitchFamily="34" charset="0"/>
              </a:rPr>
              <a:t>, come convertito, con modificazioni, dalla Legge n. 136 del 17 dicembre 2018, ha istituito il </a:t>
            </a:r>
            <a:r>
              <a:rPr lang="it-IT" sz="1600" b="1" dirty="0">
                <a:solidFill>
                  <a:schemeClr val="tx1">
                    <a:lumMod val="65000"/>
                    <a:lumOff val="35000"/>
                  </a:schemeClr>
                </a:solidFill>
                <a:latin typeface="Franklin Gothic Book" panose="020B0503020102020204" pitchFamily="34" charset="0"/>
              </a:rPr>
              <a:t>TAVOLO CAPORALATO PER LA DEFINIZIONE E L'ATTUAZIONE DELLA STRATEGIA NAZIONALE DI CONTRASTO AL CAPORALATO E ALLO SFRUTTAMENTO LAVORATIVO IN AGRICOLTURA CONTENUTA NEL PIANO TRIENNALE</a:t>
            </a:r>
            <a:r>
              <a:rPr lang="it-IT" sz="1600" dirty="0">
                <a:solidFill>
                  <a:srgbClr val="444444"/>
                </a:solidFill>
                <a:latin typeface="Franklin Gothic Book" panose="020B0503020102020204" pitchFamily="34" charset="0"/>
              </a:rPr>
              <a:t>. Il Tavolo riveste un ruolo di indirizzo e coordinamento delle istituzioni coinvolte al fine di </a:t>
            </a:r>
            <a:r>
              <a:rPr lang="it-IT" sz="1600" b="1" dirty="0">
                <a:solidFill>
                  <a:srgbClr val="444444"/>
                </a:solidFill>
                <a:latin typeface="Franklin Gothic Book" panose="020B0503020102020204" pitchFamily="34" charset="0"/>
              </a:rPr>
              <a:t>assicurare la programmazione e la gestione condivisa degli interventi a livello nazionale e locale</a:t>
            </a:r>
            <a:r>
              <a:rPr lang="it-IT" sz="1600" dirty="0">
                <a:solidFill>
                  <a:srgbClr val="444444"/>
                </a:solidFill>
                <a:latin typeface="Franklin Gothic Book" panose="020B0503020102020204" pitchFamily="34" charset="0"/>
              </a:rPr>
              <a:t>. </a:t>
            </a:r>
          </a:p>
        </p:txBody>
      </p:sp>
    </p:spTree>
    <p:extLst>
      <p:ext uri="{BB962C8B-B14F-4D97-AF65-F5344CB8AC3E}">
        <p14:creationId xmlns:p14="http://schemas.microsoft.com/office/powerpoint/2010/main" val="1321623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226E831-E9DD-E27C-3F70-2DA86531D1E8}"/>
              </a:ext>
            </a:extLst>
          </p:cNvPr>
          <p:cNvSpPr txBox="1"/>
          <p:nvPr/>
        </p:nvSpPr>
        <p:spPr>
          <a:xfrm>
            <a:off x="3296093" y="440427"/>
            <a:ext cx="8605283" cy="244682"/>
          </a:xfrm>
          <a:prstGeom prst="rect">
            <a:avLst/>
          </a:prstGeom>
          <a:noFill/>
        </p:spPr>
        <p:txBody>
          <a:bodyPr wrap="square">
            <a:spAutoFit/>
          </a:bodyPr>
          <a:lstStyle/>
          <a:p>
            <a:pPr defTabSz="457200">
              <a:lnSpc>
                <a:spcPct val="90000"/>
              </a:lnSpc>
              <a:spcBef>
                <a:spcPct val="0"/>
              </a:spcBef>
              <a:spcAft>
                <a:spcPts val="600"/>
              </a:spcAft>
            </a:pPr>
            <a:r>
              <a:rPr lang="en-US" sz="1100" cap="all" dirty="0">
                <a:solidFill>
                  <a:schemeClr val="tx1">
                    <a:lumMod val="75000"/>
                    <a:lumOff val="25000"/>
                  </a:schemeClr>
                </a:solidFill>
                <a:latin typeface="Bookman Old Style" panose="02050604050505020204" pitchFamily="18" charset="0"/>
                <a:ea typeface="+mj-ea"/>
                <a:cs typeface="+mj-cs"/>
              </a:rPr>
              <a:t>contrasto allo </a:t>
            </a:r>
            <a:r>
              <a:rPr lang="it-IT" sz="1100" cap="all" dirty="0">
                <a:solidFill>
                  <a:schemeClr val="tx1">
                    <a:lumMod val="75000"/>
                    <a:lumOff val="25000"/>
                  </a:schemeClr>
                </a:solidFill>
                <a:latin typeface="Bookman Old Style" panose="02050604050505020204" pitchFamily="18" charset="0"/>
                <a:ea typeface="+mj-ea"/>
                <a:cs typeface="+mj-cs"/>
              </a:rPr>
              <a:t>sfruttamento</a:t>
            </a:r>
            <a:r>
              <a:rPr lang="en-US" sz="1100" cap="all" dirty="0">
                <a:solidFill>
                  <a:schemeClr val="tx1">
                    <a:lumMod val="75000"/>
                    <a:lumOff val="25000"/>
                  </a:schemeClr>
                </a:solidFill>
                <a:latin typeface="Bookman Old Style" panose="02050604050505020204" pitchFamily="18" charset="0"/>
                <a:ea typeface="+mj-ea"/>
                <a:cs typeface="+mj-cs"/>
              </a:rPr>
              <a:t> </a:t>
            </a:r>
            <a:r>
              <a:rPr lang="it-IT" sz="1100" cap="all" dirty="0">
                <a:solidFill>
                  <a:schemeClr val="tx1">
                    <a:lumMod val="75000"/>
                    <a:lumOff val="25000"/>
                  </a:schemeClr>
                </a:solidFill>
                <a:latin typeface="Bookman Old Style" panose="02050604050505020204" pitchFamily="18" charset="0"/>
                <a:ea typeface="+mj-ea"/>
                <a:cs typeface="+mj-cs"/>
              </a:rPr>
              <a:t>lavorativo</a:t>
            </a:r>
            <a:r>
              <a:rPr lang="en-US" sz="1100" cap="all" dirty="0">
                <a:solidFill>
                  <a:schemeClr val="tx1">
                    <a:lumMod val="75000"/>
                    <a:lumOff val="25000"/>
                  </a:schemeClr>
                </a:solidFill>
                <a:latin typeface="Bookman Old Style" panose="02050604050505020204" pitchFamily="18" charset="0"/>
                <a:ea typeface="+mj-ea"/>
                <a:cs typeface="+mj-cs"/>
              </a:rPr>
              <a:t> in agricoltura e al caporalato, il ruolo degli enti locali </a:t>
            </a:r>
          </a:p>
        </p:txBody>
      </p:sp>
      <p:pic>
        <p:nvPicPr>
          <p:cNvPr id="6" name="Immagine 5">
            <a:extLst>
              <a:ext uri="{FF2B5EF4-FFF2-40B4-BE49-F238E27FC236}">
                <a16:creationId xmlns:a16="http://schemas.microsoft.com/office/drawing/2014/main" id="{1108E87A-6E95-C2B7-45E6-F795FC961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7109" y="5587635"/>
            <a:ext cx="742873" cy="1096491"/>
          </a:xfrm>
          <a:prstGeom prst="rect">
            <a:avLst/>
          </a:prstGeom>
        </p:spPr>
      </p:pic>
      <p:sp>
        <p:nvSpPr>
          <p:cNvPr id="10" name="CasellaDiTesto 9">
            <a:extLst>
              <a:ext uri="{FF2B5EF4-FFF2-40B4-BE49-F238E27FC236}">
                <a16:creationId xmlns:a16="http://schemas.microsoft.com/office/drawing/2014/main" id="{D9C15214-D53F-448C-C931-FE1E7153CD03}"/>
              </a:ext>
            </a:extLst>
          </p:cNvPr>
          <p:cNvSpPr txBox="1"/>
          <p:nvPr/>
        </p:nvSpPr>
        <p:spPr>
          <a:xfrm>
            <a:off x="5415516" y="6453543"/>
            <a:ext cx="5922333" cy="276999"/>
          </a:xfrm>
          <a:prstGeom prst="rect">
            <a:avLst/>
          </a:prstGeom>
          <a:noFill/>
        </p:spPr>
        <p:txBody>
          <a:bodyPr wrap="square" rtlCol="0">
            <a:spAutoFit/>
          </a:bodyPr>
          <a:lstStyle/>
          <a:p>
            <a:r>
              <a:rPr lang="it-IT" sz="1200" cap="all" dirty="0">
                <a:solidFill>
                  <a:schemeClr val="tx1">
                    <a:lumMod val="75000"/>
                    <a:lumOff val="25000"/>
                  </a:schemeClr>
                </a:solidFill>
                <a:latin typeface="Franklin Gothic Book" panose="020B0503020102020204" pitchFamily="34" charset="0"/>
                <a:ea typeface="+mj-ea"/>
                <a:cs typeface="+mj-cs"/>
              </a:rPr>
              <a:t>Dipartimento per l’integrazione e l’accoglienza, Gestione dell’immigrazione </a:t>
            </a:r>
          </a:p>
        </p:txBody>
      </p:sp>
      <p:sp>
        <p:nvSpPr>
          <p:cNvPr id="14" name="Rettangolo 13">
            <a:extLst>
              <a:ext uri="{FF2B5EF4-FFF2-40B4-BE49-F238E27FC236}">
                <a16:creationId xmlns:a16="http://schemas.microsoft.com/office/drawing/2014/main" id="{C762FB3F-EC5D-EB0A-A035-B3ECD543AD04}"/>
              </a:ext>
            </a:extLst>
          </p:cNvPr>
          <p:cNvSpPr/>
          <p:nvPr/>
        </p:nvSpPr>
        <p:spPr>
          <a:xfrm>
            <a:off x="228086" y="305990"/>
            <a:ext cx="3900948" cy="45719"/>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DF862280-A67C-B251-4D3C-9AC42236E3B1}"/>
              </a:ext>
            </a:extLst>
          </p:cNvPr>
          <p:cNvSpPr/>
          <p:nvPr/>
        </p:nvSpPr>
        <p:spPr>
          <a:xfrm>
            <a:off x="4274288" y="300465"/>
            <a:ext cx="3657600" cy="45719"/>
          </a:xfrm>
          <a:prstGeom prst="rect">
            <a:avLst/>
          </a:prstGeom>
          <a:noFill/>
          <a:ln>
            <a:solidFill>
              <a:srgbClr val="D09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140011B0-3FB3-2A34-BC16-D38B0E8C4574}"/>
              </a:ext>
            </a:extLst>
          </p:cNvPr>
          <p:cNvSpPr/>
          <p:nvPr/>
        </p:nvSpPr>
        <p:spPr>
          <a:xfrm>
            <a:off x="8089034" y="295774"/>
            <a:ext cx="3900948" cy="50407"/>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Picture 2" descr="Sistema Accoglienza Integrazione">
            <a:extLst>
              <a:ext uri="{FF2B5EF4-FFF2-40B4-BE49-F238E27FC236}">
                <a16:creationId xmlns:a16="http://schemas.microsoft.com/office/drawing/2014/main" id="{EE0E2B7E-1172-DC23-4455-DFCA49138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809" y="685109"/>
            <a:ext cx="1860698" cy="98268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95BC4A86-FC22-B6DF-D7CE-1AC5F178C053}"/>
              </a:ext>
            </a:extLst>
          </p:cNvPr>
          <p:cNvSpPr txBox="1"/>
          <p:nvPr/>
        </p:nvSpPr>
        <p:spPr>
          <a:xfrm>
            <a:off x="2657437" y="1042812"/>
            <a:ext cx="8747754" cy="338554"/>
          </a:xfrm>
          <a:prstGeom prst="rect">
            <a:avLst/>
          </a:prstGeom>
          <a:noFill/>
        </p:spPr>
        <p:txBody>
          <a:bodyPr wrap="square">
            <a:spAutoFit/>
          </a:bodyPr>
          <a:lstStyle/>
          <a:p>
            <a:pPr algn="ctr" fontAlgn="base"/>
            <a:r>
              <a:rPr lang="it-IT" sz="1600" i="1" dirty="0">
                <a:solidFill>
                  <a:schemeClr val="tx1">
                    <a:lumMod val="75000"/>
                    <a:lumOff val="25000"/>
                  </a:schemeClr>
                </a:solidFill>
                <a:latin typeface="Franklin Gothic Demi" panose="020B0703020102020204" pitchFamily="34" charset="0"/>
                <a:ea typeface="+mj-ea"/>
                <a:cs typeface="+mj-cs"/>
              </a:rPr>
              <a:t>Il ruolo del SAI nel contrasto allo sfruttamento lavorativo in agricoltura e al caporalato</a:t>
            </a:r>
          </a:p>
        </p:txBody>
      </p:sp>
      <p:sp>
        <p:nvSpPr>
          <p:cNvPr id="2" name="CasellaDiTesto 1">
            <a:extLst>
              <a:ext uri="{FF2B5EF4-FFF2-40B4-BE49-F238E27FC236}">
                <a16:creationId xmlns:a16="http://schemas.microsoft.com/office/drawing/2014/main" id="{871299BF-E146-EBA3-0C67-D55950F5362B}"/>
              </a:ext>
            </a:extLst>
          </p:cNvPr>
          <p:cNvSpPr txBox="1"/>
          <p:nvPr/>
        </p:nvSpPr>
        <p:spPr>
          <a:xfrm>
            <a:off x="2066136" y="2975038"/>
            <a:ext cx="1414131" cy="338554"/>
          </a:xfrm>
          <a:prstGeom prst="rect">
            <a:avLst/>
          </a:prstGeom>
          <a:noFill/>
        </p:spPr>
        <p:txBody>
          <a:bodyPr wrap="square" rtlCol="0">
            <a:spAutoFit/>
          </a:bodyPr>
          <a:lstStyle/>
          <a:p>
            <a:r>
              <a:rPr lang="it-IT" sz="1600" dirty="0">
                <a:solidFill>
                  <a:schemeClr val="tx1">
                    <a:lumMod val="75000"/>
                    <a:lumOff val="25000"/>
                  </a:schemeClr>
                </a:solidFill>
                <a:latin typeface="Franklin Gothic Demi" panose="020B0703020102020204" pitchFamily="34" charset="0"/>
                <a:ea typeface="+mj-ea"/>
                <a:cs typeface="+mj-cs"/>
              </a:rPr>
              <a:t>Servizi offerti </a:t>
            </a:r>
          </a:p>
        </p:txBody>
      </p:sp>
      <p:sp>
        <p:nvSpPr>
          <p:cNvPr id="3" name="CasellaDiTesto 2">
            <a:extLst>
              <a:ext uri="{FF2B5EF4-FFF2-40B4-BE49-F238E27FC236}">
                <a16:creationId xmlns:a16="http://schemas.microsoft.com/office/drawing/2014/main" id="{013F2133-E5A7-2C15-6B5F-00125B179817}"/>
              </a:ext>
            </a:extLst>
          </p:cNvPr>
          <p:cNvSpPr txBox="1"/>
          <p:nvPr/>
        </p:nvSpPr>
        <p:spPr>
          <a:xfrm>
            <a:off x="8349316" y="2972626"/>
            <a:ext cx="2102274" cy="338554"/>
          </a:xfrm>
          <a:prstGeom prst="rect">
            <a:avLst/>
          </a:prstGeom>
          <a:noFill/>
        </p:spPr>
        <p:txBody>
          <a:bodyPr wrap="square" rtlCol="0">
            <a:spAutoFit/>
          </a:bodyPr>
          <a:lstStyle/>
          <a:p>
            <a:r>
              <a:rPr lang="it-IT" sz="1600" dirty="0">
                <a:solidFill>
                  <a:schemeClr val="tx1">
                    <a:lumMod val="75000"/>
                    <a:lumOff val="25000"/>
                  </a:schemeClr>
                </a:solidFill>
                <a:latin typeface="Franklin Gothic Demi" panose="020B0703020102020204" pitchFamily="34" charset="0"/>
                <a:ea typeface="+mj-ea"/>
                <a:cs typeface="+mj-cs"/>
              </a:rPr>
              <a:t>Azioni di sviluppo</a:t>
            </a:r>
          </a:p>
        </p:txBody>
      </p:sp>
      <p:sp>
        <p:nvSpPr>
          <p:cNvPr id="11" name="CasellaDiTesto 10">
            <a:extLst>
              <a:ext uri="{FF2B5EF4-FFF2-40B4-BE49-F238E27FC236}">
                <a16:creationId xmlns:a16="http://schemas.microsoft.com/office/drawing/2014/main" id="{272F0191-9B7C-2238-F255-C2C3021926FC}"/>
              </a:ext>
            </a:extLst>
          </p:cNvPr>
          <p:cNvSpPr txBox="1"/>
          <p:nvPr/>
        </p:nvSpPr>
        <p:spPr>
          <a:xfrm>
            <a:off x="700916" y="1728792"/>
            <a:ext cx="11100391" cy="523220"/>
          </a:xfrm>
          <a:prstGeom prst="rect">
            <a:avLst/>
          </a:prstGeom>
          <a:noFill/>
        </p:spPr>
        <p:txBody>
          <a:bodyPr wrap="square">
            <a:spAutoFit/>
          </a:bodyPr>
          <a:lstStyle/>
          <a:p>
            <a:pPr algn="just">
              <a:buFontTx/>
              <a:buNone/>
            </a:pPr>
            <a:r>
              <a:rPr lang="it-IT" sz="1400" dirty="0">
                <a:latin typeface="Bookman Old Style" panose="02050604050505020204" pitchFamily="18" charset="0"/>
              </a:rPr>
              <a:t>Il percorso di accoglienza mira dell’autonomia socio-economica e abitativa del beneficiario attraverso misure specifiche volte all’empowerment, alla formazione e all’inserimento lavorativo utili a prevenire processi di </a:t>
            </a:r>
            <a:r>
              <a:rPr lang="it-IT" sz="1400" dirty="0" err="1">
                <a:latin typeface="Bookman Old Style" panose="02050604050505020204" pitchFamily="18" charset="0"/>
              </a:rPr>
              <a:t>ri</a:t>
            </a:r>
            <a:r>
              <a:rPr lang="it-IT" sz="1400" dirty="0">
                <a:latin typeface="Bookman Old Style" panose="02050604050505020204" pitchFamily="18" charset="0"/>
              </a:rPr>
              <a:t>-vittimizzazione.</a:t>
            </a:r>
          </a:p>
        </p:txBody>
      </p:sp>
      <p:cxnSp>
        <p:nvCxnSpPr>
          <p:cNvPr id="19" name="Connettore 2 18">
            <a:extLst>
              <a:ext uri="{FF2B5EF4-FFF2-40B4-BE49-F238E27FC236}">
                <a16:creationId xmlns:a16="http://schemas.microsoft.com/office/drawing/2014/main" id="{BF71BEE9-8FE4-F42C-6DE2-9F20AA5C2C1A}"/>
              </a:ext>
            </a:extLst>
          </p:cNvPr>
          <p:cNvCxnSpPr>
            <a:cxnSpLocks/>
          </p:cNvCxnSpPr>
          <p:nvPr/>
        </p:nvCxnSpPr>
        <p:spPr>
          <a:xfrm>
            <a:off x="6056794" y="2357735"/>
            <a:ext cx="3353661" cy="5386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0D37BAAC-AE46-557B-AF91-22C0E0650D88}"/>
              </a:ext>
            </a:extLst>
          </p:cNvPr>
          <p:cNvCxnSpPr>
            <a:cxnSpLocks/>
          </p:cNvCxnSpPr>
          <p:nvPr/>
        </p:nvCxnSpPr>
        <p:spPr>
          <a:xfrm flipH="1">
            <a:off x="2773202" y="2357735"/>
            <a:ext cx="3283592" cy="5341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CasellaDiTesto 39">
            <a:extLst>
              <a:ext uri="{FF2B5EF4-FFF2-40B4-BE49-F238E27FC236}">
                <a16:creationId xmlns:a16="http://schemas.microsoft.com/office/drawing/2014/main" id="{D2B7CE91-D138-75C8-8479-7B555B09780F}"/>
              </a:ext>
            </a:extLst>
          </p:cNvPr>
          <p:cNvSpPr txBox="1"/>
          <p:nvPr/>
        </p:nvSpPr>
        <p:spPr>
          <a:xfrm>
            <a:off x="369696" y="3295695"/>
            <a:ext cx="5424728" cy="3539430"/>
          </a:xfrm>
          <a:prstGeom prst="rect">
            <a:avLst/>
          </a:prstGeom>
          <a:noFill/>
        </p:spPr>
        <p:txBody>
          <a:bodyPr wrap="square">
            <a:spAutoFit/>
          </a:bodyPr>
          <a:lstStyle/>
          <a:p>
            <a:r>
              <a:rPr lang="it-IT" sz="1400" dirty="0">
                <a:solidFill>
                  <a:schemeClr val="tx1">
                    <a:lumMod val="85000"/>
                    <a:lumOff val="15000"/>
                  </a:schemeClr>
                </a:solidFill>
                <a:latin typeface="Franklin Gothic Book" panose="020B0503020102020204" pitchFamily="34" charset="0"/>
              </a:rPr>
              <a:t>Presa in carico multidisciplinare e sviluppo di progetti di accoglienza personalizzati attraverso l’erogazione dei seguenti servizi:</a:t>
            </a:r>
            <a:endParaRPr lang="it-IT" sz="1400" i="1" dirty="0">
              <a:solidFill>
                <a:schemeClr val="tx1">
                  <a:lumMod val="85000"/>
                  <a:lumOff val="15000"/>
                </a:schemeClr>
              </a:solidFill>
              <a:latin typeface="Franklin Gothic Book" panose="020B0503020102020204" pitchFamily="34" charset="0"/>
            </a:endParaRPr>
          </a:p>
          <a:p>
            <a:pPr marL="285750" indent="-285750">
              <a:buFont typeface="Wingdings" panose="05000000000000000000" pitchFamily="2" charset="2"/>
              <a:buChar char="§"/>
            </a:pPr>
            <a:endParaRPr lang="it-IT" sz="1400" i="1" dirty="0">
              <a:solidFill>
                <a:schemeClr val="tx1">
                  <a:lumMod val="85000"/>
                  <a:lumOff val="15000"/>
                </a:schemeClr>
              </a:solidFill>
              <a:latin typeface="Franklin Gothic Book" panose="020B0503020102020204" pitchFamily="34" charset="0"/>
            </a:endParaRPr>
          </a:p>
          <a:p>
            <a:pPr marL="285750" indent="-285750">
              <a:buFont typeface="Wingdings" panose="05000000000000000000" pitchFamily="2" charset="2"/>
              <a:buChar char="§"/>
            </a:pPr>
            <a:r>
              <a:rPr lang="it-IT" sz="1400" dirty="0">
                <a:solidFill>
                  <a:schemeClr val="tx1">
                    <a:lumMod val="85000"/>
                    <a:lumOff val="15000"/>
                  </a:schemeClr>
                </a:solidFill>
                <a:latin typeface="Franklin Gothic Book" panose="020B0503020102020204" pitchFamily="34" charset="0"/>
              </a:rPr>
              <a:t>Mediazione linguistico-culturale</a:t>
            </a:r>
          </a:p>
          <a:p>
            <a:pPr marL="285750" indent="-285750">
              <a:buFont typeface="Wingdings" panose="05000000000000000000" pitchFamily="2" charset="2"/>
              <a:buChar char="§"/>
            </a:pPr>
            <a:r>
              <a:rPr lang="it-IT" sz="1400" dirty="0">
                <a:solidFill>
                  <a:schemeClr val="tx1">
                    <a:lumMod val="85000"/>
                    <a:lumOff val="15000"/>
                  </a:schemeClr>
                </a:solidFill>
                <a:latin typeface="Franklin Gothic Book" panose="020B0503020102020204" pitchFamily="34" charset="0"/>
              </a:rPr>
              <a:t>Orientamento e accesso ai servizi del territorio e diretto raccordo con i servizi sociali dell’ente locale titolare SAI; </a:t>
            </a:r>
          </a:p>
          <a:p>
            <a:pPr marL="285750" indent="-285750">
              <a:buFont typeface="Wingdings" panose="05000000000000000000" pitchFamily="2" charset="2"/>
              <a:buChar char="§"/>
            </a:pPr>
            <a:r>
              <a:rPr lang="it-IT" sz="1400" dirty="0">
                <a:solidFill>
                  <a:schemeClr val="tx1">
                    <a:lumMod val="85000"/>
                    <a:lumOff val="15000"/>
                  </a:schemeClr>
                </a:solidFill>
                <a:latin typeface="Franklin Gothic Book" panose="020B0503020102020204" pitchFamily="34" charset="0"/>
              </a:rPr>
              <a:t>Insegnamento della lingua italiana;</a:t>
            </a:r>
          </a:p>
          <a:p>
            <a:pPr marL="285750" indent="-285750">
              <a:buFont typeface="Wingdings" panose="05000000000000000000" pitchFamily="2" charset="2"/>
              <a:buChar char="§"/>
            </a:pPr>
            <a:r>
              <a:rPr lang="it-IT" sz="1400" dirty="0">
                <a:solidFill>
                  <a:schemeClr val="tx1">
                    <a:lumMod val="85000"/>
                    <a:lumOff val="15000"/>
                  </a:schemeClr>
                </a:solidFill>
                <a:latin typeface="Franklin Gothic Book" panose="020B0503020102020204" pitchFamily="34" charset="0"/>
              </a:rPr>
              <a:t>Formazione e riqualificazione professionale;</a:t>
            </a:r>
          </a:p>
          <a:p>
            <a:pPr marL="285750" indent="-285750">
              <a:buFont typeface="Wingdings" panose="05000000000000000000" pitchFamily="2" charset="2"/>
              <a:buChar char="§"/>
            </a:pPr>
            <a:r>
              <a:rPr lang="it-IT" sz="1400" dirty="0">
                <a:solidFill>
                  <a:schemeClr val="tx1">
                    <a:lumMod val="85000"/>
                    <a:lumOff val="15000"/>
                  </a:schemeClr>
                </a:solidFill>
                <a:latin typeface="Franklin Gothic Book" panose="020B0503020102020204" pitchFamily="34" charset="0"/>
              </a:rPr>
              <a:t>Orientamento e accompagnamento all’inserimento lavorativo;</a:t>
            </a:r>
          </a:p>
          <a:p>
            <a:pPr marL="285750" indent="-285750">
              <a:buFont typeface="Wingdings" panose="05000000000000000000" pitchFamily="2" charset="2"/>
              <a:buChar char="§"/>
            </a:pPr>
            <a:r>
              <a:rPr lang="it-IT" sz="1400" dirty="0">
                <a:solidFill>
                  <a:schemeClr val="tx1">
                    <a:lumMod val="85000"/>
                    <a:lumOff val="15000"/>
                  </a:schemeClr>
                </a:solidFill>
                <a:latin typeface="Franklin Gothic Book" panose="020B0503020102020204" pitchFamily="34" charset="0"/>
              </a:rPr>
              <a:t>Orientamento e accompagnamento all’inserimento abitativo;</a:t>
            </a:r>
          </a:p>
          <a:p>
            <a:pPr marL="285750" indent="-285750">
              <a:buFont typeface="Wingdings" panose="05000000000000000000" pitchFamily="2" charset="2"/>
              <a:buChar char="§"/>
            </a:pPr>
            <a:r>
              <a:rPr lang="it-IT" sz="1400" dirty="0">
                <a:solidFill>
                  <a:schemeClr val="tx1">
                    <a:lumMod val="85000"/>
                    <a:lumOff val="15000"/>
                  </a:schemeClr>
                </a:solidFill>
                <a:latin typeface="Franklin Gothic Book" panose="020B0503020102020204" pitchFamily="34" charset="0"/>
              </a:rPr>
              <a:t>Orientamento e accompagnamento all’inserimento sociale</a:t>
            </a:r>
          </a:p>
          <a:p>
            <a:pPr marL="285750" indent="-285750">
              <a:buFont typeface="Wingdings" panose="05000000000000000000" pitchFamily="2" charset="2"/>
              <a:buChar char="§"/>
            </a:pPr>
            <a:r>
              <a:rPr lang="it-IT" sz="1400" dirty="0">
                <a:solidFill>
                  <a:schemeClr val="tx1">
                    <a:lumMod val="85000"/>
                    <a:lumOff val="15000"/>
                  </a:schemeClr>
                </a:solidFill>
                <a:latin typeface="Franklin Gothic Book" panose="020B0503020102020204" pitchFamily="34" charset="0"/>
              </a:rPr>
              <a:t>Tutela psico-socio-sanitaria individualizzata;</a:t>
            </a:r>
          </a:p>
          <a:p>
            <a:pPr marL="285750" indent="-285750">
              <a:buFont typeface="Wingdings" panose="05000000000000000000" pitchFamily="2" charset="2"/>
              <a:buChar char="§"/>
            </a:pPr>
            <a:r>
              <a:rPr lang="it-IT" sz="1400" dirty="0">
                <a:solidFill>
                  <a:schemeClr val="tx1">
                    <a:lumMod val="85000"/>
                    <a:lumOff val="15000"/>
                  </a:schemeClr>
                </a:solidFill>
                <a:latin typeface="Franklin Gothic Book" panose="020B0503020102020204" pitchFamily="34" charset="0"/>
              </a:rPr>
              <a:t>Tutela legale individualizzata;</a:t>
            </a:r>
          </a:p>
          <a:p>
            <a:pPr marL="285750" indent="-285750">
              <a:buFont typeface="Wingdings" panose="05000000000000000000" pitchFamily="2" charset="2"/>
              <a:buChar char="§"/>
            </a:pPr>
            <a:r>
              <a:rPr lang="it-IT" sz="1400" dirty="0">
                <a:solidFill>
                  <a:schemeClr val="tx1">
                    <a:lumMod val="85000"/>
                    <a:lumOff val="15000"/>
                  </a:schemeClr>
                </a:solidFill>
                <a:latin typeface="Franklin Gothic Book" panose="020B0503020102020204" pitchFamily="34" charset="0"/>
              </a:rPr>
              <a:t>Raccordo con servizio antitratta e CT;</a:t>
            </a:r>
          </a:p>
          <a:p>
            <a:pPr marL="285750" indent="-285750">
              <a:buFont typeface="Wingdings" panose="05000000000000000000" pitchFamily="2" charset="2"/>
              <a:buChar char="§"/>
            </a:pPr>
            <a:endParaRPr lang="it-IT" sz="1400" dirty="0">
              <a:solidFill>
                <a:schemeClr val="tx1">
                  <a:lumMod val="85000"/>
                  <a:lumOff val="15000"/>
                </a:schemeClr>
              </a:solidFill>
              <a:latin typeface="Franklin Gothic Book" panose="020B0503020102020204" pitchFamily="34" charset="0"/>
            </a:endParaRPr>
          </a:p>
          <a:p>
            <a:endParaRPr lang="it-IT" sz="1400" dirty="0">
              <a:solidFill>
                <a:schemeClr val="tx1">
                  <a:lumMod val="85000"/>
                  <a:lumOff val="15000"/>
                </a:schemeClr>
              </a:solidFill>
              <a:latin typeface="Franklin Gothic Book" panose="020B0503020102020204" pitchFamily="34" charset="0"/>
            </a:endParaRPr>
          </a:p>
        </p:txBody>
      </p:sp>
      <p:sp>
        <p:nvSpPr>
          <p:cNvPr id="44" name="CasellaDiTesto 43">
            <a:extLst>
              <a:ext uri="{FF2B5EF4-FFF2-40B4-BE49-F238E27FC236}">
                <a16:creationId xmlns:a16="http://schemas.microsoft.com/office/drawing/2014/main" id="{B328F0D7-9113-6E11-3B87-51A6FF644351}"/>
              </a:ext>
            </a:extLst>
          </p:cNvPr>
          <p:cNvSpPr txBox="1"/>
          <p:nvPr/>
        </p:nvSpPr>
        <p:spPr>
          <a:xfrm>
            <a:off x="5997856" y="3295695"/>
            <a:ext cx="5637054" cy="3108543"/>
          </a:xfrm>
          <a:prstGeom prst="rect">
            <a:avLst/>
          </a:prstGeom>
          <a:noFill/>
        </p:spPr>
        <p:txBody>
          <a:bodyPr wrap="square">
            <a:spAutoFit/>
          </a:bodyPr>
          <a:lstStyle/>
          <a:p>
            <a:pPr marL="285750" indent="-285750">
              <a:buFont typeface="Wingdings" panose="05000000000000000000" pitchFamily="2" charset="2"/>
              <a:buChar char="§"/>
            </a:pPr>
            <a:r>
              <a:rPr lang="it-IT" sz="1400" b="1" dirty="0">
                <a:solidFill>
                  <a:schemeClr val="tx1">
                    <a:lumMod val="85000"/>
                    <a:lumOff val="15000"/>
                  </a:schemeClr>
                </a:solidFill>
                <a:latin typeface="Franklin Gothic Book" panose="020B0503020102020204" pitchFamily="34" charset="0"/>
              </a:rPr>
              <a:t>Lavoro di rete, condivisione di attività e progetti con interlocutori privilegiati (Ministero del lavoro – DG Immigrazione, Ispettorato del lavoro, OIM, Procure della repubblica, UNHCR, Fondazione Adecco...);</a:t>
            </a:r>
          </a:p>
          <a:p>
            <a:pPr marL="285750" indent="-285750">
              <a:buFont typeface="Wingdings" panose="05000000000000000000" pitchFamily="2" charset="2"/>
              <a:buChar char="§"/>
            </a:pPr>
            <a:endParaRPr lang="it-IT" sz="1400" b="1" dirty="0">
              <a:solidFill>
                <a:schemeClr val="tx1">
                  <a:lumMod val="85000"/>
                  <a:lumOff val="15000"/>
                </a:schemeClr>
              </a:solidFill>
              <a:latin typeface="Franklin Gothic Book" panose="020B0503020102020204" pitchFamily="34" charset="0"/>
            </a:endParaRPr>
          </a:p>
          <a:p>
            <a:pPr marL="285750" indent="-285750">
              <a:buFont typeface="Wingdings" panose="05000000000000000000" pitchFamily="2" charset="2"/>
              <a:buChar char="§"/>
            </a:pPr>
            <a:r>
              <a:rPr lang="it-IT" sz="1400" b="1" dirty="0">
                <a:solidFill>
                  <a:schemeClr val="tx1">
                    <a:lumMod val="85000"/>
                    <a:lumOff val="15000"/>
                  </a:schemeClr>
                </a:solidFill>
                <a:latin typeface="Franklin Gothic Book" panose="020B0503020102020204" pitchFamily="34" charset="0"/>
              </a:rPr>
              <a:t>Raccordo e attivazioni di protocolli di intesa con FF.OO. e Procure della Repubblica (es. della prassi attivata con la procura di Lamezia Terme)</a:t>
            </a:r>
          </a:p>
          <a:p>
            <a:pPr marL="285750" indent="-285750">
              <a:buFont typeface="Wingdings" panose="05000000000000000000" pitchFamily="2" charset="2"/>
              <a:buChar char="§"/>
            </a:pPr>
            <a:endParaRPr lang="it-IT" sz="1400" b="1" dirty="0">
              <a:solidFill>
                <a:schemeClr val="tx1">
                  <a:lumMod val="85000"/>
                  <a:lumOff val="15000"/>
                </a:schemeClr>
              </a:solidFill>
              <a:latin typeface="Franklin Gothic Book" panose="020B0503020102020204" pitchFamily="34" charset="0"/>
            </a:endParaRPr>
          </a:p>
          <a:p>
            <a:pPr marL="285750" indent="-285750">
              <a:buFont typeface="Wingdings" panose="05000000000000000000" pitchFamily="2" charset="2"/>
              <a:buChar char="§"/>
            </a:pPr>
            <a:r>
              <a:rPr lang="it-IT" sz="1400" b="1" dirty="0">
                <a:solidFill>
                  <a:schemeClr val="tx1">
                    <a:lumMod val="85000"/>
                    <a:lumOff val="15000"/>
                  </a:schemeClr>
                </a:solidFill>
                <a:latin typeface="Franklin Gothic Book" panose="020B0503020102020204" pitchFamily="34" charset="0"/>
              </a:rPr>
              <a:t>Scambio di competenze </a:t>
            </a:r>
          </a:p>
          <a:p>
            <a:pPr marL="285750" indent="-285750">
              <a:buFont typeface="Wingdings" panose="05000000000000000000" pitchFamily="2" charset="2"/>
              <a:buChar char="§"/>
            </a:pPr>
            <a:endParaRPr lang="it-IT" sz="1400" b="1" dirty="0">
              <a:solidFill>
                <a:schemeClr val="tx1">
                  <a:lumMod val="85000"/>
                  <a:lumOff val="15000"/>
                </a:schemeClr>
              </a:solidFill>
              <a:latin typeface="Franklin Gothic Book" panose="020B0503020102020204" pitchFamily="34" charset="0"/>
            </a:endParaRPr>
          </a:p>
          <a:p>
            <a:pPr marL="285750" indent="-285750">
              <a:buFont typeface="Wingdings" panose="05000000000000000000" pitchFamily="2" charset="2"/>
              <a:buChar char="§"/>
            </a:pPr>
            <a:r>
              <a:rPr lang="it-IT" sz="1400" b="1" dirty="0">
                <a:solidFill>
                  <a:schemeClr val="tx1">
                    <a:lumMod val="85000"/>
                    <a:lumOff val="15000"/>
                  </a:schemeClr>
                </a:solidFill>
                <a:latin typeface="Franklin Gothic Book" panose="020B0503020102020204" pitchFamily="34" charset="0"/>
              </a:rPr>
              <a:t>Costruzioni di reti locali con attività di educazione alla legalità</a:t>
            </a:r>
          </a:p>
          <a:p>
            <a:pPr marL="285750" indent="-285750">
              <a:buFont typeface="Wingdings" panose="05000000000000000000" pitchFamily="2" charset="2"/>
              <a:buChar char="§"/>
            </a:pPr>
            <a:endParaRPr lang="it-IT" sz="1400" b="1" dirty="0">
              <a:solidFill>
                <a:schemeClr val="tx1">
                  <a:lumMod val="85000"/>
                  <a:lumOff val="15000"/>
                </a:schemeClr>
              </a:solidFill>
              <a:latin typeface="Franklin Gothic Book" panose="020B0503020102020204" pitchFamily="34" charset="0"/>
            </a:endParaRPr>
          </a:p>
          <a:p>
            <a:pPr marL="285750" indent="-285750">
              <a:buFont typeface="Wingdings" panose="05000000000000000000" pitchFamily="2" charset="2"/>
              <a:buChar char="§"/>
            </a:pPr>
            <a:r>
              <a:rPr lang="it-IT" sz="1400" b="1" dirty="0">
                <a:solidFill>
                  <a:schemeClr val="tx1">
                    <a:lumMod val="85000"/>
                    <a:lumOff val="15000"/>
                  </a:schemeClr>
                </a:solidFill>
                <a:latin typeface="Franklin Gothic Book" panose="020B0503020102020204" pitchFamily="34" charset="0"/>
              </a:rPr>
              <a:t>Collaborazione con aziende locali per la promozione di misure e supporto di inserimenti lavorativi;</a:t>
            </a:r>
          </a:p>
        </p:txBody>
      </p:sp>
    </p:spTree>
    <p:extLst>
      <p:ext uri="{BB962C8B-B14F-4D97-AF65-F5344CB8AC3E}">
        <p14:creationId xmlns:p14="http://schemas.microsoft.com/office/powerpoint/2010/main" val="1999463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226E831-E9DD-E27C-3F70-2DA86531D1E8}"/>
              </a:ext>
            </a:extLst>
          </p:cNvPr>
          <p:cNvSpPr txBox="1"/>
          <p:nvPr/>
        </p:nvSpPr>
        <p:spPr>
          <a:xfrm>
            <a:off x="3296093" y="440427"/>
            <a:ext cx="8605283" cy="244682"/>
          </a:xfrm>
          <a:prstGeom prst="rect">
            <a:avLst/>
          </a:prstGeom>
          <a:noFill/>
        </p:spPr>
        <p:txBody>
          <a:bodyPr wrap="square">
            <a:spAutoFit/>
          </a:bodyPr>
          <a:lstStyle/>
          <a:p>
            <a:pPr defTabSz="457200">
              <a:lnSpc>
                <a:spcPct val="90000"/>
              </a:lnSpc>
              <a:spcBef>
                <a:spcPct val="0"/>
              </a:spcBef>
              <a:spcAft>
                <a:spcPts val="600"/>
              </a:spcAft>
            </a:pPr>
            <a:r>
              <a:rPr lang="en-US" sz="1100" cap="all" dirty="0">
                <a:solidFill>
                  <a:schemeClr val="tx1">
                    <a:lumMod val="75000"/>
                    <a:lumOff val="25000"/>
                  </a:schemeClr>
                </a:solidFill>
                <a:latin typeface="Bookman Old Style" panose="02050604050505020204" pitchFamily="18" charset="0"/>
                <a:ea typeface="+mj-ea"/>
                <a:cs typeface="+mj-cs"/>
              </a:rPr>
              <a:t>contrasto allo </a:t>
            </a:r>
            <a:r>
              <a:rPr lang="it-IT" sz="1100" cap="all" dirty="0">
                <a:solidFill>
                  <a:schemeClr val="tx1">
                    <a:lumMod val="75000"/>
                    <a:lumOff val="25000"/>
                  </a:schemeClr>
                </a:solidFill>
                <a:latin typeface="Bookman Old Style" panose="02050604050505020204" pitchFamily="18" charset="0"/>
                <a:ea typeface="+mj-ea"/>
                <a:cs typeface="+mj-cs"/>
              </a:rPr>
              <a:t>sfruttamento</a:t>
            </a:r>
            <a:r>
              <a:rPr lang="en-US" sz="1100" cap="all" dirty="0">
                <a:solidFill>
                  <a:schemeClr val="tx1">
                    <a:lumMod val="75000"/>
                    <a:lumOff val="25000"/>
                  </a:schemeClr>
                </a:solidFill>
                <a:latin typeface="Bookman Old Style" panose="02050604050505020204" pitchFamily="18" charset="0"/>
                <a:ea typeface="+mj-ea"/>
                <a:cs typeface="+mj-cs"/>
              </a:rPr>
              <a:t> </a:t>
            </a:r>
            <a:r>
              <a:rPr lang="it-IT" sz="1100" cap="all" dirty="0">
                <a:solidFill>
                  <a:schemeClr val="tx1">
                    <a:lumMod val="75000"/>
                    <a:lumOff val="25000"/>
                  </a:schemeClr>
                </a:solidFill>
                <a:latin typeface="Bookman Old Style" panose="02050604050505020204" pitchFamily="18" charset="0"/>
                <a:ea typeface="+mj-ea"/>
                <a:cs typeface="+mj-cs"/>
              </a:rPr>
              <a:t>lavorativo</a:t>
            </a:r>
            <a:r>
              <a:rPr lang="en-US" sz="1100" cap="all" dirty="0">
                <a:solidFill>
                  <a:schemeClr val="tx1">
                    <a:lumMod val="75000"/>
                    <a:lumOff val="25000"/>
                  </a:schemeClr>
                </a:solidFill>
                <a:latin typeface="Bookman Old Style" panose="02050604050505020204" pitchFamily="18" charset="0"/>
                <a:ea typeface="+mj-ea"/>
                <a:cs typeface="+mj-cs"/>
              </a:rPr>
              <a:t> in agricoltura e al caporalato, il ruolo degli enti locali </a:t>
            </a:r>
          </a:p>
        </p:txBody>
      </p:sp>
      <p:pic>
        <p:nvPicPr>
          <p:cNvPr id="6" name="Immagine 5">
            <a:extLst>
              <a:ext uri="{FF2B5EF4-FFF2-40B4-BE49-F238E27FC236}">
                <a16:creationId xmlns:a16="http://schemas.microsoft.com/office/drawing/2014/main" id="{1108E87A-6E95-C2B7-45E6-F795FC961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7109" y="5587635"/>
            <a:ext cx="742873" cy="1096491"/>
          </a:xfrm>
          <a:prstGeom prst="rect">
            <a:avLst/>
          </a:prstGeom>
        </p:spPr>
      </p:pic>
      <p:sp>
        <p:nvSpPr>
          <p:cNvPr id="10" name="CasellaDiTesto 9">
            <a:extLst>
              <a:ext uri="{FF2B5EF4-FFF2-40B4-BE49-F238E27FC236}">
                <a16:creationId xmlns:a16="http://schemas.microsoft.com/office/drawing/2014/main" id="{D9C15214-D53F-448C-C931-FE1E7153CD03}"/>
              </a:ext>
            </a:extLst>
          </p:cNvPr>
          <p:cNvSpPr txBox="1"/>
          <p:nvPr/>
        </p:nvSpPr>
        <p:spPr>
          <a:xfrm>
            <a:off x="5415516" y="6453543"/>
            <a:ext cx="5922333" cy="276999"/>
          </a:xfrm>
          <a:prstGeom prst="rect">
            <a:avLst/>
          </a:prstGeom>
          <a:noFill/>
        </p:spPr>
        <p:txBody>
          <a:bodyPr wrap="square" rtlCol="0">
            <a:spAutoFit/>
          </a:bodyPr>
          <a:lstStyle/>
          <a:p>
            <a:r>
              <a:rPr lang="it-IT" sz="1200" cap="all" dirty="0">
                <a:solidFill>
                  <a:schemeClr val="tx1">
                    <a:lumMod val="75000"/>
                    <a:lumOff val="25000"/>
                  </a:schemeClr>
                </a:solidFill>
                <a:latin typeface="Franklin Gothic Book" panose="020B0503020102020204" pitchFamily="34" charset="0"/>
                <a:ea typeface="+mj-ea"/>
                <a:cs typeface="+mj-cs"/>
              </a:rPr>
              <a:t>Dipartimento per l’integrazione e l’accoglienza, Gestione dell’immigrazione </a:t>
            </a:r>
          </a:p>
        </p:txBody>
      </p:sp>
      <p:sp>
        <p:nvSpPr>
          <p:cNvPr id="14" name="Rettangolo 13">
            <a:extLst>
              <a:ext uri="{FF2B5EF4-FFF2-40B4-BE49-F238E27FC236}">
                <a16:creationId xmlns:a16="http://schemas.microsoft.com/office/drawing/2014/main" id="{C762FB3F-EC5D-EB0A-A035-B3ECD543AD04}"/>
              </a:ext>
            </a:extLst>
          </p:cNvPr>
          <p:cNvSpPr/>
          <p:nvPr/>
        </p:nvSpPr>
        <p:spPr>
          <a:xfrm>
            <a:off x="228086" y="305990"/>
            <a:ext cx="3900948" cy="45719"/>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DF862280-A67C-B251-4D3C-9AC42236E3B1}"/>
              </a:ext>
            </a:extLst>
          </p:cNvPr>
          <p:cNvSpPr/>
          <p:nvPr/>
        </p:nvSpPr>
        <p:spPr>
          <a:xfrm>
            <a:off x="4274288" y="300465"/>
            <a:ext cx="3657600" cy="45719"/>
          </a:xfrm>
          <a:prstGeom prst="rect">
            <a:avLst/>
          </a:prstGeom>
          <a:noFill/>
          <a:ln>
            <a:solidFill>
              <a:srgbClr val="D09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140011B0-3FB3-2A34-BC16-D38B0E8C4574}"/>
              </a:ext>
            </a:extLst>
          </p:cNvPr>
          <p:cNvSpPr/>
          <p:nvPr/>
        </p:nvSpPr>
        <p:spPr>
          <a:xfrm>
            <a:off x="8089034" y="295774"/>
            <a:ext cx="3900948" cy="50407"/>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CasellaDiTesto 1">
            <a:extLst>
              <a:ext uri="{FF2B5EF4-FFF2-40B4-BE49-F238E27FC236}">
                <a16:creationId xmlns:a16="http://schemas.microsoft.com/office/drawing/2014/main" id="{97C50643-E0F0-57A8-08B2-FA822B3C8081}"/>
              </a:ext>
            </a:extLst>
          </p:cNvPr>
          <p:cNvSpPr txBox="1"/>
          <p:nvPr/>
        </p:nvSpPr>
        <p:spPr>
          <a:xfrm>
            <a:off x="712612" y="685109"/>
            <a:ext cx="2931896" cy="400110"/>
          </a:xfrm>
          <a:prstGeom prst="rect">
            <a:avLst/>
          </a:prstGeom>
          <a:noFill/>
        </p:spPr>
        <p:txBody>
          <a:bodyPr wrap="square" rtlCol="0">
            <a:spAutoFit/>
          </a:bodyPr>
          <a:lstStyle/>
          <a:p>
            <a:r>
              <a:rPr lang="it-IT" sz="2000" i="1" dirty="0">
                <a:solidFill>
                  <a:schemeClr val="tx1">
                    <a:lumMod val="75000"/>
                    <a:lumOff val="25000"/>
                  </a:schemeClr>
                </a:solidFill>
                <a:latin typeface="Franklin Gothic Demi" panose="020B0703020102020204" pitchFamily="34" charset="0"/>
                <a:ea typeface="+mj-ea"/>
                <a:cs typeface="+mj-cs"/>
              </a:rPr>
              <a:t>Iniziative in corso …</a:t>
            </a:r>
          </a:p>
        </p:txBody>
      </p:sp>
      <p:sp>
        <p:nvSpPr>
          <p:cNvPr id="3" name="CasellaDiTesto 2">
            <a:extLst>
              <a:ext uri="{FF2B5EF4-FFF2-40B4-BE49-F238E27FC236}">
                <a16:creationId xmlns:a16="http://schemas.microsoft.com/office/drawing/2014/main" id="{EBB2BB15-1A34-BA16-951B-9105EFA5C63E}"/>
              </a:ext>
            </a:extLst>
          </p:cNvPr>
          <p:cNvSpPr txBox="1"/>
          <p:nvPr/>
        </p:nvSpPr>
        <p:spPr>
          <a:xfrm>
            <a:off x="726556" y="1249093"/>
            <a:ext cx="10611293" cy="4985980"/>
          </a:xfrm>
          <a:prstGeom prst="rect">
            <a:avLst/>
          </a:prstGeom>
          <a:noFill/>
        </p:spPr>
        <p:txBody>
          <a:bodyPr wrap="square" rtlCol="0">
            <a:spAutoFit/>
          </a:bodyPr>
          <a:lstStyle/>
          <a:p>
            <a:r>
              <a:rPr lang="it-IT" dirty="0">
                <a:solidFill>
                  <a:srgbClr val="444444"/>
                </a:solidFill>
                <a:latin typeface="Franklin Gothic Book" panose="020B0503020102020204" pitchFamily="34" charset="0"/>
              </a:rPr>
              <a:t>Avviso FAMI </a:t>
            </a:r>
          </a:p>
          <a:p>
            <a:endParaRPr lang="it-IT" dirty="0"/>
          </a:p>
          <a:p>
            <a:r>
              <a:rPr lang="it-IT" dirty="0">
                <a:solidFill>
                  <a:schemeClr val="tx1">
                    <a:lumMod val="75000"/>
                    <a:lumOff val="25000"/>
                  </a:schemeClr>
                </a:solidFill>
                <a:latin typeface="Franklin Gothic Demi" panose="020B0703020102020204" pitchFamily="34" charset="0"/>
                <a:ea typeface="+mj-ea"/>
                <a:cs typeface="+mj-cs"/>
              </a:rPr>
              <a:t>PROMOZIONE DELL'AUTONOMIA SOCIALE DEI RIFUGIATI </a:t>
            </a:r>
          </a:p>
          <a:p>
            <a:r>
              <a:rPr lang="it-IT" sz="1400" dirty="0">
                <a:solidFill>
                  <a:schemeClr val="tx1">
                    <a:lumMod val="85000"/>
                    <a:lumOff val="15000"/>
                  </a:schemeClr>
                </a:solidFill>
                <a:latin typeface="Franklin Gothic Book" panose="020B0503020102020204" pitchFamily="34" charset="0"/>
              </a:rPr>
              <a:t>scadenza 31 ottobre 2023</a:t>
            </a:r>
          </a:p>
          <a:p>
            <a:r>
              <a:rPr lang="it-IT" dirty="0">
                <a:hlinkClick r:id="rId3"/>
              </a:rPr>
              <a:t>https://www.interno.gov.it/it/amministrazione-trasparente/bandi-gara-e-contratti/avviso-pubblico-promozione-dellautonomia-sociale-ed-economica-dei-rifugiati</a:t>
            </a:r>
            <a:r>
              <a:rPr lang="it-IT" dirty="0"/>
              <a:t> </a:t>
            </a:r>
          </a:p>
          <a:p>
            <a:pPr algn="ctr"/>
            <a:endParaRPr lang="it-IT" dirty="0"/>
          </a:p>
          <a:p>
            <a:pPr algn="ctr"/>
            <a:r>
              <a:rPr lang="it-IT" sz="1400" b="1" dirty="0">
                <a:solidFill>
                  <a:schemeClr val="tx1">
                    <a:lumMod val="85000"/>
                    <a:lumOff val="15000"/>
                  </a:schemeClr>
                </a:solidFill>
                <a:latin typeface="Franklin Gothic Book" panose="020B0503020102020204" pitchFamily="34" charset="0"/>
              </a:rPr>
              <a:t>SOSTENERE GLI ENTI LOCALI TITOLARI DI PROGETTI SAI, ATTRAVERSO L’ATTIVAZIONE E IL RAFFORZAMENTO DEI SERVIZI TERRITORIALI, NELLA DEFINIZIONE E REALIZZAZIONE DI PIANI INDIVIDUALI DI INSERIMENTO SOCIO ECONOMICO DEI BENEFICIARI IN USCITA DAL SAI:</a:t>
            </a:r>
          </a:p>
          <a:p>
            <a:pPr algn="ctr"/>
            <a:endParaRPr lang="it-IT" sz="1400" b="1" dirty="0">
              <a:solidFill>
                <a:schemeClr val="tx1">
                  <a:lumMod val="85000"/>
                  <a:lumOff val="15000"/>
                </a:schemeClr>
              </a:solidFill>
              <a:latin typeface="Franklin Gothic Book" panose="020B0503020102020204" pitchFamily="34" charset="0"/>
            </a:endParaRPr>
          </a:p>
          <a:p>
            <a:pPr marL="342900" indent="-342900">
              <a:buFont typeface="+mj-lt"/>
              <a:buAutoNum type="arabicPeriod"/>
            </a:pPr>
            <a:r>
              <a:rPr lang="it-IT" sz="1400" b="1" dirty="0">
                <a:solidFill>
                  <a:schemeClr val="tx1">
                    <a:lumMod val="85000"/>
                    <a:lumOff val="15000"/>
                  </a:schemeClr>
                </a:solidFill>
                <a:latin typeface="Franklin Gothic Book" panose="020B0503020102020204" pitchFamily="34" charset="0"/>
              </a:rPr>
              <a:t>Servizi per l’abitare</a:t>
            </a:r>
          </a:p>
          <a:p>
            <a:pPr marL="342900" indent="-342900">
              <a:buFont typeface="+mj-lt"/>
              <a:buAutoNum type="arabicPeriod"/>
            </a:pPr>
            <a:r>
              <a:rPr lang="it-IT" sz="1400" b="1" dirty="0">
                <a:solidFill>
                  <a:schemeClr val="tx1">
                    <a:lumMod val="85000"/>
                    <a:lumOff val="15000"/>
                  </a:schemeClr>
                </a:solidFill>
                <a:latin typeface="Franklin Gothic Book" panose="020B0503020102020204" pitchFamily="34" charset="0"/>
              </a:rPr>
              <a:t>Altri servizi a sostegno del processo di autonomia dei beneficiari, ad es.:</a:t>
            </a:r>
          </a:p>
          <a:p>
            <a:pPr marL="1366838" indent="-285750">
              <a:buFont typeface="Arial" panose="020B0604020202020204" pitchFamily="34" charset="0"/>
              <a:buChar char="•"/>
            </a:pPr>
            <a:r>
              <a:rPr lang="it-IT" sz="1400" dirty="0">
                <a:solidFill>
                  <a:schemeClr val="tx1">
                    <a:lumMod val="85000"/>
                    <a:lumOff val="15000"/>
                  </a:schemeClr>
                </a:solidFill>
                <a:latin typeface="Franklin Gothic Book" panose="020B0503020102020204" pitchFamily="34" charset="0"/>
              </a:rPr>
              <a:t>Servizi per il lavoro (accompagnamento al riconoscimento delle competenze già acquisite ma non</a:t>
            </a:r>
          </a:p>
          <a:p>
            <a:pPr marL="1366838" indent="-285750">
              <a:buFont typeface="Arial" panose="020B0604020202020204" pitchFamily="34" charset="0"/>
              <a:buChar char="•"/>
            </a:pPr>
            <a:r>
              <a:rPr lang="it-IT" sz="1400" dirty="0">
                <a:solidFill>
                  <a:schemeClr val="tx1">
                    <a:lumMod val="85000"/>
                    <a:lumOff val="15000"/>
                  </a:schemeClr>
                </a:solidFill>
                <a:latin typeface="Franklin Gothic Book" panose="020B0503020102020204" pitchFamily="34" charset="0"/>
              </a:rPr>
              <a:t>formalizzate, competenze trasversali, </a:t>
            </a:r>
            <a:r>
              <a:rPr lang="it-IT" sz="1400" dirty="0" err="1">
                <a:solidFill>
                  <a:schemeClr val="tx1">
                    <a:lumMod val="85000"/>
                    <a:lumOff val="15000"/>
                  </a:schemeClr>
                </a:solidFill>
                <a:latin typeface="Franklin Gothic Book" panose="020B0503020102020204" pitchFamily="34" charset="0"/>
              </a:rPr>
              <a:t>etc</a:t>
            </a:r>
            <a:r>
              <a:rPr lang="it-IT" sz="1400" dirty="0">
                <a:solidFill>
                  <a:schemeClr val="tx1">
                    <a:lumMod val="85000"/>
                    <a:lumOff val="15000"/>
                  </a:schemeClr>
                </a:solidFill>
                <a:latin typeface="Franklin Gothic Book" panose="020B0503020102020204" pitchFamily="34" charset="0"/>
              </a:rPr>
              <a:t>…);</a:t>
            </a:r>
          </a:p>
          <a:p>
            <a:pPr marL="1366838" indent="-285750">
              <a:buFont typeface="Arial" panose="020B0604020202020204" pitchFamily="34" charset="0"/>
              <a:buChar char="•"/>
            </a:pPr>
            <a:r>
              <a:rPr lang="it-IT" sz="1400" dirty="0">
                <a:solidFill>
                  <a:schemeClr val="tx1">
                    <a:lumMod val="85000"/>
                    <a:lumOff val="15000"/>
                  </a:schemeClr>
                </a:solidFill>
                <a:latin typeface="Franklin Gothic Book" panose="020B0503020102020204" pitchFamily="34" charset="0"/>
              </a:rPr>
              <a:t>Supporto alla genitorialità (es: contributi economici per la conciliazione famiglia-lavoro)</a:t>
            </a:r>
          </a:p>
          <a:p>
            <a:pPr marL="1366838" indent="-285750">
              <a:buFont typeface="Arial" panose="020B0604020202020204" pitchFamily="34" charset="0"/>
              <a:buChar char="•"/>
            </a:pPr>
            <a:r>
              <a:rPr lang="it-IT" sz="1400" dirty="0">
                <a:solidFill>
                  <a:schemeClr val="tx1">
                    <a:lumMod val="85000"/>
                    <a:lumOff val="15000"/>
                  </a:schemeClr>
                </a:solidFill>
                <a:latin typeface="Franklin Gothic Book" panose="020B0503020102020204" pitchFamily="34" charset="0"/>
              </a:rPr>
              <a:t>Supporto alla salute;</a:t>
            </a:r>
          </a:p>
          <a:p>
            <a:pPr marL="1366838" indent="-285750">
              <a:buFont typeface="Arial" panose="020B0604020202020204" pitchFamily="34" charset="0"/>
              <a:buChar char="•"/>
            </a:pPr>
            <a:r>
              <a:rPr lang="it-IT" sz="1400" dirty="0">
                <a:solidFill>
                  <a:schemeClr val="tx1">
                    <a:lumMod val="85000"/>
                    <a:lumOff val="15000"/>
                  </a:schemeClr>
                </a:solidFill>
                <a:latin typeface="Franklin Gothic Book" panose="020B0503020102020204" pitchFamily="34" charset="0"/>
              </a:rPr>
              <a:t>Accompagnamento all’inserimento sociale;</a:t>
            </a:r>
          </a:p>
          <a:p>
            <a:pPr marL="357188" indent="-357188">
              <a:tabLst>
                <a:tab pos="0" algn="l"/>
              </a:tabLst>
            </a:pPr>
            <a:r>
              <a:rPr lang="it-IT" sz="1400" b="1" dirty="0">
                <a:solidFill>
                  <a:schemeClr val="tx1">
                    <a:lumMod val="85000"/>
                    <a:lumOff val="15000"/>
                  </a:schemeClr>
                </a:solidFill>
                <a:latin typeface="Franklin Gothic Book" panose="020B0503020102020204" pitchFamily="34" charset="0"/>
              </a:rPr>
              <a:t>3.     Attivazione e rafforzamento di servizi territoriali, ad es.:</a:t>
            </a:r>
            <a:endParaRPr lang="it-IT" sz="1400" dirty="0">
              <a:solidFill>
                <a:schemeClr val="tx1">
                  <a:lumMod val="85000"/>
                  <a:lumOff val="15000"/>
                </a:schemeClr>
              </a:solidFill>
              <a:latin typeface="Franklin Gothic Book" panose="020B0503020102020204" pitchFamily="34" charset="0"/>
            </a:endParaRPr>
          </a:p>
          <a:p>
            <a:pPr marL="1349375" indent="-268288">
              <a:buFont typeface="Arial" panose="020B0604020202020204" pitchFamily="34" charset="0"/>
              <a:buChar char="•"/>
            </a:pPr>
            <a:r>
              <a:rPr lang="it-IT" sz="1400" dirty="0">
                <a:solidFill>
                  <a:schemeClr val="tx1">
                    <a:lumMod val="85000"/>
                    <a:lumOff val="15000"/>
                  </a:schemeClr>
                </a:solidFill>
                <a:latin typeface="Franklin Gothic Book" panose="020B0503020102020204" pitchFamily="34" charset="0"/>
              </a:rPr>
              <a:t>Potenziamento o creazione di Centri Multifunzionali, sportelli unici, sportelli di strada (tipo one stop shop)</a:t>
            </a:r>
          </a:p>
          <a:p>
            <a:pPr marL="1349375" indent="-268288">
              <a:buFont typeface="Arial" panose="020B0604020202020204" pitchFamily="34" charset="0"/>
              <a:buChar char="•"/>
            </a:pPr>
            <a:r>
              <a:rPr lang="it-IT" sz="1400" dirty="0">
                <a:solidFill>
                  <a:schemeClr val="tx1">
                    <a:lumMod val="85000"/>
                    <a:lumOff val="15000"/>
                  </a:schemeClr>
                </a:solidFill>
                <a:latin typeface="Franklin Gothic Book" panose="020B0503020102020204" pitchFamily="34" charset="0"/>
              </a:rPr>
              <a:t>Attività di sensibilizzazione e coinvolgimento degli attori locali</a:t>
            </a:r>
          </a:p>
          <a:p>
            <a:pPr marL="1349375" indent="-268288">
              <a:buFont typeface="Arial" panose="020B0604020202020204" pitchFamily="34" charset="0"/>
              <a:buChar char="•"/>
            </a:pPr>
            <a:r>
              <a:rPr lang="it-IT" sz="1400" dirty="0">
                <a:solidFill>
                  <a:schemeClr val="tx1">
                    <a:lumMod val="85000"/>
                    <a:lumOff val="15000"/>
                  </a:schemeClr>
                </a:solidFill>
                <a:latin typeface="Franklin Gothic Book" panose="020B0503020102020204" pitchFamily="34" charset="0"/>
              </a:rPr>
              <a:t>Attività di promozione istituzionale</a:t>
            </a:r>
          </a:p>
        </p:txBody>
      </p:sp>
    </p:spTree>
    <p:extLst>
      <p:ext uri="{BB962C8B-B14F-4D97-AF65-F5344CB8AC3E}">
        <p14:creationId xmlns:p14="http://schemas.microsoft.com/office/powerpoint/2010/main" val="1774837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D779497-6B86-40E1-5126-B63C2691C85C}"/>
              </a:ext>
            </a:extLst>
          </p:cNvPr>
          <p:cNvSpPr txBox="1"/>
          <p:nvPr/>
        </p:nvSpPr>
        <p:spPr>
          <a:xfrm>
            <a:off x="4579243" y="1419225"/>
            <a:ext cx="6798608" cy="2346136"/>
          </a:xfrm>
          <a:prstGeom prst="rect">
            <a:avLst/>
          </a:prstGeom>
        </p:spPr>
        <p:txBody>
          <a:bodyPr vert="horz" lIns="91440" tIns="45720" rIns="91440" bIns="45720" rtlCol="0" anchor="b">
            <a:normAutofit/>
          </a:bodyPr>
          <a:lstStyle/>
          <a:p>
            <a:pPr algn="ctr" defTabSz="457200">
              <a:lnSpc>
                <a:spcPct val="90000"/>
              </a:lnSpc>
              <a:spcBef>
                <a:spcPct val="0"/>
              </a:spcBef>
              <a:spcAft>
                <a:spcPts val="600"/>
              </a:spcAft>
            </a:pPr>
            <a:r>
              <a:rPr lang="en-US" sz="3400" cap="all" dirty="0">
                <a:solidFill>
                  <a:schemeClr val="tx1">
                    <a:lumMod val="75000"/>
                    <a:lumOff val="25000"/>
                  </a:schemeClr>
                </a:solidFill>
                <a:latin typeface="Franklin Gothic Demi" panose="020B0703020102020204" pitchFamily="34" charset="0"/>
                <a:ea typeface="+mj-ea"/>
                <a:cs typeface="+mj-cs"/>
              </a:rPr>
              <a:t>Grazie per l’attenzione! </a:t>
            </a:r>
          </a:p>
        </p:txBody>
      </p:sp>
      <p:pic>
        <p:nvPicPr>
          <p:cNvPr id="4" name="Immagine 3">
            <a:extLst>
              <a:ext uri="{FF2B5EF4-FFF2-40B4-BE49-F238E27FC236}">
                <a16:creationId xmlns:a16="http://schemas.microsoft.com/office/drawing/2014/main" id="{B1F626FA-A3E4-17B0-C303-52E7186C8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1322618"/>
            <a:ext cx="3053422" cy="4506895"/>
          </a:xfrm>
          <a:prstGeom prst="rect">
            <a:avLst/>
          </a:prstGeom>
        </p:spPr>
      </p:pic>
      <p:sp>
        <p:nvSpPr>
          <p:cNvPr id="33" name="CasellaDiTesto 32">
            <a:extLst>
              <a:ext uri="{FF2B5EF4-FFF2-40B4-BE49-F238E27FC236}">
                <a16:creationId xmlns:a16="http://schemas.microsoft.com/office/drawing/2014/main" id="{D882A812-9950-ADDF-14DC-8033B7D46104}"/>
              </a:ext>
            </a:extLst>
          </p:cNvPr>
          <p:cNvSpPr txBox="1"/>
          <p:nvPr/>
        </p:nvSpPr>
        <p:spPr>
          <a:xfrm>
            <a:off x="6096000" y="6414346"/>
            <a:ext cx="5922333" cy="276999"/>
          </a:xfrm>
          <a:prstGeom prst="rect">
            <a:avLst/>
          </a:prstGeom>
          <a:noFill/>
        </p:spPr>
        <p:txBody>
          <a:bodyPr wrap="square" rtlCol="0">
            <a:spAutoFit/>
          </a:bodyPr>
          <a:lstStyle/>
          <a:p>
            <a:r>
              <a:rPr lang="it-IT" sz="1200" cap="all" dirty="0">
                <a:solidFill>
                  <a:schemeClr val="tx1">
                    <a:lumMod val="75000"/>
                    <a:lumOff val="25000"/>
                  </a:schemeClr>
                </a:solidFill>
                <a:latin typeface="Franklin Gothic Book" panose="020B0503020102020204" pitchFamily="34" charset="0"/>
                <a:ea typeface="+mj-ea"/>
                <a:cs typeface="+mj-cs"/>
              </a:rPr>
              <a:t>Dipartimento per l’integrazione e l’accoglienza, Gestione dell’immigrazione </a:t>
            </a:r>
          </a:p>
        </p:txBody>
      </p:sp>
      <p:sp>
        <p:nvSpPr>
          <p:cNvPr id="43" name="Rettangolo 42">
            <a:extLst>
              <a:ext uri="{FF2B5EF4-FFF2-40B4-BE49-F238E27FC236}">
                <a16:creationId xmlns:a16="http://schemas.microsoft.com/office/drawing/2014/main" id="{5B5931E5-6E8C-BF38-9D2E-38B4732FD4E8}"/>
              </a:ext>
            </a:extLst>
          </p:cNvPr>
          <p:cNvSpPr/>
          <p:nvPr/>
        </p:nvSpPr>
        <p:spPr>
          <a:xfrm>
            <a:off x="228086" y="305990"/>
            <a:ext cx="3900948" cy="45719"/>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4" name="Rettangolo 43">
            <a:extLst>
              <a:ext uri="{FF2B5EF4-FFF2-40B4-BE49-F238E27FC236}">
                <a16:creationId xmlns:a16="http://schemas.microsoft.com/office/drawing/2014/main" id="{96014217-4B43-3DDC-3C24-DEF52772BC7C}"/>
              </a:ext>
            </a:extLst>
          </p:cNvPr>
          <p:cNvSpPr/>
          <p:nvPr/>
        </p:nvSpPr>
        <p:spPr>
          <a:xfrm>
            <a:off x="4274288" y="300465"/>
            <a:ext cx="3657600" cy="45719"/>
          </a:xfrm>
          <a:prstGeom prst="rect">
            <a:avLst/>
          </a:prstGeom>
          <a:noFill/>
          <a:ln>
            <a:solidFill>
              <a:srgbClr val="D09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17B96B2B-A808-A32C-6B4C-6F5F5A6DB4A7}"/>
              </a:ext>
            </a:extLst>
          </p:cNvPr>
          <p:cNvSpPr/>
          <p:nvPr/>
        </p:nvSpPr>
        <p:spPr>
          <a:xfrm>
            <a:off x="8089034" y="295774"/>
            <a:ext cx="3900948" cy="50407"/>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139890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226E831-E9DD-E27C-3F70-2DA86531D1E8}"/>
              </a:ext>
            </a:extLst>
          </p:cNvPr>
          <p:cNvSpPr txBox="1"/>
          <p:nvPr/>
        </p:nvSpPr>
        <p:spPr>
          <a:xfrm>
            <a:off x="3296093" y="440427"/>
            <a:ext cx="8605283" cy="244682"/>
          </a:xfrm>
          <a:prstGeom prst="rect">
            <a:avLst/>
          </a:prstGeom>
          <a:noFill/>
        </p:spPr>
        <p:txBody>
          <a:bodyPr wrap="square">
            <a:spAutoFit/>
          </a:bodyPr>
          <a:lstStyle/>
          <a:p>
            <a:pPr defTabSz="457200">
              <a:lnSpc>
                <a:spcPct val="90000"/>
              </a:lnSpc>
              <a:spcBef>
                <a:spcPct val="0"/>
              </a:spcBef>
              <a:spcAft>
                <a:spcPts val="600"/>
              </a:spcAft>
            </a:pPr>
            <a:r>
              <a:rPr lang="en-US" sz="1100" cap="all" dirty="0">
                <a:solidFill>
                  <a:schemeClr val="tx1">
                    <a:lumMod val="75000"/>
                    <a:lumOff val="25000"/>
                  </a:schemeClr>
                </a:solidFill>
                <a:latin typeface="Bookman Old Style" panose="02050604050505020204" pitchFamily="18" charset="0"/>
                <a:ea typeface="+mj-ea"/>
                <a:cs typeface="+mj-cs"/>
              </a:rPr>
              <a:t>contrasto allo </a:t>
            </a:r>
            <a:r>
              <a:rPr lang="it-IT" sz="1100" cap="all" dirty="0">
                <a:solidFill>
                  <a:schemeClr val="tx1">
                    <a:lumMod val="75000"/>
                    <a:lumOff val="25000"/>
                  </a:schemeClr>
                </a:solidFill>
                <a:latin typeface="Bookman Old Style" panose="02050604050505020204" pitchFamily="18" charset="0"/>
                <a:ea typeface="+mj-ea"/>
                <a:cs typeface="+mj-cs"/>
              </a:rPr>
              <a:t>sfruttamento</a:t>
            </a:r>
            <a:r>
              <a:rPr lang="en-US" sz="1100" cap="all" dirty="0">
                <a:solidFill>
                  <a:schemeClr val="tx1">
                    <a:lumMod val="75000"/>
                    <a:lumOff val="25000"/>
                  </a:schemeClr>
                </a:solidFill>
                <a:latin typeface="Bookman Old Style" panose="02050604050505020204" pitchFamily="18" charset="0"/>
                <a:ea typeface="+mj-ea"/>
                <a:cs typeface="+mj-cs"/>
              </a:rPr>
              <a:t> </a:t>
            </a:r>
            <a:r>
              <a:rPr lang="it-IT" sz="1100" cap="all" dirty="0">
                <a:solidFill>
                  <a:schemeClr val="tx1">
                    <a:lumMod val="75000"/>
                    <a:lumOff val="25000"/>
                  </a:schemeClr>
                </a:solidFill>
                <a:latin typeface="Bookman Old Style" panose="02050604050505020204" pitchFamily="18" charset="0"/>
                <a:ea typeface="+mj-ea"/>
                <a:cs typeface="+mj-cs"/>
              </a:rPr>
              <a:t>lavorativo</a:t>
            </a:r>
            <a:r>
              <a:rPr lang="en-US" sz="1100" cap="all" dirty="0">
                <a:solidFill>
                  <a:schemeClr val="tx1">
                    <a:lumMod val="75000"/>
                    <a:lumOff val="25000"/>
                  </a:schemeClr>
                </a:solidFill>
                <a:latin typeface="Bookman Old Style" panose="02050604050505020204" pitchFamily="18" charset="0"/>
                <a:ea typeface="+mj-ea"/>
                <a:cs typeface="+mj-cs"/>
              </a:rPr>
              <a:t> in agricoltura e al caporalato, il ruolo degli enti locali </a:t>
            </a:r>
          </a:p>
        </p:txBody>
      </p:sp>
      <p:pic>
        <p:nvPicPr>
          <p:cNvPr id="6" name="Immagine 5">
            <a:extLst>
              <a:ext uri="{FF2B5EF4-FFF2-40B4-BE49-F238E27FC236}">
                <a16:creationId xmlns:a16="http://schemas.microsoft.com/office/drawing/2014/main" id="{1108E87A-6E95-C2B7-45E6-F795FC961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7109" y="5587635"/>
            <a:ext cx="742873" cy="1096491"/>
          </a:xfrm>
          <a:prstGeom prst="rect">
            <a:avLst/>
          </a:prstGeom>
        </p:spPr>
      </p:pic>
      <p:sp>
        <p:nvSpPr>
          <p:cNvPr id="10" name="CasellaDiTesto 9">
            <a:extLst>
              <a:ext uri="{FF2B5EF4-FFF2-40B4-BE49-F238E27FC236}">
                <a16:creationId xmlns:a16="http://schemas.microsoft.com/office/drawing/2014/main" id="{D9C15214-D53F-448C-C931-FE1E7153CD03}"/>
              </a:ext>
            </a:extLst>
          </p:cNvPr>
          <p:cNvSpPr txBox="1"/>
          <p:nvPr/>
        </p:nvSpPr>
        <p:spPr>
          <a:xfrm>
            <a:off x="5415516" y="6453543"/>
            <a:ext cx="5922333" cy="276999"/>
          </a:xfrm>
          <a:prstGeom prst="rect">
            <a:avLst/>
          </a:prstGeom>
          <a:noFill/>
        </p:spPr>
        <p:txBody>
          <a:bodyPr wrap="square" rtlCol="0">
            <a:spAutoFit/>
          </a:bodyPr>
          <a:lstStyle/>
          <a:p>
            <a:r>
              <a:rPr lang="it-IT" sz="1200" cap="all" dirty="0">
                <a:solidFill>
                  <a:schemeClr val="tx1">
                    <a:lumMod val="75000"/>
                    <a:lumOff val="25000"/>
                  </a:schemeClr>
                </a:solidFill>
                <a:latin typeface="Franklin Gothic Book" panose="020B0503020102020204" pitchFamily="34" charset="0"/>
                <a:ea typeface="+mj-ea"/>
                <a:cs typeface="+mj-cs"/>
              </a:rPr>
              <a:t>Dipartimento per l’integrazione e l’accoglienza, Gestione dell’immigrazione </a:t>
            </a:r>
          </a:p>
        </p:txBody>
      </p:sp>
      <p:sp>
        <p:nvSpPr>
          <p:cNvPr id="14" name="Rettangolo 13">
            <a:extLst>
              <a:ext uri="{FF2B5EF4-FFF2-40B4-BE49-F238E27FC236}">
                <a16:creationId xmlns:a16="http://schemas.microsoft.com/office/drawing/2014/main" id="{C762FB3F-EC5D-EB0A-A035-B3ECD543AD04}"/>
              </a:ext>
            </a:extLst>
          </p:cNvPr>
          <p:cNvSpPr/>
          <p:nvPr/>
        </p:nvSpPr>
        <p:spPr>
          <a:xfrm>
            <a:off x="228086" y="305990"/>
            <a:ext cx="3900948" cy="45719"/>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DF862280-A67C-B251-4D3C-9AC42236E3B1}"/>
              </a:ext>
            </a:extLst>
          </p:cNvPr>
          <p:cNvSpPr/>
          <p:nvPr/>
        </p:nvSpPr>
        <p:spPr>
          <a:xfrm>
            <a:off x="4274288" y="300465"/>
            <a:ext cx="3657600" cy="45719"/>
          </a:xfrm>
          <a:prstGeom prst="rect">
            <a:avLst/>
          </a:prstGeom>
          <a:noFill/>
          <a:ln>
            <a:solidFill>
              <a:srgbClr val="D09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140011B0-3FB3-2A34-BC16-D38B0E8C4574}"/>
              </a:ext>
            </a:extLst>
          </p:cNvPr>
          <p:cNvSpPr/>
          <p:nvPr/>
        </p:nvSpPr>
        <p:spPr>
          <a:xfrm>
            <a:off x="8089034" y="295774"/>
            <a:ext cx="3900948" cy="50407"/>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CasellaDiTesto 12">
            <a:extLst>
              <a:ext uri="{FF2B5EF4-FFF2-40B4-BE49-F238E27FC236}">
                <a16:creationId xmlns:a16="http://schemas.microsoft.com/office/drawing/2014/main" id="{33F35178-6110-B86F-BB1A-6DDA11661B63}"/>
              </a:ext>
            </a:extLst>
          </p:cNvPr>
          <p:cNvSpPr txBox="1"/>
          <p:nvPr/>
        </p:nvSpPr>
        <p:spPr>
          <a:xfrm>
            <a:off x="408840" y="877370"/>
            <a:ext cx="6094378" cy="369332"/>
          </a:xfrm>
          <a:prstGeom prst="rect">
            <a:avLst/>
          </a:prstGeom>
          <a:noFill/>
        </p:spPr>
        <p:txBody>
          <a:bodyPr wrap="square">
            <a:spAutoFit/>
          </a:bodyPr>
          <a:lstStyle/>
          <a:p>
            <a:r>
              <a:rPr lang="it-IT" sz="1800" i="1" dirty="0">
                <a:solidFill>
                  <a:schemeClr val="tx1">
                    <a:lumMod val="75000"/>
                    <a:lumOff val="25000"/>
                  </a:schemeClr>
                </a:solidFill>
                <a:latin typeface="Franklin Gothic Demi" panose="020B0703020102020204" pitchFamily="34" charset="0"/>
                <a:ea typeface="+mj-ea"/>
                <a:cs typeface="+mj-cs"/>
              </a:rPr>
              <a:t>Nuova centralità dei Comuni </a:t>
            </a:r>
          </a:p>
        </p:txBody>
      </p:sp>
      <p:sp>
        <p:nvSpPr>
          <p:cNvPr id="18" name="CasellaDiTesto 17">
            <a:extLst>
              <a:ext uri="{FF2B5EF4-FFF2-40B4-BE49-F238E27FC236}">
                <a16:creationId xmlns:a16="http://schemas.microsoft.com/office/drawing/2014/main" id="{F7EADD26-817A-5148-ABBF-473767883720}"/>
              </a:ext>
            </a:extLst>
          </p:cNvPr>
          <p:cNvSpPr txBox="1"/>
          <p:nvPr/>
        </p:nvSpPr>
        <p:spPr>
          <a:xfrm>
            <a:off x="531628" y="1499210"/>
            <a:ext cx="11585742" cy="353943"/>
          </a:xfrm>
          <a:prstGeom prst="rect">
            <a:avLst/>
          </a:prstGeom>
          <a:noFill/>
        </p:spPr>
        <p:txBody>
          <a:bodyPr wrap="square">
            <a:spAutoFit/>
          </a:bodyPr>
          <a:lstStyle/>
          <a:p>
            <a:pPr algn="ctr"/>
            <a:r>
              <a:rPr lang="it-IT" sz="1700" cap="all" dirty="0">
                <a:solidFill>
                  <a:srgbClr val="FF0000"/>
                </a:solidFill>
                <a:latin typeface="Franklin Gothic Demi" panose="020B0703020102020204" pitchFamily="34" charset="0"/>
                <a:ea typeface="+mj-ea"/>
                <a:cs typeface="+mj-cs"/>
              </a:rPr>
              <a:t>Tavolo caporalato </a:t>
            </a:r>
          </a:p>
        </p:txBody>
      </p:sp>
      <p:sp>
        <p:nvSpPr>
          <p:cNvPr id="19" name="CasellaDiTesto 18">
            <a:extLst>
              <a:ext uri="{FF2B5EF4-FFF2-40B4-BE49-F238E27FC236}">
                <a16:creationId xmlns:a16="http://schemas.microsoft.com/office/drawing/2014/main" id="{A8957D2A-7BCE-5ACE-5B41-9984A6923B85}"/>
              </a:ext>
            </a:extLst>
          </p:cNvPr>
          <p:cNvSpPr txBox="1"/>
          <p:nvPr/>
        </p:nvSpPr>
        <p:spPr>
          <a:xfrm>
            <a:off x="531627" y="2170899"/>
            <a:ext cx="11174819" cy="3293209"/>
          </a:xfrm>
          <a:prstGeom prst="rect">
            <a:avLst/>
          </a:prstGeom>
          <a:noFill/>
        </p:spPr>
        <p:txBody>
          <a:bodyPr wrap="square" rtlCol="0">
            <a:spAutoFit/>
          </a:bodyPr>
          <a:lstStyle/>
          <a:p>
            <a:pPr marL="285750" indent="-285750" algn="just">
              <a:buFont typeface="Arial" panose="020B0604020202020204" pitchFamily="34" charset="0"/>
              <a:buChar char="•"/>
            </a:pPr>
            <a:r>
              <a:rPr lang="it-IT" sz="1600" dirty="0">
                <a:solidFill>
                  <a:srgbClr val="444444"/>
                </a:solidFill>
                <a:latin typeface="Franklin Gothic Book" panose="020B0503020102020204" pitchFamily="34" charset="0"/>
              </a:rPr>
              <a:t>Le attività del Tavolo sono supportate da sei Gruppi di lavoro specializzati, con il compito di definire le azioni prioritarie da intraprendere e di monitorarne l'attuazione.</a:t>
            </a:r>
          </a:p>
          <a:p>
            <a:pPr marL="285750" indent="-285750" algn="just">
              <a:buFont typeface="Arial" panose="020B0604020202020204" pitchFamily="34" charset="0"/>
              <a:buChar char="•"/>
            </a:pPr>
            <a:endParaRPr lang="it-IT" sz="1600" dirty="0">
              <a:solidFill>
                <a:srgbClr val="444444"/>
              </a:solidFill>
              <a:latin typeface="Franklin Gothic Book" panose="020B0503020102020204" pitchFamily="34" charset="0"/>
            </a:endParaRPr>
          </a:p>
          <a:p>
            <a:pPr marL="285750" indent="-285750" algn="just">
              <a:buFont typeface="Arial" panose="020B0604020202020204" pitchFamily="34" charset="0"/>
              <a:buChar char="•"/>
            </a:pPr>
            <a:r>
              <a:rPr lang="it-IT" sz="1600" dirty="0">
                <a:solidFill>
                  <a:srgbClr val="444444"/>
                </a:solidFill>
                <a:latin typeface="Franklin Gothic Book" panose="020B0503020102020204" pitchFamily="34" charset="0"/>
              </a:rPr>
              <a:t>Dal Tavolo è emersa la necessità di intervenire del disagio abitativo e sulla difficoltà degli enti locali di essere al centro delle politiche di contrasto al caporalato. </a:t>
            </a:r>
            <a:r>
              <a:rPr lang="it-IT" sz="1600" b="1" dirty="0">
                <a:solidFill>
                  <a:srgbClr val="444444"/>
                </a:solidFill>
                <a:latin typeface="Franklin Gothic Book" panose="020B0503020102020204" pitchFamily="34" charset="0"/>
              </a:rPr>
              <a:t>Ai Comuni è stata riconosciuta una responsabilità politico-istituzionale e amministrativa nella gestione del fenomeno. </a:t>
            </a:r>
          </a:p>
          <a:p>
            <a:pPr marL="285750" indent="-285750" algn="just">
              <a:buFont typeface="Arial" panose="020B0604020202020204" pitchFamily="34" charset="0"/>
              <a:buChar char="•"/>
            </a:pPr>
            <a:endParaRPr lang="it-IT" sz="1600" b="1" dirty="0">
              <a:solidFill>
                <a:srgbClr val="444444"/>
              </a:solidFill>
              <a:latin typeface="Franklin Gothic Book" panose="020B0503020102020204" pitchFamily="34" charset="0"/>
            </a:endParaRPr>
          </a:p>
          <a:p>
            <a:pPr marL="285750" indent="-285750" algn="just">
              <a:buFont typeface="Arial" panose="020B0604020202020204" pitchFamily="34" charset="0"/>
              <a:buChar char="•"/>
            </a:pPr>
            <a:r>
              <a:rPr lang="it-IT" sz="1600" b="1" dirty="0">
                <a:solidFill>
                  <a:srgbClr val="444444"/>
                </a:solidFill>
                <a:latin typeface="Franklin Gothic Book" panose="020B0503020102020204" pitchFamily="34" charset="0"/>
              </a:rPr>
              <a:t>AD ANCI È STATO AFFIDATO IL COORDINAMENTO DEL GRUPPO DI LAVORO "ALLOGGI E FORESTERIE TEMPORANEE"</a:t>
            </a:r>
          </a:p>
          <a:p>
            <a:pPr marL="273050" algn="just"/>
            <a:r>
              <a:rPr lang="it-IT" sz="1600" dirty="0">
                <a:solidFill>
                  <a:srgbClr val="444444"/>
                </a:solidFill>
                <a:latin typeface="Franklin Gothic Book" panose="020B0503020102020204" pitchFamily="34" charset="0"/>
              </a:rPr>
              <a:t>L'attività del Gruppo è volta alla </a:t>
            </a:r>
            <a:r>
              <a:rPr lang="it-IT" sz="1600" b="1" dirty="0">
                <a:solidFill>
                  <a:srgbClr val="444444"/>
                </a:solidFill>
                <a:latin typeface="Franklin Gothic Book" panose="020B0503020102020204" pitchFamily="34" charset="0"/>
              </a:rPr>
              <a:t>creazione di un sistema di accoglienza, che tenga conto delle esigenze di produttori e lavoratori e che, al tempo stesso, coinvolga gli amministratori locali,</a:t>
            </a:r>
            <a:r>
              <a:rPr lang="it-IT" sz="1600" dirty="0">
                <a:solidFill>
                  <a:srgbClr val="444444"/>
                </a:solidFill>
                <a:latin typeface="Franklin Gothic Book" panose="020B0503020102020204" pitchFamily="34" charset="0"/>
              </a:rPr>
              <a:t> a seconda delle esigenze e delle caratteristiche dei diversi territori. Obiettivo delle attività è inoltre </a:t>
            </a:r>
            <a:r>
              <a:rPr lang="it-IT" sz="1600" b="1" dirty="0">
                <a:solidFill>
                  <a:srgbClr val="444444"/>
                </a:solidFill>
                <a:latin typeface="Franklin Gothic Book" panose="020B0503020102020204" pitchFamily="34" charset="0"/>
              </a:rPr>
              <a:t>assicurare la connessione tra alloggi e trasporti, individuando soluzioni alternative agli insediamenti informali (c.d. ghetti).</a:t>
            </a:r>
          </a:p>
          <a:p>
            <a:pPr marL="285750" indent="-285750" algn="just">
              <a:buFont typeface="Wingdings" panose="05000000000000000000" pitchFamily="2" charset="2"/>
              <a:buChar char="Ø"/>
            </a:pPr>
            <a:endParaRPr lang="it-IT" sz="1600" b="1" dirty="0">
              <a:solidFill>
                <a:srgbClr val="444444"/>
              </a:solidFill>
              <a:latin typeface="Franklin Gothic Book" panose="020B0503020102020204" pitchFamily="34" charset="0"/>
            </a:endParaRPr>
          </a:p>
        </p:txBody>
      </p:sp>
    </p:spTree>
    <p:extLst>
      <p:ext uri="{BB962C8B-B14F-4D97-AF65-F5344CB8AC3E}">
        <p14:creationId xmlns:p14="http://schemas.microsoft.com/office/powerpoint/2010/main" val="2003462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226E831-E9DD-E27C-3F70-2DA86531D1E8}"/>
              </a:ext>
            </a:extLst>
          </p:cNvPr>
          <p:cNvSpPr txBox="1"/>
          <p:nvPr/>
        </p:nvSpPr>
        <p:spPr>
          <a:xfrm>
            <a:off x="3296093" y="440427"/>
            <a:ext cx="8605283" cy="244682"/>
          </a:xfrm>
          <a:prstGeom prst="rect">
            <a:avLst/>
          </a:prstGeom>
          <a:noFill/>
        </p:spPr>
        <p:txBody>
          <a:bodyPr wrap="square">
            <a:spAutoFit/>
          </a:bodyPr>
          <a:lstStyle/>
          <a:p>
            <a:pPr defTabSz="457200">
              <a:lnSpc>
                <a:spcPct val="90000"/>
              </a:lnSpc>
              <a:spcBef>
                <a:spcPct val="0"/>
              </a:spcBef>
              <a:spcAft>
                <a:spcPts val="600"/>
              </a:spcAft>
            </a:pPr>
            <a:r>
              <a:rPr lang="en-US" sz="1100" cap="all" dirty="0">
                <a:solidFill>
                  <a:schemeClr val="tx1">
                    <a:lumMod val="75000"/>
                    <a:lumOff val="25000"/>
                  </a:schemeClr>
                </a:solidFill>
                <a:latin typeface="Bookman Old Style" panose="02050604050505020204" pitchFamily="18" charset="0"/>
                <a:ea typeface="+mj-ea"/>
                <a:cs typeface="+mj-cs"/>
              </a:rPr>
              <a:t>contrasto allo </a:t>
            </a:r>
            <a:r>
              <a:rPr lang="it-IT" sz="1100" cap="all" dirty="0">
                <a:solidFill>
                  <a:schemeClr val="tx1">
                    <a:lumMod val="75000"/>
                    <a:lumOff val="25000"/>
                  </a:schemeClr>
                </a:solidFill>
                <a:latin typeface="Bookman Old Style" panose="02050604050505020204" pitchFamily="18" charset="0"/>
                <a:ea typeface="+mj-ea"/>
                <a:cs typeface="+mj-cs"/>
              </a:rPr>
              <a:t>sfruttamento</a:t>
            </a:r>
            <a:r>
              <a:rPr lang="en-US" sz="1100" cap="all" dirty="0">
                <a:solidFill>
                  <a:schemeClr val="tx1">
                    <a:lumMod val="75000"/>
                    <a:lumOff val="25000"/>
                  </a:schemeClr>
                </a:solidFill>
                <a:latin typeface="Bookman Old Style" panose="02050604050505020204" pitchFamily="18" charset="0"/>
                <a:ea typeface="+mj-ea"/>
                <a:cs typeface="+mj-cs"/>
              </a:rPr>
              <a:t> </a:t>
            </a:r>
            <a:r>
              <a:rPr lang="it-IT" sz="1100" cap="all" dirty="0">
                <a:solidFill>
                  <a:schemeClr val="tx1">
                    <a:lumMod val="75000"/>
                    <a:lumOff val="25000"/>
                  </a:schemeClr>
                </a:solidFill>
                <a:latin typeface="Bookman Old Style" panose="02050604050505020204" pitchFamily="18" charset="0"/>
                <a:ea typeface="+mj-ea"/>
                <a:cs typeface="+mj-cs"/>
              </a:rPr>
              <a:t>lavorativo</a:t>
            </a:r>
            <a:r>
              <a:rPr lang="en-US" sz="1100" cap="all" dirty="0">
                <a:solidFill>
                  <a:schemeClr val="tx1">
                    <a:lumMod val="75000"/>
                    <a:lumOff val="25000"/>
                  </a:schemeClr>
                </a:solidFill>
                <a:latin typeface="Bookman Old Style" panose="02050604050505020204" pitchFamily="18" charset="0"/>
                <a:ea typeface="+mj-ea"/>
                <a:cs typeface="+mj-cs"/>
              </a:rPr>
              <a:t> in agricoltura e al caporalato, il ruolo degli enti locali </a:t>
            </a:r>
          </a:p>
        </p:txBody>
      </p:sp>
      <p:pic>
        <p:nvPicPr>
          <p:cNvPr id="6" name="Immagine 5">
            <a:extLst>
              <a:ext uri="{FF2B5EF4-FFF2-40B4-BE49-F238E27FC236}">
                <a16:creationId xmlns:a16="http://schemas.microsoft.com/office/drawing/2014/main" id="{1108E87A-6E95-C2B7-45E6-F795FC961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7109" y="5587635"/>
            <a:ext cx="742873" cy="1096491"/>
          </a:xfrm>
          <a:prstGeom prst="rect">
            <a:avLst/>
          </a:prstGeom>
        </p:spPr>
      </p:pic>
      <p:sp>
        <p:nvSpPr>
          <p:cNvPr id="10" name="CasellaDiTesto 9">
            <a:extLst>
              <a:ext uri="{FF2B5EF4-FFF2-40B4-BE49-F238E27FC236}">
                <a16:creationId xmlns:a16="http://schemas.microsoft.com/office/drawing/2014/main" id="{D9C15214-D53F-448C-C931-FE1E7153CD03}"/>
              </a:ext>
            </a:extLst>
          </p:cNvPr>
          <p:cNvSpPr txBox="1"/>
          <p:nvPr/>
        </p:nvSpPr>
        <p:spPr>
          <a:xfrm>
            <a:off x="5415516" y="6453543"/>
            <a:ext cx="5922333" cy="276999"/>
          </a:xfrm>
          <a:prstGeom prst="rect">
            <a:avLst/>
          </a:prstGeom>
          <a:noFill/>
        </p:spPr>
        <p:txBody>
          <a:bodyPr wrap="square" rtlCol="0">
            <a:spAutoFit/>
          </a:bodyPr>
          <a:lstStyle/>
          <a:p>
            <a:r>
              <a:rPr lang="it-IT" sz="1200" cap="all" dirty="0">
                <a:solidFill>
                  <a:schemeClr val="tx1">
                    <a:lumMod val="75000"/>
                    <a:lumOff val="25000"/>
                  </a:schemeClr>
                </a:solidFill>
                <a:latin typeface="Franklin Gothic Book" panose="020B0503020102020204" pitchFamily="34" charset="0"/>
                <a:ea typeface="+mj-ea"/>
                <a:cs typeface="+mj-cs"/>
              </a:rPr>
              <a:t>Dipartimento per l’integrazione e l’accoglienza, Gestione dell’immigrazione </a:t>
            </a:r>
          </a:p>
        </p:txBody>
      </p:sp>
      <p:sp>
        <p:nvSpPr>
          <p:cNvPr id="14" name="Rettangolo 13">
            <a:extLst>
              <a:ext uri="{FF2B5EF4-FFF2-40B4-BE49-F238E27FC236}">
                <a16:creationId xmlns:a16="http://schemas.microsoft.com/office/drawing/2014/main" id="{C762FB3F-EC5D-EB0A-A035-B3ECD543AD04}"/>
              </a:ext>
            </a:extLst>
          </p:cNvPr>
          <p:cNvSpPr/>
          <p:nvPr/>
        </p:nvSpPr>
        <p:spPr>
          <a:xfrm>
            <a:off x="228086" y="305990"/>
            <a:ext cx="3900948" cy="45719"/>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DF862280-A67C-B251-4D3C-9AC42236E3B1}"/>
              </a:ext>
            </a:extLst>
          </p:cNvPr>
          <p:cNvSpPr/>
          <p:nvPr/>
        </p:nvSpPr>
        <p:spPr>
          <a:xfrm>
            <a:off x="4274288" y="300465"/>
            <a:ext cx="3657600" cy="45719"/>
          </a:xfrm>
          <a:prstGeom prst="rect">
            <a:avLst/>
          </a:prstGeom>
          <a:noFill/>
          <a:ln>
            <a:solidFill>
              <a:srgbClr val="D09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140011B0-3FB3-2A34-BC16-D38B0E8C4574}"/>
              </a:ext>
            </a:extLst>
          </p:cNvPr>
          <p:cNvSpPr/>
          <p:nvPr/>
        </p:nvSpPr>
        <p:spPr>
          <a:xfrm>
            <a:off x="8089034" y="295774"/>
            <a:ext cx="3900948" cy="50407"/>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CasellaDiTesto 2">
            <a:extLst>
              <a:ext uri="{FF2B5EF4-FFF2-40B4-BE49-F238E27FC236}">
                <a16:creationId xmlns:a16="http://schemas.microsoft.com/office/drawing/2014/main" id="{1BC7259B-C0FF-89BB-92C1-C55C614BE3E6}"/>
              </a:ext>
            </a:extLst>
          </p:cNvPr>
          <p:cNvSpPr txBox="1"/>
          <p:nvPr/>
        </p:nvSpPr>
        <p:spPr>
          <a:xfrm>
            <a:off x="315634" y="2028348"/>
            <a:ext cx="11585742" cy="646331"/>
          </a:xfrm>
          <a:prstGeom prst="rect">
            <a:avLst/>
          </a:prstGeom>
          <a:noFill/>
        </p:spPr>
        <p:txBody>
          <a:bodyPr wrap="square" rtlCol="0">
            <a:spAutoFit/>
          </a:bodyPr>
          <a:lstStyle/>
          <a:p>
            <a:pPr algn="just"/>
            <a:r>
              <a:rPr lang="it-IT" i="1" dirty="0">
                <a:solidFill>
                  <a:schemeClr val="tx1">
                    <a:lumMod val="75000"/>
                    <a:lumOff val="25000"/>
                  </a:schemeClr>
                </a:solidFill>
                <a:latin typeface="Franklin Gothic Demi" panose="020B0703020102020204" pitchFamily="34" charset="0"/>
                <a:ea typeface="+mj-ea"/>
                <a:cs typeface="+mj-cs"/>
              </a:rPr>
              <a:t>Il 20 febbraio 2020 il Tavolo caporalato ha adottato il Piano triennale di contrasto allo sfruttamento lavorativo in agricoltura e al caporalato</a:t>
            </a:r>
            <a:endParaRPr lang="it-IT" dirty="0">
              <a:latin typeface="Franklin Gothic Book" panose="020B0503020102020204" pitchFamily="34" charset="0"/>
            </a:endParaRPr>
          </a:p>
        </p:txBody>
      </p:sp>
      <p:pic>
        <p:nvPicPr>
          <p:cNvPr id="11" name="Immagine 10" descr="Immagine che contiene testo, Carattere, schermata, informazione&#10;&#10;Descrizione generata automaticamente">
            <a:extLst>
              <a:ext uri="{FF2B5EF4-FFF2-40B4-BE49-F238E27FC236}">
                <a16:creationId xmlns:a16="http://schemas.microsoft.com/office/drawing/2014/main" id="{69F0660E-DF10-0ED0-8FF6-3C7884F58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001" y="3651133"/>
            <a:ext cx="9288171" cy="1400370"/>
          </a:xfrm>
          <a:prstGeom prst="rect">
            <a:avLst/>
          </a:prstGeom>
        </p:spPr>
      </p:pic>
      <p:sp>
        <p:nvSpPr>
          <p:cNvPr id="13" name="CasellaDiTesto 12">
            <a:extLst>
              <a:ext uri="{FF2B5EF4-FFF2-40B4-BE49-F238E27FC236}">
                <a16:creationId xmlns:a16="http://schemas.microsoft.com/office/drawing/2014/main" id="{33F35178-6110-B86F-BB1A-6DDA11661B63}"/>
              </a:ext>
            </a:extLst>
          </p:cNvPr>
          <p:cNvSpPr txBox="1"/>
          <p:nvPr/>
        </p:nvSpPr>
        <p:spPr>
          <a:xfrm>
            <a:off x="228086" y="829333"/>
            <a:ext cx="6094378" cy="369332"/>
          </a:xfrm>
          <a:prstGeom prst="rect">
            <a:avLst/>
          </a:prstGeom>
          <a:noFill/>
        </p:spPr>
        <p:txBody>
          <a:bodyPr wrap="square">
            <a:spAutoFit/>
          </a:bodyPr>
          <a:lstStyle/>
          <a:p>
            <a:r>
              <a:rPr lang="it-IT" sz="1800" i="1" dirty="0">
                <a:solidFill>
                  <a:schemeClr val="tx1">
                    <a:lumMod val="75000"/>
                    <a:lumOff val="25000"/>
                  </a:schemeClr>
                </a:solidFill>
                <a:latin typeface="Franklin Gothic Demi" panose="020B0703020102020204" pitchFamily="34" charset="0"/>
                <a:ea typeface="+mj-ea"/>
                <a:cs typeface="+mj-cs"/>
              </a:rPr>
              <a:t>Nuova centralità dei Comuni </a:t>
            </a:r>
          </a:p>
        </p:txBody>
      </p:sp>
      <p:sp>
        <p:nvSpPr>
          <p:cNvPr id="18" name="CasellaDiTesto 17">
            <a:extLst>
              <a:ext uri="{FF2B5EF4-FFF2-40B4-BE49-F238E27FC236}">
                <a16:creationId xmlns:a16="http://schemas.microsoft.com/office/drawing/2014/main" id="{F7EADD26-817A-5148-ABBF-473767883720}"/>
              </a:ext>
            </a:extLst>
          </p:cNvPr>
          <p:cNvSpPr txBox="1"/>
          <p:nvPr/>
        </p:nvSpPr>
        <p:spPr>
          <a:xfrm>
            <a:off x="228086" y="1474128"/>
            <a:ext cx="11585742" cy="353943"/>
          </a:xfrm>
          <a:prstGeom prst="rect">
            <a:avLst/>
          </a:prstGeom>
          <a:noFill/>
        </p:spPr>
        <p:txBody>
          <a:bodyPr wrap="square">
            <a:spAutoFit/>
          </a:bodyPr>
          <a:lstStyle/>
          <a:p>
            <a:pPr algn="ctr"/>
            <a:r>
              <a:rPr lang="it-IT" sz="1700" cap="all" dirty="0">
                <a:solidFill>
                  <a:srgbClr val="FF0000"/>
                </a:solidFill>
                <a:latin typeface="Franklin Gothic Demi" panose="020B0703020102020204" pitchFamily="34" charset="0"/>
                <a:ea typeface="+mj-ea"/>
                <a:cs typeface="+mj-cs"/>
              </a:rPr>
              <a:t>Piano triennale di contrasto allo sfruttamento lavorativo in agricoltura e al caporalato</a:t>
            </a:r>
          </a:p>
        </p:txBody>
      </p:sp>
      <p:sp>
        <p:nvSpPr>
          <p:cNvPr id="2" name="Freccia angolare in su 1">
            <a:extLst>
              <a:ext uri="{FF2B5EF4-FFF2-40B4-BE49-F238E27FC236}">
                <a16:creationId xmlns:a16="http://schemas.microsoft.com/office/drawing/2014/main" id="{959BA5C0-EA64-4B0C-A176-28AE4A088F0B}"/>
              </a:ext>
            </a:extLst>
          </p:cNvPr>
          <p:cNvSpPr/>
          <p:nvPr/>
        </p:nvSpPr>
        <p:spPr>
          <a:xfrm rot="5400000">
            <a:off x="331251" y="3179051"/>
            <a:ext cx="1975344" cy="1157986"/>
          </a:xfrm>
          <a:prstGeom prst="bentUpArrow">
            <a:avLst>
              <a:gd name="adj1" fmla="val 13240"/>
              <a:gd name="adj2" fmla="val 20800"/>
              <a:gd name="adj3" fmla="val 15760"/>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lumMod val="75000"/>
                  <a:lumOff val="25000"/>
                </a:schemeClr>
              </a:solidFill>
            </a:endParaRPr>
          </a:p>
        </p:txBody>
      </p:sp>
    </p:spTree>
    <p:extLst>
      <p:ext uri="{BB962C8B-B14F-4D97-AF65-F5344CB8AC3E}">
        <p14:creationId xmlns:p14="http://schemas.microsoft.com/office/powerpoint/2010/main" val="1371203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226E831-E9DD-E27C-3F70-2DA86531D1E8}"/>
              </a:ext>
            </a:extLst>
          </p:cNvPr>
          <p:cNvSpPr txBox="1"/>
          <p:nvPr/>
        </p:nvSpPr>
        <p:spPr>
          <a:xfrm>
            <a:off x="3296093" y="440427"/>
            <a:ext cx="8605283" cy="244682"/>
          </a:xfrm>
          <a:prstGeom prst="rect">
            <a:avLst/>
          </a:prstGeom>
          <a:noFill/>
        </p:spPr>
        <p:txBody>
          <a:bodyPr wrap="square">
            <a:spAutoFit/>
          </a:bodyPr>
          <a:lstStyle/>
          <a:p>
            <a:pPr defTabSz="457200">
              <a:lnSpc>
                <a:spcPct val="90000"/>
              </a:lnSpc>
              <a:spcBef>
                <a:spcPct val="0"/>
              </a:spcBef>
              <a:spcAft>
                <a:spcPts val="600"/>
              </a:spcAft>
            </a:pPr>
            <a:r>
              <a:rPr lang="en-US" sz="1100" cap="all" dirty="0">
                <a:solidFill>
                  <a:schemeClr val="tx1">
                    <a:lumMod val="75000"/>
                    <a:lumOff val="25000"/>
                  </a:schemeClr>
                </a:solidFill>
                <a:latin typeface="Bookman Old Style" panose="02050604050505020204" pitchFamily="18" charset="0"/>
                <a:ea typeface="+mj-ea"/>
                <a:cs typeface="+mj-cs"/>
              </a:rPr>
              <a:t>contrasto allo </a:t>
            </a:r>
            <a:r>
              <a:rPr lang="it-IT" sz="1100" cap="all" dirty="0">
                <a:solidFill>
                  <a:schemeClr val="tx1">
                    <a:lumMod val="75000"/>
                    <a:lumOff val="25000"/>
                  </a:schemeClr>
                </a:solidFill>
                <a:latin typeface="Bookman Old Style" panose="02050604050505020204" pitchFamily="18" charset="0"/>
                <a:ea typeface="+mj-ea"/>
                <a:cs typeface="+mj-cs"/>
              </a:rPr>
              <a:t>sfruttamento</a:t>
            </a:r>
            <a:r>
              <a:rPr lang="en-US" sz="1100" cap="all" dirty="0">
                <a:solidFill>
                  <a:schemeClr val="tx1">
                    <a:lumMod val="75000"/>
                    <a:lumOff val="25000"/>
                  </a:schemeClr>
                </a:solidFill>
                <a:latin typeface="Bookman Old Style" panose="02050604050505020204" pitchFamily="18" charset="0"/>
                <a:ea typeface="+mj-ea"/>
                <a:cs typeface="+mj-cs"/>
              </a:rPr>
              <a:t> </a:t>
            </a:r>
            <a:r>
              <a:rPr lang="it-IT" sz="1100" cap="all" dirty="0">
                <a:solidFill>
                  <a:schemeClr val="tx1">
                    <a:lumMod val="75000"/>
                    <a:lumOff val="25000"/>
                  </a:schemeClr>
                </a:solidFill>
                <a:latin typeface="Bookman Old Style" panose="02050604050505020204" pitchFamily="18" charset="0"/>
                <a:ea typeface="+mj-ea"/>
                <a:cs typeface="+mj-cs"/>
              </a:rPr>
              <a:t>lavorativo</a:t>
            </a:r>
            <a:r>
              <a:rPr lang="en-US" sz="1100" cap="all" dirty="0">
                <a:solidFill>
                  <a:schemeClr val="tx1">
                    <a:lumMod val="75000"/>
                    <a:lumOff val="25000"/>
                  </a:schemeClr>
                </a:solidFill>
                <a:latin typeface="Bookman Old Style" panose="02050604050505020204" pitchFamily="18" charset="0"/>
                <a:ea typeface="+mj-ea"/>
                <a:cs typeface="+mj-cs"/>
              </a:rPr>
              <a:t> in agricoltura e al caporalato, il ruolo degli enti locali </a:t>
            </a:r>
          </a:p>
        </p:txBody>
      </p:sp>
      <p:pic>
        <p:nvPicPr>
          <p:cNvPr id="6" name="Immagine 5">
            <a:extLst>
              <a:ext uri="{FF2B5EF4-FFF2-40B4-BE49-F238E27FC236}">
                <a16:creationId xmlns:a16="http://schemas.microsoft.com/office/drawing/2014/main" id="{1108E87A-6E95-C2B7-45E6-F795FC961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7109" y="5587635"/>
            <a:ext cx="742873" cy="1096491"/>
          </a:xfrm>
          <a:prstGeom prst="rect">
            <a:avLst/>
          </a:prstGeom>
        </p:spPr>
      </p:pic>
      <p:sp>
        <p:nvSpPr>
          <p:cNvPr id="10" name="CasellaDiTesto 9">
            <a:extLst>
              <a:ext uri="{FF2B5EF4-FFF2-40B4-BE49-F238E27FC236}">
                <a16:creationId xmlns:a16="http://schemas.microsoft.com/office/drawing/2014/main" id="{D9C15214-D53F-448C-C931-FE1E7153CD03}"/>
              </a:ext>
            </a:extLst>
          </p:cNvPr>
          <p:cNvSpPr txBox="1"/>
          <p:nvPr/>
        </p:nvSpPr>
        <p:spPr>
          <a:xfrm>
            <a:off x="5415516" y="6453543"/>
            <a:ext cx="5922333" cy="276999"/>
          </a:xfrm>
          <a:prstGeom prst="rect">
            <a:avLst/>
          </a:prstGeom>
          <a:noFill/>
        </p:spPr>
        <p:txBody>
          <a:bodyPr wrap="square" rtlCol="0">
            <a:spAutoFit/>
          </a:bodyPr>
          <a:lstStyle/>
          <a:p>
            <a:r>
              <a:rPr lang="it-IT" sz="1200" cap="all" dirty="0">
                <a:solidFill>
                  <a:schemeClr val="tx1">
                    <a:lumMod val="75000"/>
                    <a:lumOff val="25000"/>
                  </a:schemeClr>
                </a:solidFill>
                <a:latin typeface="Franklin Gothic Book" panose="020B0503020102020204" pitchFamily="34" charset="0"/>
                <a:ea typeface="+mj-ea"/>
                <a:cs typeface="+mj-cs"/>
              </a:rPr>
              <a:t>Dipartimento per l’integrazione e l’accoglienza, Gestione dell’immigrazione </a:t>
            </a:r>
          </a:p>
        </p:txBody>
      </p:sp>
      <p:sp>
        <p:nvSpPr>
          <p:cNvPr id="14" name="Rettangolo 13">
            <a:extLst>
              <a:ext uri="{FF2B5EF4-FFF2-40B4-BE49-F238E27FC236}">
                <a16:creationId xmlns:a16="http://schemas.microsoft.com/office/drawing/2014/main" id="{C762FB3F-EC5D-EB0A-A035-B3ECD543AD04}"/>
              </a:ext>
            </a:extLst>
          </p:cNvPr>
          <p:cNvSpPr/>
          <p:nvPr/>
        </p:nvSpPr>
        <p:spPr>
          <a:xfrm>
            <a:off x="228086" y="305990"/>
            <a:ext cx="3900948" cy="45719"/>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DF862280-A67C-B251-4D3C-9AC42236E3B1}"/>
              </a:ext>
            </a:extLst>
          </p:cNvPr>
          <p:cNvSpPr/>
          <p:nvPr/>
        </p:nvSpPr>
        <p:spPr>
          <a:xfrm>
            <a:off x="4274288" y="300465"/>
            <a:ext cx="3657600" cy="45719"/>
          </a:xfrm>
          <a:prstGeom prst="rect">
            <a:avLst/>
          </a:prstGeom>
          <a:noFill/>
          <a:ln>
            <a:solidFill>
              <a:srgbClr val="D09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140011B0-3FB3-2A34-BC16-D38B0E8C4574}"/>
              </a:ext>
            </a:extLst>
          </p:cNvPr>
          <p:cNvSpPr/>
          <p:nvPr/>
        </p:nvSpPr>
        <p:spPr>
          <a:xfrm>
            <a:off x="8089034" y="295774"/>
            <a:ext cx="3900948" cy="50407"/>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1" name="CasellaDiTesto 20">
            <a:extLst>
              <a:ext uri="{FF2B5EF4-FFF2-40B4-BE49-F238E27FC236}">
                <a16:creationId xmlns:a16="http://schemas.microsoft.com/office/drawing/2014/main" id="{B9CB3C9F-450F-CE55-181C-E56D5D3E5856}"/>
              </a:ext>
            </a:extLst>
          </p:cNvPr>
          <p:cNvSpPr txBox="1"/>
          <p:nvPr/>
        </p:nvSpPr>
        <p:spPr>
          <a:xfrm>
            <a:off x="228086" y="912364"/>
            <a:ext cx="11761896" cy="707886"/>
          </a:xfrm>
          <a:prstGeom prst="rect">
            <a:avLst/>
          </a:prstGeom>
          <a:noFill/>
        </p:spPr>
        <p:txBody>
          <a:bodyPr wrap="square" rtlCol="0">
            <a:spAutoFit/>
          </a:bodyPr>
          <a:lstStyle/>
          <a:p>
            <a:pPr algn="ctr"/>
            <a:r>
              <a:rPr lang="it-IT" sz="2000" cap="all" dirty="0">
                <a:solidFill>
                  <a:srgbClr val="FF0000"/>
                </a:solidFill>
                <a:latin typeface="Franklin Gothic Demi" panose="020B0703020102020204" pitchFamily="34" charset="0"/>
                <a:ea typeface="+mj-ea"/>
                <a:cs typeface="+mj-cs"/>
              </a:rPr>
              <a:t>CONVERGENZA TRA MINISTERO DEL LAVORO E POLITICHE SOCIALI E L’ASSOCIAZIONE NAZIONALE COMUNI ITALIANI</a:t>
            </a:r>
          </a:p>
        </p:txBody>
      </p:sp>
      <p:sp>
        <p:nvSpPr>
          <p:cNvPr id="28" name="CasellaDiTesto 27">
            <a:extLst>
              <a:ext uri="{FF2B5EF4-FFF2-40B4-BE49-F238E27FC236}">
                <a16:creationId xmlns:a16="http://schemas.microsoft.com/office/drawing/2014/main" id="{3C9B165A-B844-70C7-948B-1420B66D0541}"/>
              </a:ext>
            </a:extLst>
          </p:cNvPr>
          <p:cNvSpPr txBox="1"/>
          <p:nvPr/>
        </p:nvSpPr>
        <p:spPr>
          <a:xfrm>
            <a:off x="563526" y="1791252"/>
            <a:ext cx="11337850" cy="2339102"/>
          </a:xfrm>
          <a:prstGeom prst="rect">
            <a:avLst/>
          </a:prstGeom>
          <a:noFill/>
        </p:spPr>
        <p:txBody>
          <a:bodyPr wrap="square" rtlCol="0">
            <a:spAutoFit/>
          </a:bodyPr>
          <a:lstStyle/>
          <a:p>
            <a:pPr algn="just"/>
            <a:r>
              <a:rPr lang="it-IT" sz="1600" b="1" dirty="0">
                <a:solidFill>
                  <a:srgbClr val="444444"/>
                </a:solidFill>
                <a:latin typeface="Franklin Gothic Book" panose="020B0503020102020204" pitchFamily="34" charset="0"/>
              </a:rPr>
              <a:t>DICHIARAZIONE DI INTENTI TRA IL MINISTERO DEL LAVORO E DELLE POLITICHE SOCIALI, LA CONFERENZA DELLE REGIONI E DELLE PROVINCE AUTONOME E L’ASSOCIAZIONE NAZIONALE DEI COMUNI ITALIANI PER RAFFORZARE LE AZIONI CONGIUNTE IN MATERIA DI INTEGRAZIONE DEI CITTADINI STRANIERI (firmata il 10 settembre 2021):</a:t>
            </a:r>
          </a:p>
          <a:p>
            <a:pPr algn="just"/>
            <a:endParaRPr lang="it-IT" dirty="0">
              <a:solidFill>
                <a:srgbClr val="444444"/>
              </a:solidFill>
              <a:highlight>
                <a:srgbClr val="FFFF00"/>
              </a:highlight>
              <a:latin typeface="Franklin Gothic Book" panose="020B0503020102020204" pitchFamily="34" charset="0"/>
            </a:endParaRPr>
          </a:p>
          <a:p>
            <a:pPr marL="803275" indent="-268288" algn="just">
              <a:buFont typeface="Arial" panose="020B0604020202020204" pitchFamily="34" charset="0"/>
              <a:buChar char="•"/>
            </a:pPr>
            <a:r>
              <a:rPr lang="it-IT" sz="1600" dirty="0">
                <a:solidFill>
                  <a:srgbClr val="444444"/>
                </a:solidFill>
                <a:latin typeface="Franklin Gothic Book" panose="020B0503020102020204" pitchFamily="34" charset="0"/>
              </a:rPr>
              <a:t>promuovere politiche comuni per l’integrazione socio-lavorativa dei cittadini stranieri;</a:t>
            </a:r>
          </a:p>
          <a:p>
            <a:pPr marL="803275" indent="-268288" algn="just">
              <a:buFont typeface="Arial" panose="020B0604020202020204" pitchFamily="34" charset="0"/>
              <a:buChar char="•"/>
            </a:pPr>
            <a:r>
              <a:rPr lang="it-IT" sz="1600" dirty="0">
                <a:solidFill>
                  <a:srgbClr val="444444"/>
                </a:solidFill>
                <a:latin typeface="Franklin Gothic Book" panose="020B0503020102020204" pitchFamily="34" charset="0"/>
              </a:rPr>
              <a:t>intensificare lo scambio di buone pratiche a livello nazionale, regionale e locale in materia di  integrazione, anche attraverso interventi di </a:t>
            </a:r>
            <a:r>
              <a:rPr lang="it-IT" sz="1600" dirty="0" err="1">
                <a:solidFill>
                  <a:srgbClr val="444444"/>
                </a:solidFill>
                <a:latin typeface="Franklin Gothic Book" panose="020B0503020102020204" pitchFamily="34" charset="0"/>
              </a:rPr>
              <a:t>capacity</a:t>
            </a:r>
            <a:r>
              <a:rPr lang="it-IT" sz="1600" dirty="0">
                <a:solidFill>
                  <a:srgbClr val="444444"/>
                </a:solidFill>
                <a:latin typeface="Franklin Gothic Book" panose="020B0503020102020204" pitchFamily="34" charset="0"/>
              </a:rPr>
              <a:t> building che possano favorire la replicabilità  delle migliori esperienze in aree diverse;</a:t>
            </a:r>
          </a:p>
          <a:p>
            <a:pPr marL="803275" indent="-268288" algn="just">
              <a:buFont typeface="Arial" panose="020B0604020202020204" pitchFamily="34" charset="0"/>
              <a:buChar char="•"/>
            </a:pPr>
            <a:r>
              <a:rPr lang="it-IT" sz="1600" dirty="0">
                <a:solidFill>
                  <a:srgbClr val="444444"/>
                </a:solidFill>
                <a:latin typeface="Franklin Gothic Book" panose="020B0503020102020204" pitchFamily="34" charset="0"/>
              </a:rPr>
              <a:t>aumentare le capacità di analisi e la raccolta di dati comuni in materia di integrazione e inclusione socio-lavorativa dei cittadini migranti a livello nazionale e locale. </a:t>
            </a:r>
          </a:p>
        </p:txBody>
      </p:sp>
      <p:sp>
        <p:nvSpPr>
          <p:cNvPr id="29" name="CasellaDiTesto 28">
            <a:extLst>
              <a:ext uri="{FF2B5EF4-FFF2-40B4-BE49-F238E27FC236}">
                <a16:creationId xmlns:a16="http://schemas.microsoft.com/office/drawing/2014/main" id="{46AA95E3-1F39-BE2B-EA97-00109322F558}"/>
              </a:ext>
            </a:extLst>
          </p:cNvPr>
          <p:cNvSpPr txBox="1"/>
          <p:nvPr/>
        </p:nvSpPr>
        <p:spPr>
          <a:xfrm>
            <a:off x="581852" y="4847739"/>
            <a:ext cx="11337850" cy="923330"/>
          </a:xfrm>
          <a:prstGeom prst="rect">
            <a:avLst/>
          </a:prstGeom>
          <a:noFill/>
        </p:spPr>
        <p:txBody>
          <a:bodyPr wrap="square" rtlCol="0">
            <a:spAutoFit/>
          </a:bodyPr>
          <a:lstStyle/>
          <a:p>
            <a:pPr algn="just"/>
            <a:r>
              <a:rPr lang="it-IT" b="1" i="0" dirty="0">
                <a:solidFill>
                  <a:srgbClr val="444444"/>
                </a:solidFill>
                <a:effectLst/>
                <a:latin typeface="Franklin Gothic Book" panose="020B0503020102020204" pitchFamily="34" charset="0"/>
              </a:rPr>
              <a:t>Il progetto “</a:t>
            </a:r>
            <a:r>
              <a:rPr lang="it-IT" b="1" i="0" dirty="0" err="1">
                <a:solidFill>
                  <a:srgbClr val="444444"/>
                </a:solidFill>
                <a:effectLst/>
                <a:latin typeface="Franklin Gothic Book" panose="020B0503020102020204" pitchFamily="34" charset="0"/>
              </a:rPr>
              <a:t>InCaS</a:t>
            </a:r>
            <a:r>
              <a:rPr lang="it-IT" b="1" dirty="0">
                <a:solidFill>
                  <a:srgbClr val="444444"/>
                </a:solidFill>
                <a:latin typeface="Franklin Gothic Book" panose="020B0503020102020204" pitchFamily="34" charset="0"/>
              </a:rPr>
              <a:t>. </a:t>
            </a:r>
            <a:r>
              <a:rPr lang="it-IT" dirty="0">
                <a:solidFill>
                  <a:srgbClr val="444444"/>
                </a:solidFill>
                <a:latin typeface="Franklin Gothic Book" panose="020B0503020102020204" pitchFamily="34" charset="0"/>
              </a:rPr>
              <a:t>Realizzazione di una indagine/mappatura nazionale finalizzata ad ottenere informazioni puntuali sul fenomeno dello sfruttamento lavorativo dei cittadini di Paesi terzi in agricoltura nei vari contesti locali e a selezione di alcuni contesti locali di particolare rilevanza su cui effettuare delle attività pilota. </a:t>
            </a:r>
          </a:p>
        </p:txBody>
      </p:sp>
      <p:sp>
        <p:nvSpPr>
          <p:cNvPr id="2" name="Freccia in giù 1">
            <a:extLst>
              <a:ext uri="{FF2B5EF4-FFF2-40B4-BE49-F238E27FC236}">
                <a16:creationId xmlns:a16="http://schemas.microsoft.com/office/drawing/2014/main" id="{1B0C02E9-510E-7AFB-9C5D-469042DAEF54}"/>
              </a:ext>
            </a:extLst>
          </p:cNvPr>
          <p:cNvSpPr/>
          <p:nvPr/>
        </p:nvSpPr>
        <p:spPr>
          <a:xfrm>
            <a:off x="802888" y="2698595"/>
            <a:ext cx="189571" cy="1962615"/>
          </a:xfrm>
          <a:prstGeom prst="downArrow">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lumMod val="75000"/>
                  <a:lumOff val="25000"/>
                </a:schemeClr>
              </a:solidFill>
            </a:endParaRPr>
          </a:p>
        </p:txBody>
      </p:sp>
    </p:spTree>
    <p:extLst>
      <p:ext uri="{BB962C8B-B14F-4D97-AF65-F5344CB8AC3E}">
        <p14:creationId xmlns:p14="http://schemas.microsoft.com/office/powerpoint/2010/main" val="57063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226E831-E9DD-E27C-3F70-2DA86531D1E8}"/>
              </a:ext>
            </a:extLst>
          </p:cNvPr>
          <p:cNvSpPr txBox="1"/>
          <p:nvPr/>
        </p:nvSpPr>
        <p:spPr>
          <a:xfrm>
            <a:off x="3296093" y="440427"/>
            <a:ext cx="8605283" cy="244682"/>
          </a:xfrm>
          <a:prstGeom prst="rect">
            <a:avLst/>
          </a:prstGeom>
          <a:noFill/>
        </p:spPr>
        <p:txBody>
          <a:bodyPr wrap="square">
            <a:spAutoFit/>
          </a:bodyPr>
          <a:lstStyle/>
          <a:p>
            <a:pPr defTabSz="457200">
              <a:lnSpc>
                <a:spcPct val="90000"/>
              </a:lnSpc>
              <a:spcBef>
                <a:spcPct val="0"/>
              </a:spcBef>
              <a:spcAft>
                <a:spcPts val="600"/>
              </a:spcAft>
            </a:pPr>
            <a:r>
              <a:rPr lang="en-US" sz="1100" cap="all" dirty="0">
                <a:solidFill>
                  <a:schemeClr val="tx1">
                    <a:lumMod val="75000"/>
                    <a:lumOff val="25000"/>
                  </a:schemeClr>
                </a:solidFill>
                <a:latin typeface="Bookman Old Style" panose="02050604050505020204" pitchFamily="18" charset="0"/>
                <a:ea typeface="+mj-ea"/>
                <a:cs typeface="+mj-cs"/>
              </a:rPr>
              <a:t>contrasto allo </a:t>
            </a:r>
            <a:r>
              <a:rPr lang="it-IT" sz="1100" cap="all" dirty="0">
                <a:solidFill>
                  <a:schemeClr val="tx1">
                    <a:lumMod val="75000"/>
                    <a:lumOff val="25000"/>
                  </a:schemeClr>
                </a:solidFill>
                <a:latin typeface="Bookman Old Style" panose="02050604050505020204" pitchFamily="18" charset="0"/>
                <a:ea typeface="+mj-ea"/>
                <a:cs typeface="+mj-cs"/>
              </a:rPr>
              <a:t>sfruttamento</a:t>
            </a:r>
            <a:r>
              <a:rPr lang="en-US" sz="1100" cap="all" dirty="0">
                <a:solidFill>
                  <a:schemeClr val="tx1">
                    <a:lumMod val="75000"/>
                    <a:lumOff val="25000"/>
                  </a:schemeClr>
                </a:solidFill>
                <a:latin typeface="Bookman Old Style" panose="02050604050505020204" pitchFamily="18" charset="0"/>
                <a:ea typeface="+mj-ea"/>
                <a:cs typeface="+mj-cs"/>
              </a:rPr>
              <a:t> </a:t>
            </a:r>
            <a:r>
              <a:rPr lang="it-IT" sz="1100" cap="all" dirty="0">
                <a:solidFill>
                  <a:schemeClr val="tx1">
                    <a:lumMod val="75000"/>
                    <a:lumOff val="25000"/>
                  </a:schemeClr>
                </a:solidFill>
                <a:latin typeface="Bookman Old Style" panose="02050604050505020204" pitchFamily="18" charset="0"/>
                <a:ea typeface="+mj-ea"/>
                <a:cs typeface="+mj-cs"/>
              </a:rPr>
              <a:t>lavorativo</a:t>
            </a:r>
            <a:r>
              <a:rPr lang="en-US" sz="1100" cap="all" dirty="0">
                <a:solidFill>
                  <a:schemeClr val="tx1">
                    <a:lumMod val="75000"/>
                    <a:lumOff val="25000"/>
                  </a:schemeClr>
                </a:solidFill>
                <a:latin typeface="Bookman Old Style" panose="02050604050505020204" pitchFamily="18" charset="0"/>
                <a:ea typeface="+mj-ea"/>
                <a:cs typeface="+mj-cs"/>
              </a:rPr>
              <a:t> in agricoltura e al caporalato, il ruolo degli enti locali </a:t>
            </a:r>
          </a:p>
        </p:txBody>
      </p:sp>
      <p:pic>
        <p:nvPicPr>
          <p:cNvPr id="6" name="Immagine 5">
            <a:extLst>
              <a:ext uri="{FF2B5EF4-FFF2-40B4-BE49-F238E27FC236}">
                <a16:creationId xmlns:a16="http://schemas.microsoft.com/office/drawing/2014/main" id="{1108E87A-6E95-C2B7-45E6-F795FC961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7109" y="5587635"/>
            <a:ext cx="742873" cy="1096491"/>
          </a:xfrm>
          <a:prstGeom prst="rect">
            <a:avLst/>
          </a:prstGeom>
        </p:spPr>
      </p:pic>
      <p:sp>
        <p:nvSpPr>
          <p:cNvPr id="10" name="CasellaDiTesto 9">
            <a:extLst>
              <a:ext uri="{FF2B5EF4-FFF2-40B4-BE49-F238E27FC236}">
                <a16:creationId xmlns:a16="http://schemas.microsoft.com/office/drawing/2014/main" id="{D9C15214-D53F-448C-C931-FE1E7153CD03}"/>
              </a:ext>
            </a:extLst>
          </p:cNvPr>
          <p:cNvSpPr txBox="1"/>
          <p:nvPr/>
        </p:nvSpPr>
        <p:spPr>
          <a:xfrm>
            <a:off x="5415516" y="6453543"/>
            <a:ext cx="5922333" cy="276999"/>
          </a:xfrm>
          <a:prstGeom prst="rect">
            <a:avLst/>
          </a:prstGeom>
          <a:noFill/>
        </p:spPr>
        <p:txBody>
          <a:bodyPr wrap="square" rtlCol="0">
            <a:spAutoFit/>
          </a:bodyPr>
          <a:lstStyle/>
          <a:p>
            <a:r>
              <a:rPr lang="it-IT" sz="1200" cap="all" dirty="0">
                <a:solidFill>
                  <a:schemeClr val="tx1">
                    <a:lumMod val="75000"/>
                    <a:lumOff val="25000"/>
                  </a:schemeClr>
                </a:solidFill>
                <a:latin typeface="Franklin Gothic Book" panose="020B0503020102020204" pitchFamily="34" charset="0"/>
                <a:ea typeface="+mj-ea"/>
                <a:cs typeface="+mj-cs"/>
              </a:rPr>
              <a:t>Dipartimento per l’integrazione e l’accoglienza, Gestione dell’immigrazione </a:t>
            </a:r>
          </a:p>
        </p:txBody>
      </p:sp>
      <p:sp>
        <p:nvSpPr>
          <p:cNvPr id="14" name="Rettangolo 13">
            <a:extLst>
              <a:ext uri="{FF2B5EF4-FFF2-40B4-BE49-F238E27FC236}">
                <a16:creationId xmlns:a16="http://schemas.microsoft.com/office/drawing/2014/main" id="{C762FB3F-EC5D-EB0A-A035-B3ECD543AD04}"/>
              </a:ext>
            </a:extLst>
          </p:cNvPr>
          <p:cNvSpPr/>
          <p:nvPr/>
        </p:nvSpPr>
        <p:spPr>
          <a:xfrm>
            <a:off x="228086" y="305990"/>
            <a:ext cx="3900948" cy="45719"/>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DF862280-A67C-B251-4D3C-9AC42236E3B1}"/>
              </a:ext>
            </a:extLst>
          </p:cNvPr>
          <p:cNvSpPr/>
          <p:nvPr/>
        </p:nvSpPr>
        <p:spPr>
          <a:xfrm>
            <a:off x="4274288" y="300465"/>
            <a:ext cx="3657600" cy="45719"/>
          </a:xfrm>
          <a:prstGeom prst="rect">
            <a:avLst/>
          </a:prstGeom>
          <a:noFill/>
          <a:ln>
            <a:solidFill>
              <a:srgbClr val="D09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140011B0-3FB3-2A34-BC16-D38B0E8C4574}"/>
              </a:ext>
            </a:extLst>
          </p:cNvPr>
          <p:cNvSpPr/>
          <p:nvPr/>
        </p:nvSpPr>
        <p:spPr>
          <a:xfrm>
            <a:off x="8089034" y="295774"/>
            <a:ext cx="3900948" cy="50407"/>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 name="Immagine 1">
            <a:extLst>
              <a:ext uri="{FF2B5EF4-FFF2-40B4-BE49-F238E27FC236}">
                <a16:creationId xmlns:a16="http://schemas.microsoft.com/office/drawing/2014/main" id="{91B7AC9D-D633-8773-C327-0046EF2BE2E2}"/>
              </a:ext>
            </a:extLst>
          </p:cNvPr>
          <p:cNvPicPr>
            <a:picLocks noChangeAspect="1"/>
          </p:cNvPicPr>
          <p:nvPr/>
        </p:nvPicPr>
        <p:blipFill>
          <a:blip r:embed="rId3" cstate="print"/>
          <a:srcRect/>
          <a:stretch>
            <a:fillRect/>
          </a:stretch>
        </p:blipFill>
        <p:spPr bwMode="auto">
          <a:xfrm>
            <a:off x="845789" y="522940"/>
            <a:ext cx="1635822" cy="857256"/>
          </a:xfrm>
          <a:prstGeom prst="rect">
            <a:avLst/>
          </a:prstGeom>
          <a:noFill/>
          <a:ln w="9525">
            <a:noFill/>
            <a:miter lim="800000"/>
            <a:headEnd/>
            <a:tailEnd/>
          </a:ln>
        </p:spPr>
      </p:pic>
      <p:sp>
        <p:nvSpPr>
          <p:cNvPr id="4" name="CasellaDiTesto 3">
            <a:extLst>
              <a:ext uri="{FF2B5EF4-FFF2-40B4-BE49-F238E27FC236}">
                <a16:creationId xmlns:a16="http://schemas.microsoft.com/office/drawing/2014/main" id="{F6777AA9-5E87-6FE2-1571-27C370CE9A77}"/>
              </a:ext>
            </a:extLst>
          </p:cNvPr>
          <p:cNvSpPr txBox="1"/>
          <p:nvPr/>
        </p:nvSpPr>
        <p:spPr>
          <a:xfrm>
            <a:off x="2481611" y="829898"/>
            <a:ext cx="9136615" cy="584775"/>
          </a:xfrm>
          <a:prstGeom prst="rect">
            <a:avLst/>
          </a:prstGeom>
          <a:noFill/>
        </p:spPr>
        <p:txBody>
          <a:bodyPr wrap="square">
            <a:spAutoFit/>
          </a:bodyPr>
          <a:lstStyle/>
          <a:p>
            <a:pPr algn="just" fontAlgn="base"/>
            <a:r>
              <a:rPr lang="it-IT" sz="1600" i="1" dirty="0">
                <a:solidFill>
                  <a:schemeClr val="tx1">
                    <a:lumMod val="75000"/>
                    <a:lumOff val="25000"/>
                  </a:schemeClr>
                </a:solidFill>
                <a:latin typeface="Franklin Gothic Demi" panose="020B0703020102020204" pitchFamily="34" charset="0"/>
                <a:ea typeface="+mj-ea"/>
                <a:cs typeface="+mj-cs"/>
              </a:rPr>
              <a:t>Piano d’azione a supporto degli enti locali nell’ambito dei processi di Inclusione dei cittadini stranieri e degli interventi di Contrasto allo Sfruttamento lavorativo in agricoltura e al caporalato</a:t>
            </a:r>
          </a:p>
        </p:txBody>
      </p:sp>
      <p:sp>
        <p:nvSpPr>
          <p:cNvPr id="11" name="CasellaDiTesto 10">
            <a:extLst>
              <a:ext uri="{FF2B5EF4-FFF2-40B4-BE49-F238E27FC236}">
                <a16:creationId xmlns:a16="http://schemas.microsoft.com/office/drawing/2014/main" id="{752F40EE-4E73-BB62-4722-D3C5A84D8D38}"/>
              </a:ext>
            </a:extLst>
          </p:cNvPr>
          <p:cNvSpPr txBox="1"/>
          <p:nvPr/>
        </p:nvSpPr>
        <p:spPr>
          <a:xfrm>
            <a:off x="1530769" y="4409608"/>
            <a:ext cx="10087457" cy="1200329"/>
          </a:xfrm>
          <a:prstGeom prst="rect">
            <a:avLst/>
          </a:prstGeom>
          <a:noFill/>
        </p:spPr>
        <p:txBody>
          <a:bodyPr wrap="square">
            <a:spAutoFit/>
          </a:bodyPr>
          <a:lstStyle/>
          <a:p>
            <a:pPr algn="just" fontAlgn="base"/>
            <a:r>
              <a:rPr lang="it-IT" b="1" i="0" dirty="0">
                <a:solidFill>
                  <a:srgbClr val="444444"/>
                </a:solidFill>
                <a:effectLst/>
                <a:latin typeface="Franklin Gothic Book" panose="020B0503020102020204" pitchFamily="34" charset="0"/>
              </a:rPr>
              <a:t>favorire una efficace realizzazione dei progetti territoriali di inclusione sociale dei cittadini di Paesi terzi promossi dal Ministero del Lavoro e delle Politiche Sociali</a:t>
            </a:r>
            <a:r>
              <a:rPr lang="it-IT" b="0" i="0" dirty="0">
                <a:solidFill>
                  <a:srgbClr val="444444"/>
                </a:solidFill>
                <a:effectLst/>
                <a:latin typeface="Franklin Gothic Book" panose="020B0503020102020204" pitchFamily="34" charset="0"/>
              </a:rPr>
              <a:t>, mediante un supporto continuativo agli enti locali coinvolti, in un’ottica di rafforzamento della </a:t>
            </a:r>
            <a:r>
              <a:rPr lang="it-IT" b="0" i="1" dirty="0">
                <a:solidFill>
                  <a:srgbClr val="444444"/>
                </a:solidFill>
                <a:effectLst/>
                <a:latin typeface="Franklin Gothic Book" panose="020B0503020102020204" pitchFamily="34" charset="0"/>
              </a:rPr>
              <a:t>governance</a:t>
            </a:r>
            <a:r>
              <a:rPr lang="it-IT" b="0" i="0" dirty="0">
                <a:solidFill>
                  <a:srgbClr val="444444"/>
                </a:solidFill>
                <a:effectLst/>
                <a:latin typeface="Franklin Gothic Book" panose="020B0503020102020204" pitchFamily="34" charset="0"/>
              </a:rPr>
              <a:t> multi-livello e nel rispetto dell’approccio </a:t>
            </a:r>
            <a:r>
              <a:rPr lang="it-IT" b="0" i="1" dirty="0">
                <a:solidFill>
                  <a:srgbClr val="444444"/>
                </a:solidFill>
                <a:effectLst/>
                <a:latin typeface="Franklin Gothic Book" panose="020B0503020102020204" pitchFamily="34" charset="0"/>
              </a:rPr>
              <a:t>place-</a:t>
            </a:r>
            <a:r>
              <a:rPr lang="it-IT" b="0" i="1" dirty="0" err="1">
                <a:solidFill>
                  <a:srgbClr val="444444"/>
                </a:solidFill>
                <a:effectLst/>
                <a:latin typeface="Franklin Gothic Book" panose="020B0503020102020204" pitchFamily="34" charset="0"/>
              </a:rPr>
              <a:t>based</a:t>
            </a:r>
            <a:r>
              <a:rPr lang="it-IT" b="0" i="0" dirty="0">
                <a:solidFill>
                  <a:srgbClr val="444444"/>
                </a:solidFill>
                <a:effectLst/>
                <a:latin typeface="Franklin Gothic Book" panose="020B0503020102020204" pitchFamily="34" charset="0"/>
              </a:rPr>
              <a:t> adottato dal Ministero.</a:t>
            </a:r>
          </a:p>
        </p:txBody>
      </p:sp>
      <p:sp>
        <p:nvSpPr>
          <p:cNvPr id="13" name="CasellaDiTesto 12">
            <a:extLst>
              <a:ext uri="{FF2B5EF4-FFF2-40B4-BE49-F238E27FC236}">
                <a16:creationId xmlns:a16="http://schemas.microsoft.com/office/drawing/2014/main" id="{A03A7E63-A895-2ACE-5C39-6D3E37611863}"/>
              </a:ext>
            </a:extLst>
          </p:cNvPr>
          <p:cNvSpPr txBox="1"/>
          <p:nvPr/>
        </p:nvSpPr>
        <p:spPr>
          <a:xfrm>
            <a:off x="712540" y="1649731"/>
            <a:ext cx="10905686" cy="646331"/>
          </a:xfrm>
          <a:prstGeom prst="rect">
            <a:avLst/>
          </a:prstGeom>
          <a:noFill/>
        </p:spPr>
        <p:txBody>
          <a:bodyPr wrap="square">
            <a:spAutoFit/>
          </a:bodyPr>
          <a:lstStyle/>
          <a:p>
            <a:pPr algn="just" fontAlgn="base"/>
            <a:r>
              <a:rPr lang="it-IT" b="0" i="0" dirty="0">
                <a:solidFill>
                  <a:srgbClr val="444444"/>
                </a:solidFill>
                <a:effectLst/>
                <a:latin typeface="Franklin Gothic Book" panose="020B0503020102020204" pitchFamily="34" charset="0"/>
              </a:rPr>
              <a:t>Il progetto “</a:t>
            </a:r>
            <a:r>
              <a:rPr lang="it-IT" b="0" i="0" dirty="0" err="1">
                <a:solidFill>
                  <a:srgbClr val="444444"/>
                </a:solidFill>
                <a:effectLst/>
                <a:latin typeface="Franklin Gothic Book" panose="020B0503020102020204" pitchFamily="34" charset="0"/>
              </a:rPr>
              <a:t>InCaS</a:t>
            </a:r>
            <a:r>
              <a:rPr lang="it-IT" b="0" i="0" dirty="0">
                <a:solidFill>
                  <a:srgbClr val="444444"/>
                </a:solidFill>
                <a:effectLst/>
                <a:latin typeface="Franklin Gothic Book" panose="020B0503020102020204" pitchFamily="34" charset="0"/>
              </a:rPr>
              <a:t>”, realizzato da ANCI in collaborazione con Cittalia e finanziato dal Ministero del Lavoro e delle Politiche Sociali mediante il Fondo Nazionale Politiche Migratorie, </a:t>
            </a:r>
            <a:r>
              <a:rPr lang="it-IT" dirty="0">
                <a:solidFill>
                  <a:srgbClr val="444444"/>
                </a:solidFill>
                <a:latin typeface="Franklin Gothic Book" panose="020B0503020102020204" pitchFamily="34" charset="0"/>
              </a:rPr>
              <a:t>persegue un duplice obiettivo:</a:t>
            </a:r>
          </a:p>
        </p:txBody>
      </p:sp>
      <p:sp>
        <p:nvSpPr>
          <p:cNvPr id="18" name="Freccia a destra 17">
            <a:extLst>
              <a:ext uri="{FF2B5EF4-FFF2-40B4-BE49-F238E27FC236}">
                <a16:creationId xmlns:a16="http://schemas.microsoft.com/office/drawing/2014/main" id="{C5A796E8-FA2B-3937-B06A-25476BA8F0B8}"/>
              </a:ext>
            </a:extLst>
          </p:cNvPr>
          <p:cNvSpPr/>
          <p:nvPr/>
        </p:nvSpPr>
        <p:spPr>
          <a:xfrm>
            <a:off x="914400" y="3182528"/>
            <a:ext cx="489098" cy="259027"/>
          </a:xfrm>
          <a:prstGeom prst="rightArrow">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lumMod val="75000"/>
                  <a:lumOff val="25000"/>
                </a:schemeClr>
              </a:solidFill>
            </a:endParaRPr>
          </a:p>
        </p:txBody>
      </p:sp>
      <p:sp>
        <p:nvSpPr>
          <p:cNvPr id="22" name="CasellaDiTesto 21">
            <a:extLst>
              <a:ext uri="{FF2B5EF4-FFF2-40B4-BE49-F238E27FC236}">
                <a16:creationId xmlns:a16="http://schemas.microsoft.com/office/drawing/2014/main" id="{C46091E5-A809-654D-130D-2C1A5746AF2E}"/>
              </a:ext>
            </a:extLst>
          </p:cNvPr>
          <p:cNvSpPr txBox="1"/>
          <p:nvPr/>
        </p:nvSpPr>
        <p:spPr>
          <a:xfrm>
            <a:off x="1530770" y="2603020"/>
            <a:ext cx="10087457" cy="1477328"/>
          </a:xfrm>
          <a:prstGeom prst="rect">
            <a:avLst/>
          </a:prstGeom>
          <a:noFill/>
        </p:spPr>
        <p:txBody>
          <a:bodyPr wrap="square">
            <a:spAutoFit/>
          </a:bodyPr>
          <a:lstStyle/>
          <a:p>
            <a:pPr algn="just" fontAlgn="base"/>
            <a:r>
              <a:rPr lang="it-IT" b="0" i="0" dirty="0">
                <a:solidFill>
                  <a:srgbClr val="444444"/>
                </a:solidFill>
                <a:effectLst/>
                <a:latin typeface="Franklin Gothic Book" panose="020B0503020102020204" pitchFamily="34" charset="0"/>
              </a:rPr>
              <a:t>sviluppare </a:t>
            </a:r>
            <a:r>
              <a:rPr lang="it-IT" b="1" i="0" dirty="0">
                <a:solidFill>
                  <a:srgbClr val="444444"/>
                </a:solidFill>
                <a:effectLst/>
                <a:latin typeface="Franklin Gothic Book" panose="020B0503020102020204" pitchFamily="34" charset="0"/>
              </a:rPr>
              <a:t>un programma di carattere nazionale che fornisca un supporto agli Enti locali sui cui territori si evidenzino fenomeni di sfruttamento e/o disagio abitativo connesso al lavoro agricolo</a:t>
            </a:r>
            <a:r>
              <a:rPr lang="it-IT" b="0" i="0" dirty="0">
                <a:solidFill>
                  <a:srgbClr val="444444"/>
                </a:solidFill>
                <a:effectLst/>
                <a:latin typeface="Franklin Gothic Book" panose="020B0503020102020204" pitchFamily="34" charset="0"/>
              </a:rPr>
              <a:t>, coadiuvandoli nell’elaborazione di policy e strumenti efficaci per le misure di propria competenza finalizzate all’attuazione, a livello locale, del “Piano triennale di contrasto allo sfruttamento lavorativo in agricoltura e al caporalato”;</a:t>
            </a:r>
          </a:p>
        </p:txBody>
      </p:sp>
      <p:sp>
        <p:nvSpPr>
          <p:cNvPr id="23" name="Freccia a destra 22">
            <a:extLst>
              <a:ext uri="{FF2B5EF4-FFF2-40B4-BE49-F238E27FC236}">
                <a16:creationId xmlns:a16="http://schemas.microsoft.com/office/drawing/2014/main" id="{E604BF00-8D3A-B03B-5D42-FA0B62420D4E}"/>
              </a:ext>
            </a:extLst>
          </p:cNvPr>
          <p:cNvSpPr/>
          <p:nvPr/>
        </p:nvSpPr>
        <p:spPr>
          <a:xfrm>
            <a:off x="914400" y="4724356"/>
            <a:ext cx="489098" cy="259027"/>
          </a:xfrm>
          <a:prstGeom prst="rightArrow">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lumMod val="75000"/>
                  <a:lumOff val="25000"/>
                </a:schemeClr>
              </a:solidFill>
            </a:endParaRPr>
          </a:p>
        </p:txBody>
      </p:sp>
    </p:spTree>
    <p:extLst>
      <p:ext uri="{BB962C8B-B14F-4D97-AF65-F5344CB8AC3E}">
        <p14:creationId xmlns:p14="http://schemas.microsoft.com/office/powerpoint/2010/main" val="1543440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226E831-E9DD-E27C-3F70-2DA86531D1E8}"/>
              </a:ext>
            </a:extLst>
          </p:cNvPr>
          <p:cNvSpPr txBox="1"/>
          <p:nvPr/>
        </p:nvSpPr>
        <p:spPr>
          <a:xfrm>
            <a:off x="3296093" y="440427"/>
            <a:ext cx="8605283" cy="244682"/>
          </a:xfrm>
          <a:prstGeom prst="rect">
            <a:avLst/>
          </a:prstGeom>
          <a:noFill/>
        </p:spPr>
        <p:txBody>
          <a:bodyPr wrap="square">
            <a:spAutoFit/>
          </a:bodyPr>
          <a:lstStyle/>
          <a:p>
            <a:pPr defTabSz="457200">
              <a:lnSpc>
                <a:spcPct val="90000"/>
              </a:lnSpc>
              <a:spcBef>
                <a:spcPct val="0"/>
              </a:spcBef>
              <a:spcAft>
                <a:spcPts val="600"/>
              </a:spcAft>
            </a:pPr>
            <a:r>
              <a:rPr lang="en-US" sz="1100" cap="all" dirty="0">
                <a:solidFill>
                  <a:schemeClr val="tx1">
                    <a:lumMod val="75000"/>
                    <a:lumOff val="25000"/>
                  </a:schemeClr>
                </a:solidFill>
                <a:latin typeface="Bookman Old Style" panose="02050604050505020204" pitchFamily="18" charset="0"/>
                <a:ea typeface="+mj-ea"/>
                <a:cs typeface="+mj-cs"/>
              </a:rPr>
              <a:t>contrasto allo </a:t>
            </a:r>
            <a:r>
              <a:rPr lang="it-IT" sz="1100" cap="all" dirty="0">
                <a:solidFill>
                  <a:schemeClr val="tx1">
                    <a:lumMod val="75000"/>
                    <a:lumOff val="25000"/>
                  </a:schemeClr>
                </a:solidFill>
                <a:latin typeface="Bookman Old Style" panose="02050604050505020204" pitchFamily="18" charset="0"/>
                <a:ea typeface="+mj-ea"/>
                <a:cs typeface="+mj-cs"/>
              </a:rPr>
              <a:t>sfruttamento</a:t>
            </a:r>
            <a:r>
              <a:rPr lang="en-US" sz="1100" cap="all" dirty="0">
                <a:solidFill>
                  <a:schemeClr val="tx1">
                    <a:lumMod val="75000"/>
                    <a:lumOff val="25000"/>
                  </a:schemeClr>
                </a:solidFill>
                <a:latin typeface="Bookman Old Style" panose="02050604050505020204" pitchFamily="18" charset="0"/>
                <a:ea typeface="+mj-ea"/>
                <a:cs typeface="+mj-cs"/>
              </a:rPr>
              <a:t> </a:t>
            </a:r>
            <a:r>
              <a:rPr lang="it-IT" sz="1100" cap="all" dirty="0">
                <a:solidFill>
                  <a:schemeClr val="tx1">
                    <a:lumMod val="75000"/>
                    <a:lumOff val="25000"/>
                  </a:schemeClr>
                </a:solidFill>
                <a:latin typeface="Bookman Old Style" panose="02050604050505020204" pitchFamily="18" charset="0"/>
                <a:ea typeface="+mj-ea"/>
                <a:cs typeface="+mj-cs"/>
              </a:rPr>
              <a:t>lavorativo</a:t>
            </a:r>
            <a:r>
              <a:rPr lang="en-US" sz="1100" cap="all" dirty="0">
                <a:solidFill>
                  <a:schemeClr val="tx1">
                    <a:lumMod val="75000"/>
                    <a:lumOff val="25000"/>
                  </a:schemeClr>
                </a:solidFill>
                <a:latin typeface="Bookman Old Style" panose="02050604050505020204" pitchFamily="18" charset="0"/>
                <a:ea typeface="+mj-ea"/>
                <a:cs typeface="+mj-cs"/>
              </a:rPr>
              <a:t> in agricoltura e al caporalato, il ruolo degli enti locali </a:t>
            </a:r>
          </a:p>
        </p:txBody>
      </p:sp>
      <p:pic>
        <p:nvPicPr>
          <p:cNvPr id="6" name="Immagine 5">
            <a:extLst>
              <a:ext uri="{FF2B5EF4-FFF2-40B4-BE49-F238E27FC236}">
                <a16:creationId xmlns:a16="http://schemas.microsoft.com/office/drawing/2014/main" id="{1108E87A-6E95-C2B7-45E6-F795FC961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7109" y="5587635"/>
            <a:ext cx="742873" cy="1096491"/>
          </a:xfrm>
          <a:prstGeom prst="rect">
            <a:avLst/>
          </a:prstGeom>
        </p:spPr>
      </p:pic>
      <p:sp>
        <p:nvSpPr>
          <p:cNvPr id="10" name="CasellaDiTesto 9">
            <a:extLst>
              <a:ext uri="{FF2B5EF4-FFF2-40B4-BE49-F238E27FC236}">
                <a16:creationId xmlns:a16="http://schemas.microsoft.com/office/drawing/2014/main" id="{D9C15214-D53F-448C-C931-FE1E7153CD03}"/>
              </a:ext>
            </a:extLst>
          </p:cNvPr>
          <p:cNvSpPr txBox="1"/>
          <p:nvPr/>
        </p:nvSpPr>
        <p:spPr>
          <a:xfrm>
            <a:off x="5415516" y="6453543"/>
            <a:ext cx="5922333" cy="276999"/>
          </a:xfrm>
          <a:prstGeom prst="rect">
            <a:avLst/>
          </a:prstGeom>
          <a:noFill/>
        </p:spPr>
        <p:txBody>
          <a:bodyPr wrap="square" rtlCol="0">
            <a:spAutoFit/>
          </a:bodyPr>
          <a:lstStyle/>
          <a:p>
            <a:r>
              <a:rPr lang="it-IT" sz="1200" cap="all" dirty="0">
                <a:solidFill>
                  <a:schemeClr val="tx1">
                    <a:lumMod val="75000"/>
                    <a:lumOff val="25000"/>
                  </a:schemeClr>
                </a:solidFill>
                <a:latin typeface="Franklin Gothic Book" panose="020B0503020102020204" pitchFamily="34" charset="0"/>
                <a:ea typeface="+mj-ea"/>
                <a:cs typeface="+mj-cs"/>
              </a:rPr>
              <a:t>Dipartimento per l’integrazione e l’accoglienza, Gestione dell’immigrazione </a:t>
            </a:r>
          </a:p>
        </p:txBody>
      </p:sp>
      <p:sp>
        <p:nvSpPr>
          <p:cNvPr id="14" name="Rettangolo 13">
            <a:extLst>
              <a:ext uri="{FF2B5EF4-FFF2-40B4-BE49-F238E27FC236}">
                <a16:creationId xmlns:a16="http://schemas.microsoft.com/office/drawing/2014/main" id="{C762FB3F-EC5D-EB0A-A035-B3ECD543AD04}"/>
              </a:ext>
            </a:extLst>
          </p:cNvPr>
          <p:cNvSpPr/>
          <p:nvPr/>
        </p:nvSpPr>
        <p:spPr>
          <a:xfrm>
            <a:off x="228086" y="305990"/>
            <a:ext cx="3900948" cy="45719"/>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DF862280-A67C-B251-4D3C-9AC42236E3B1}"/>
              </a:ext>
            </a:extLst>
          </p:cNvPr>
          <p:cNvSpPr/>
          <p:nvPr/>
        </p:nvSpPr>
        <p:spPr>
          <a:xfrm>
            <a:off x="4274288" y="300465"/>
            <a:ext cx="3657600" cy="45719"/>
          </a:xfrm>
          <a:prstGeom prst="rect">
            <a:avLst/>
          </a:prstGeom>
          <a:noFill/>
          <a:ln>
            <a:solidFill>
              <a:srgbClr val="D09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140011B0-3FB3-2A34-BC16-D38B0E8C4574}"/>
              </a:ext>
            </a:extLst>
          </p:cNvPr>
          <p:cNvSpPr/>
          <p:nvPr/>
        </p:nvSpPr>
        <p:spPr>
          <a:xfrm>
            <a:off x="8089034" y="295774"/>
            <a:ext cx="3900948" cy="50407"/>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 name="Immagine 1">
            <a:extLst>
              <a:ext uri="{FF2B5EF4-FFF2-40B4-BE49-F238E27FC236}">
                <a16:creationId xmlns:a16="http://schemas.microsoft.com/office/drawing/2014/main" id="{73709A6A-0073-17AE-A26C-B6A71AAF5121}"/>
              </a:ext>
            </a:extLst>
          </p:cNvPr>
          <p:cNvPicPr>
            <a:picLocks noChangeAspect="1"/>
          </p:cNvPicPr>
          <p:nvPr/>
        </p:nvPicPr>
        <p:blipFill>
          <a:blip r:embed="rId3" cstate="print"/>
          <a:srcRect/>
          <a:stretch>
            <a:fillRect/>
          </a:stretch>
        </p:blipFill>
        <p:spPr bwMode="auto">
          <a:xfrm>
            <a:off x="712859" y="899780"/>
            <a:ext cx="1635822" cy="857256"/>
          </a:xfrm>
          <a:prstGeom prst="rect">
            <a:avLst/>
          </a:prstGeom>
          <a:noFill/>
          <a:ln w="9525">
            <a:noFill/>
            <a:miter lim="800000"/>
            <a:headEnd/>
            <a:tailEnd/>
          </a:ln>
        </p:spPr>
      </p:pic>
      <p:sp>
        <p:nvSpPr>
          <p:cNvPr id="3" name="CasellaDiTesto 2">
            <a:extLst>
              <a:ext uri="{FF2B5EF4-FFF2-40B4-BE49-F238E27FC236}">
                <a16:creationId xmlns:a16="http://schemas.microsoft.com/office/drawing/2014/main" id="{4FC36349-6D67-1658-440C-86EA86B2E053}"/>
              </a:ext>
            </a:extLst>
          </p:cNvPr>
          <p:cNvSpPr txBox="1"/>
          <p:nvPr/>
        </p:nvSpPr>
        <p:spPr>
          <a:xfrm>
            <a:off x="2481930" y="1129981"/>
            <a:ext cx="9136615" cy="584775"/>
          </a:xfrm>
          <a:prstGeom prst="rect">
            <a:avLst/>
          </a:prstGeom>
          <a:noFill/>
        </p:spPr>
        <p:txBody>
          <a:bodyPr wrap="square">
            <a:spAutoFit/>
          </a:bodyPr>
          <a:lstStyle/>
          <a:p>
            <a:pPr algn="just" fontAlgn="base"/>
            <a:r>
              <a:rPr lang="it-IT" sz="1600" i="1" dirty="0">
                <a:solidFill>
                  <a:schemeClr val="tx1">
                    <a:lumMod val="75000"/>
                    <a:lumOff val="25000"/>
                  </a:schemeClr>
                </a:solidFill>
                <a:latin typeface="Franklin Gothic Demi" panose="020B0703020102020204" pitchFamily="34" charset="0"/>
                <a:ea typeface="+mj-ea"/>
                <a:cs typeface="+mj-cs"/>
              </a:rPr>
              <a:t>Piano d’azione a supporto degli enti locali nell’ambito dei processi di Inclusione dei cittadini stranieri e degli interventi di Contrasto allo Sfruttamento lavorativo in agricoltura e al caporalato</a:t>
            </a:r>
          </a:p>
        </p:txBody>
      </p:sp>
      <p:sp>
        <p:nvSpPr>
          <p:cNvPr id="4" name="CasellaDiTesto 3">
            <a:extLst>
              <a:ext uri="{FF2B5EF4-FFF2-40B4-BE49-F238E27FC236}">
                <a16:creationId xmlns:a16="http://schemas.microsoft.com/office/drawing/2014/main" id="{0DE73328-426F-EDBB-CCCF-FD015E04E64C}"/>
              </a:ext>
            </a:extLst>
          </p:cNvPr>
          <p:cNvSpPr txBox="1"/>
          <p:nvPr/>
        </p:nvSpPr>
        <p:spPr>
          <a:xfrm>
            <a:off x="706770" y="2001853"/>
            <a:ext cx="1775160" cy="400110"/>
          </a:xfrm>
          <a:prstGeom prst="rect">
            <a:avLst/>
          </a:prstGeom>
          <a:noFill/>
        </p:spPr>
        <p:txBody>
          <a:bodyPr wrap="square" rtlCol="0">
            <a:spAutoFit/>
          </a:bodyPr>
          <a:lstStyle/>
          <a:p>
            <a:r>
              <a:rPr lang="it-IT" sz="2000" i="1" dirty="0">
                <a:solidFill>
                  <a:schemeClr val="tx1">
                    <a:lumMod val="75000"/>
                    <a:lumOff val="25000"/>
                  </a:schemeClr>
                </a:solidFill>
                <a:latin typeface="Franklin Gothic Demi" panose="020B0703020102020204" pitchFamily="34" charset="0"/>
                <a:ea typeface="+mj-ea"/>
                <a:cs typeface="+mj-cs"/>
              </a:rPr>
              <a:t>La mappatura </a:t>
            </a:r>
          </a:p>
        </p:txBody>
      </p:sp>
      <p:pic>
        <p:nvPicPr>
          <p:cNvPr id="18" name="Immagine 17" descr="Immagine che contiene edificio, finestra&#10;&#10;Descrizione generata automaticamente">
            <a:extLst>
              <a:ext uri="{FF2B5EF4-FFF2-40B4-BE49-F238E27FC236}">
                <a16:creationId xmlns:a16="http://schemas.microsoft.com/office/drawing/2014/main" id="{5A7055B9-BFD1-E007-31AA-8049BD6CD163}"/>
              </a:ext>
            </a:extLst>
          </p:cNvPr>
          <p:cNvPicPr>
            <a:picLocks noChangeAspect="1"/>
          </p:cNvPicPr>
          <p:nvPr/>
        </p:nvPicPr>
        <p:blipFill>
          <a:blip r:embed="rId4">
            <a:biLevel thresh="50000"/>
            <a:extLst>
              <a:ext uri="{28A0092B-C50C-407E-A947-70E740481C1C}">
                <a14:useLocalDpi xmlns:a14="http://schemas.microsoft.com/office/drawing/2010/main" val="0"/>
              </a:ext>
            </a:extLst>
          </a:blip>
          <a:stretch>
            <a:fillRect/>
          </a:stretch>
        </p:blipFill>
        <p:spPr>
          <a:xfrm>
            <a:off x="1041823" y="4222531"/>
            <a:ext cx="1105054" cy="943107"/>
          </a:xfrm>
          <a:prstGeom prst="rect">
            <a:avLst/>
          </a:prstGeom>
        </p:spPr>
      </p:pic>
      <p:pic>
        <p:nvPicPr>
          <p:cNvPr id="29" name="Immagine 28">
            <a:extLst>
              <a:ext uri="{FF2B5EF4-FFF2-40B4-BE49-F238E27FC236}">
                <a16:creationId xmlns:a16="http://schemas.microsoft.com/office/drawing/2014/main" id="{70F7F044-1D51-ECB3-DB36-7FEFBE611CA0}"/>
              </a:ext>
            </a:extLst>
          </p:cNvPr>
          <p:cNvPicPr>
            <a:picLocks noChangeAspect="1"/>
          </p:cNvPicPr>
          <p:nvPr/>
        </p:nvPicPr>
        <p:blipFill>
          <a:blip r:embed="rId5"/>
          <a:stretch>
            <a:fillRect/>
          </a:stretch>
        </p:blipFill>
        <p:spPr>
          <a:xfrm>
            <a:off x="6272981" y="4357216"/>
            <a:ext cx="857370" cy="828791"/>
          </a:xfrm>
          <a:prstGeom prst="rect">
            <a:avLst/>
          </a:prstGeom>
        </p:spPr>
      </p:pic>
      <p:pic>
        <p:nvPicPr>
          <p:cNvPr id="31" name="Immagine 30">
            <a:extLst>
              <a:ext uri="{FF2B5EF4-FFF2-40B4-BE49-F238E27FC236}">
                <a16:creationId xmlns:a16="http://schemas.microsoft.com/office/drawing/2014/main" id="{269E068B-606B-B8E8-51DA-B4CDCC19E47E}"/>
              </a:ext>
            </a:extLst>
          </p:cNvPr>
          <p:cNvPicPr>
            <a:picLocks noChangeAspect="1"/>
          </p:cNvPicPr>
          <p:nvPr/>
        </p:nvPicPr>
        <p:blipFill>
          <a:blip r:embed="rId6"/>
          <a:stretch>
            <a:fillRect/>
          </a:stretch>
        </p:blipFill>
        <p:spPr>
          <a:xfrm>
            <a:off x="6182481" y="2591445"/>
            <a:ext cx="1038370" cy="1028844"/>
          </a:xfrm>
          <a:prstGeom prst="rect">
            <a:avLst/>
          </a:prstGeom>
        </p:spPr>
      </p:pic>
      <p:sp>
        <p:nvSpPr>
          <p:cNvPr id="32" name="CasellaDiTesto 31">
            <a:extLst>
              <a:ext uri="{FF2B5EF4-FFF2-40B4-BE49-F238E27FC236}">
                <a16:creationId xmlns:a16="http://schemas.microsoft.com/office/drawing/2014/main" id="{F37C1DBB-C5B7-DEAE-61B7-297BC3C6DD5C}"/>
              </a:ext>
            </a:extLst>
          </p:cNvPr>
          <p:cNvSpPr txBox="1"/>
          <p:nvPr/>
        </p:nvSpPr>
        <p:spPr>
          <a:xfrm>
            <a:off x="2136244" y="2690368"/>
            <a:ext cx="2551814" cy="830997"/>
          </a:xfrm>
          <a:prstGeom prst="rect">
            <a:avLst/>
          </a:prstGeom>
          <a:noFill/>
        </p:spPr>
        <p:txBody>
          <a:bodyPr wrap="square" rtlCol="0">
            <a:spAutoFit/>
          </a:bodyPr>
          <a:lstStyle/>
          <a:p>
            <a:r>
              <a:rPr lang="it-IT" sz="1600" dirty="0">
                <a:solidFill>
                  <a:schemeClr val="tx1">
                    <a:lumMod val="75000"/>
                    <a:lumOff val="25000"/>
                  </a:schemeClr>
                </a:solidFill>
                <a:latin typeface="Franklin Gothic Demi" panose="020B0703020102020204" pitchFamily="34" charset="0"/>
                <a:ea typeface="+mj-ea"/>
                <a:cs typeface="+mj-cs"/>
              </a:rPr>
              <a:t>3.851 </a:t>
            </a:r>
            <a:r>
              <a:rPr lang="it-IT" sz="1600" dirty="0">
                <a:solidFill>
                  <a:schemeClr val="tx1">
                    <a:lumMod val="75000"/>
                    <a:lumOff val="25000"/>
                  </a:schemeClr>
                </a:solidFill>
                <a:latin typeface="Franklin Gothic Book" panose="020B0503020102020204" pitchFamily="34" charset="0"/>
                <a:ea typeface="+mj-ea"/>
                <a:cs typeface="+mj-cs"/>
              </a:rPr>
              <a:t>Comuni (</a:t>
            </a:r>
            <a:r>
              <a:rPr lang="it-IT" sz="1600" dirty="0">
                <a:solidFill>
                  <a:schemeClr val="tx1">
                    <a:lumMod val="75000"/>
                    <a:lumOff val="25000"/>
                  </a:schemeClr>
                </a:solidFill>
                <a:latin typeface="Franklin Gothic Demi" panose="020B0703020102020204" pitchFamily="34" charset="0"/>
                <a:ea typeface="+mj-ea"/>
                <a:cs typeface="+mj-cs"/>
              </a:rPr>
              <a:t>48,7 % </a:t>
            </a:r>
            <a:r>
              <a:rPr lang="it-IT" sz="1600" dirty="0">
                <a:solidFill>
                  <a:schemeClr val="tx1">
                    <a:lumMod val="75000"/>
                    <a:lumOff val="25000"/>
                  </a:schemeClr>
                </a:solidFill>
                <a:latin typeface="Franklin Gothic Book" panose="020B0503020102020204" pitchFamily="34" charset="0"/>
                <a:ea typeface="+mj-ea"/>
                <a:cs typeface="+mj-cs"/>
              </a:rPr>
              <a:t>del totale) hanno risposto al questionario </a:t>
            </a:r>
          </a:p>
        </p:txBody>
      </p:sp>
      <p:pic>
        <p:nvPicPr>
          <p:cNvPr id="34" name="Elemento grafico 33" descr="Elenco di controllo con riempimento a tinta unita">
            <a:extLst>
              <a:ext uri="{FF2B5EF4-FFF2-40B4-BE49-F238E27FC236}">
                <a16:creationId xmlns:a16="http://schemas.microsoft.com/office/drawing/2014/main" id="{54299E7B-6F91-BFC9-D97D-2F120C4EA69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64160" y="2621473"/>
            <a:ext cx="914400" cy="914400"/>
          </a:xfrm>
          <a:prstGeom prst="rect">
            <a:avLst/>
          </a:prstGeom>
        </p:spPr>
      </p:pic>
      <p:sp>
        <p:nvSpPr>
          <p:cNvPr id="35" name="CasellaDiTesto 34">
            <a:extLst>
              <a:ext uri="{FF2B5EF4-FFF2-40B4-BE49-F238E27FC236}">
                <a16:creationId xmlns:a16="http://schemas.microsoft.com/office/drawing/2014/main" id="{49A1FFCC-148B-6497-6908-478A2B71012C}"/>
              </a:ext>
            </a:extLst>
          </p:cNvPr>
          <p:cNvSpPr txBox="1"/>
          <p:nvPr/>
        </p:nvSpPr>
        <p:spPr>
          <a:xfrm>
            <a:off x="2178560" y="4059477"/>
            <a:ext cx="3053376" cy="2308324"/>
          </a:xfrm>
          <a:prstGeom prst="rect">
            <a:avLst/>
          </a:prstGeom>
          <a:noFill/>
        </p:spPr>
        <p:txBody>
          <a:bodyPr wrap="square" rtlCol="0">
            <a:spAutoFit/>
          </a:bodyPr>
          <a:lstStyle/>
          <a:p>
            <a:pPr algn="just"/>
            <a:r>
              <a:rPr lang="it-IT" sz="1600" dirty="0">
                <a:solidFill>
                  <a:schemeClr val="tx1">
                    <a:lumMod val="75000"/>
                    <a:lumOff val="25000"/>
                  </a:schemeClr>
                </a:solidFill>
                <a:latin typeface="Franklin Gothic Book" panose="020B0503020102020204" pitchFamily="34" charset="0"/>
                <a:ea typeface="+mj-ea"/>
                <a:cs typeface="+mj-cs"/>
              </a:rPr>
              <a:t>in</a:t>
            </a:r>
            <a:r>
              <a:rPr lang="it-IT" sz="1600" b="1" dirty="0">
                <a:solidFill>
                  <a:schemeClr val="tx1">
                    <a:lumMod val="75000"/>
                    <a:lumOff val="25000"/>
                  </a:schemeClr>
                </a:solidFill>
                <a:latin typeface="Franklin Gothic Book" panose="020B0503020102020204" pitchFamily="34" charset="0"/>
                <a:ea typeface="+mj-ea"/>
                <a:cs typeface="+mj-cs"/>
              </a:rPr>
              <a:t> 38 Comuni </a:t>
            </a:r>
            <a:r>
              <a:rPr lang="it-IT" sz="1600" dirty="0">
                <a:solidFill>
                  <a:schemeClr val="tx1">
                    <a:lumMod val="75000"/>
                    <a:lumOff val="25000"/>
                  </a:schemeClr>
                </a:solidFill>
                <a:latin typeface="Franklin Gothic Book" panose="020B0503020102020204" pitchFamily="34" charset="0"/>
                <a:ea typeface="+mj-ea"/>
                <a:cs typeface="+mj-cs"/>
              </a:rPr>
              <a:t>sui </a:t>
            </a:r>
            <a:r>
              <a:rPr lang="it-IT" sz="1600" b="1" dirty="0">
                <a:solidFill>
                  <a:schemeClr val="tx1">
                    <a:lumMod val="75000"/>
                    <a:lumOff val="25000"/>
                  </a:schemeClr>
                </a:solidFill>
                <a:latin typeface="Franklin Gothic Book" panose="020B0503020102020204" pitchFamily="34" charset="0"/>
                <a:ea typeface="+mj-ea"/>
                <a:cs typeface="+mj-cs"/>
              </a:rPr>
              <a:t>608</a:t>
            </a:r>
            <a:r>
              <a:rPr lang="it-IT" sz="1600" dirty="0">
                <a:solidFill>
                  <a:schemeClr val="tx1">
                    <a:lumMod val="75000"/>
                    <a:lumOff val="25000"/>
                  </a:schemeClr>
                </a:solidFill>
                <a:latin typeface="Franklin Gothic Book" panose="020B0503020102020204" pitchFamily="34" charset="0"/>
                <a:ea typeface="+mj-ea"/>
                <a:cs typeface="+mj-cs"/>
              </a:rPr>
              <a:t> che hanno risposto di avere sul proprio territorio cittadini stranieri occupati nel settore agroalimentare, si registra la presenza di migranti che vivono all’interno di insediamenti informali o spontanei, strutture non autorizzate</a:t>
            </a:r>
          </a:p>
        </p:txBody>
      </p:sp>
      <p:sp>
        <p:nvSpPr>
          <p:cNvPr id="37" name="CasellaDiTesto 36">
            <a:extLst>
              <a:ext uri="{FF2B5EF4-FFF2-40B4-BE49-F238E27FC236}">
                <a16:creationId xmlns:a16="http://schemas.microsoft.com/office/drawing/2014/main" id="{019539E7-6F64-F701-C884-A80DC32F6555}"/>
              </a:ext>
            </a:extLst>
          </p:cNvPr>
          <p:cNvSpPr txBox="1"/>
          <p:nvPr/>
        </p:nvSpPr>
        <p:spPr>
          <a:xfrm>
            <a:off x="7140213" y="2573977"/>
            <a:ext cx="2915543" cy="1077218"/>
          </a:xfrm>
          <a:prstGeom prst="rect">
            <a:avLst/>
          </a:prstGeom>
          <a:noFill/>
        </p:spPr>
        <p:txBody>
          <a:bodyPr wrap="square">
            <a:spAutoFit/>
          </a:bodyPr>
          <a:lstStyle/>
          <a:p>
            <a:pPr algn="just"/>
            <a:r>
              <a:rPr lang="it-IT" sz="1600" dirty="0">
                <a:solidFill>
                  <a:schemeClr val="tx1">
                    <a:lumMod val="75000"/>
                    <a:lumOff val="25000"/>
                  </a:schemeClr>
                </a:solidFill>
                <a:latin typeface="Franklin Gothic Demi" panose="020B0703020102020204" pitchFamily="34" charset="0"/>
                <a:ea typeface="+mj-ea"/>
                <a:cs typeface="+mj-cs"/>
              </a:rPr>
              <a:t>10.955 migranti </a:t>
            </a:r>
            <a:r>
              <a:rPr lang="it-IT" sz="1600" dirty="0">
                <a:solidFill>
                  <a:schemeClr val="tx1">
                    <a:lumMod val="75000"/>
                    <a:lumOff val="25000"/>
                  </a:schemeClr>
                </a:solidFill>
                <a:latin typeface="Franklin Gothic Book" panose="020B0503020102020204" pitchFamily="34" charset="0"/>
                <a:ea typeface="+mj-ea"/>
                <a:cs typeface="+mj-cs"/>
              </a:rPr>
              <a:t>che vivono all’interno di insediamenti informali o spontanei, strutture non autorizzate </a:t>
            </a:r>
          </a:p>
        </p:txBody>
      </p:sp>
      <p:sp>
        <p:nvSpPr>
          <p:cNvPr id="38" name="CasellaDiTesto 37">
            <a:extLst>
              <a:ext uri="{FF2B5EF4-FFF2-40B4-BE49-F238E27FC236}">
                <a16:creationId xmlns:a16="http://schemas.microsoft.com/office/drawing/2014/main" id="{B65CFF1A-3BB2-9EFB-9683-5D12E3F6EE6F}"/>
              </a:ext>
            </a:extLst>
          </p:cNvPr>
          <p:cNvSpPr txBox="1"/>
          <p:nvPr/>
        </p:nvSpPr>
        <p:spPr>
          <a:xfrm>
            <a:off x="7220851" y="4580177"/>
            <a:ext cx="2915543" cy="338554"/>
          </a:xfrm>
          <a:prstGeom prst="rect">
            <a:avLst/>
          </a:prstGeom>
          <a:noFill/>
        </p:spPr>
        <p:txBody>
          <a:bodyPr wrap="square">
            <a:spAutoFit/>
          </a:bodyPr>
          <a:lstStyle/>
          <a:p>
            <a:pPr algn="just"/>
            <a:r>
              <a:rPr lang="it-IT" sz="1600" b="1" dirty="0">
                <a:solidFill>
                  <a:schemeClr val="tx1">
                    <a:lumMod val="75000"/>
                    <a:lumOff val="25000"/>
                  </a:schemeClr>
                </a:solidFill>
                <a:latin typeface="Franklin Gothic Book" panose="020B0503020102020204" pitchFamily="34" charset="0"/>
                <a:ea typeface="+mj-ea"/>
                <a:cs typeface="+mj-cs"/>
              </a:rPr>
              <a:t>94 insediamenti informali</a:t>
            </a:r>
          </a:p>
        </p:txBody>
      </p:sp>
    </p:spTree>
    <p:extLst>
      <p:ext uri="{BB962C8B-B14F-4D97-AF65-F5344CB8AC3E}">
        <p14:creationId xmlns:p14="http://schemas.microsoft.com/office/powerpoint/2010/main" val="2749713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226E831-E9DD-E27C-3F70-2DA86531D1E8}"/>
              </a:ext>
            </a:extLst>
          </p:cNvPr>
          <p:cNvSpPr txBox="1"/>
          <p:nvPr/>
        </p:nvSpPr>
        <p:spPr>
          <a:xfrm>
            <a:off x="3296093" y="440427"/>
            <a:ext cx="8605283" cy="244682"/>
          </a:xfrm>
          <a:prstGeom prst="rect">
            <a:avLst/>
          </a:prstGeom>
          <a:noFill/>
        </p:spPr>
        <p:txBody>
          <a:bodyPr wrap="square">
            <a:spAutoFit/>
          </a:bodyPr>
          <a:lstStyle/>
          <a:p>
            <a:pPr defTabSz="457200">
              <a:lnSpc>
                <a:spcPct val="90000"/>
              </a:lnSpc>
              <a:spcBef>
                <a:spcPct val="0"/>
              </a:spcBef>
              <a:spcAft>
                <a:spcPts val="600"/>
              </a:spcAft>
            </a:pPr>
            <a:r>
              <a:rPr lang="en-US" sz="1100" cap="all" dirty="0">
                <a:solidFill>
                  <a:schemeClr val="tx1">
                    <a:lumMod val="75000"/>
                    <a:lumOff val="25000"/>
                  </a:schemeClr>
                </a:solidFill>
                <a:latin typeface="Bookman Old Style" panose="02050604050505020204" pitchFamily="18" charset="0"/>
                <a:ea typeface="+mj-ea"/>
                <a:cs typeface="+mj-cs"/>
              </a:rPr>
              <a:t>contrasto allo </a:t>
            </a:r>
            <a:r>
              <a:rPr lang="it-IT" sz="1100" cap="all" dirty="0">
                <a:solidFill>
                  <a:schemeClr val="tx1">
                    <a:lumMod val="75000"/>
                    <a:lumOff val="25000"/>
                  </a:schemeClr>
                </a:solidFill>
                <a:latin typeface="Bookman Old Style" panose="02050604050505020204" pitchFamily="18" charset="0"/>
                <a:ea typeface="+mj-ea"/>
                <a:cs typeface="+mj-cs"/>
              </a:rPr>
              <a:t>sfruttamento</a:t>
            </a:r>
            <a:r>
              <a:rPr lang="en-US" sz="1100" cap="all" dirty="0">
                <a:solidFill>
                  <a:schemeClr val="tx1">
                    <a:lumMod val="75000"/>
                    <a:lumOff val="25000"/>
                  </a:schemeClr>
                </a:solidFill>
                <a:latin typeface="Bookman Old Style" panose="02050604050505020204" pitchFamily="18" charset="0"/>
                <a:ea typeface="+mj-ea"/>
                <a:cs typeface="+mj-cs"/>
              </a:rPr>
              <a:t> </a:t>
            </a:r>
            <a:r>
              <a:rPr lang="it-IT" sz="1100" cap="all" dirty="0">
                <a:solidFill>
                  <a:schemeClr val="tx1">
                    <a:lumMod val="75000"/>
                    <a:lumOff val="25000"/>
                  </a:schemeClr>
                </a:solidFill>
                <a:latin typeface="Bookman Old Style" panose="02050604050505020204" pitchFamily="18" charset="0"/>
                <a:ea typeface="+mj-ea"/>
                <a:cs typeface="+mj-cs"/>
              </a:rPr>
              <a:t>lavorativo</a:t>
            </a:r>
            <a:r>
              <a:rPr lang="en-US" sz="1100" cap="all" dirty="0">
                <a:solidFill>
                  <a:schemeClr val="tx1">
                    <a:lumMod val="75000"/>
                    <a:lumOff val="25000"/>
                  </a:schemeClr>
                </a:solidFill>
                <a:latin typeface="Bookman Old Style" panose="02050604050505020204" pitchFamily="18" charset="0"/>
                <a:ea typeface="+mj-ea"/>
                <a:cs typeface="+mj-cs"/>
              </a:rPr>
              <a:t> in agricoltura e al caporalato, il ruolo degli enti locali </a:t>
            </a:r>
          </a:p>
        </p:txBody>
      </p:sp>
      <p:pic>
        <p:nvPicPr>
          <p:cNvPr id="6" name="Immagine 5">
            <a:extLst>
              <a:ext uri="{FF2B5EF4-FFF2-40B4-BE49-F238E27FC236}">
                <a16:creationId xmlns:a16="http://schemas.microsoft.com/office/drawing/2014/main" id="{1108E87A-6E95-C2B7-45E6-F795FC961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7109" y="5587635"/>
            <a:ext cx="742873" cy="1096491"/>
          </a:xfrm>
          <a:prstGeom prst="rect">
            <a:avLst/>
          </a:prstGeom>
        </p:spPr>
      </p:pic>
      <p:sp>
        <p:nvSpPr>
          <p:cNvPr id="10" name="CasellaDiTesto 9">
            <a:extLst>
              <a:ext uri="{FF2B5EF4-FFF2-40B4-BE49-F238E27FC236}">
                <a16:creationId xmlns:a16="http://schemas.microsoft.com/office/drawing/2014/main" id="{D9C15214-D53F-448C-C931-FE1E7153CD03}"/>
              </a:ext>
            </a:extLst>
          </p:cNvPr>
          <p:cNvSpPr txBox="1"/>
          <p:nvPr/>
        </p:nvSpPr>
        <p:spPr>
          <a:xfrm>
            <a:off x="5415516" y="6453543"/>
            <a:ext cx="5922333" cy="276999"/>
          </a:xfrm>
          <a:prstGeom prst="rect">
            <a:avLst/>
          </a:prstGeom>
          <a:noFill/>
        </p:spPr>
        <p:txBody>
          <a:bodyPr wrap="square" rtlCol="0">
            <a:spAutoFit/>
          </a:bodyPr>
          <a:lstStyle/>
          <a:p>
            <a:r>
              <a:rPr lang="it-IT" sz="1200" cap="all" dirty="0">
                <a:solidFill>
                  <a:schemeClr val="tx1">
                    <a:lumMod val="75000"/>
                    <a:lumOff val="25000"/>
                  </a:schemeClr>
                </a:solidFill>
                <a:latin typeface="Franklin Gothic Book" panose="020B0503020102020204" pitchFamily="34" charset="0"/>
                <a:ea typeface="+mj-ea"/>
                <a:cs typeface="+mj-cs"/>
              </a:rPr>
              <a:t>Dipartimento per l’integrazione e l’accoglienza, Gestione dell’immigrazione </a:t>
            </a:r>
          </a:p>
        </p:txBody>
      </p:sp>
      <p:sp>
        <p:nvSpPr>
          <p:cNvPr id="14" name="Rettangolo 13">
            <a:extLst>
              <a:ext uri="{FF2B5EF4-FFF2-40B4-BE49-F238E27FC236}">
                <a16:creationId xmlns:a16="http://schemas.microsoft.com/office/drawing/2014/main" id="{C762FB3F-EC5D-EB0A-A035-B3ECD543AD04}"/>
              </a:ext>
            </a:extLst>
          </p:cNvPr>
          <p:cNvSpPr/>
          <p:nvPr/>
        </p:nvSpPr>
        <p:spPr>
          <a:xfrm>
            <a:off x="228086" y="305990"/>
            <a:ext cx="3900948" cy="45719"/>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DF862280-A67C-B251-4D3C-9AC42236E3B1}"/>
              </a:ext>
            </a:extLst>
          </p:cNvPr>
          <p:cNvSpPr/>
          <p:nvPr/>
        </p:nvSpPr>
        <p:spPr>
          <a:xfrm>
            <a:off x="4274288" y="300465"/>
            <a:ext cx="3657600" cy="45719"/>
          </a:xfrm>
          <a:prstGeom prst="rect">
            <a:avLst/>
          </a:prstGeom>
          <a:noFill/>
          <a:ln>
            <a:solidFill>
              <a:srgbClr val="D09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140011B0-3FB3-2A34-BC16-D38B0E8C4574}"/>
              </a:ext>
            </a:extLst>
          </p:cNvPr>
          <p:cNvSpPr/>
          <p:nvPr/>
        </p:nvSpPr>
        <p:spPr>
          <a:xfrm>
            <a:off x="8089034" y="295774"/>
            <a:ext cx="3900948" cy="50407"/>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 name="Immagine 1">
            <a:extLst>
              <a:ext uri="{FF2B5EF4-FFF2-40B4-BE49-F238E27FC236}">
                <a16:creationId xmlns:a16="http://schemas.microsoft.com/office/drawing/2014/main" id="{76993551-3B9E-EE95-06EC-514B42382F84}"/>
              </a:ext>
            </a:extLst>
          </p:cNvPr>
          <p:cNvPicPr>
            <a:picLocks noChangeAspect="1"/>
          </p:cNvPicPr>
          <p:nvPr/>
        </p:nvPicPr>
        <p:blipFill>
          <a:blip r:embed="rId3" cstate="print"/>
          <a:srcRect/>
          <a:stretch>
            <a:fillRect/>
          </a:stretch>
        </p:blipFill>
        <p:spPr bwMode="auto">
          <a:xfrm>
            <a:off x="712859" y="899780"/>
            <a:ext cx="1635822" cy="857256"/>
          </a:xfrm>
          <a:prstGeom prst="rect">
            <a:avLst/>
          </a:prstGeom>
          <a:noFill/>
          <a:ln w="9525">
            <a:noFill/>
            <a:miter lim="800000"/>
            <a:headEnd/>
            <a:tailEnd/>
          </a:ln>
        </p:spPr>
      </p:pic>
      <p:sp>
        <p:nvSpPr>
          <p:cNvPr id="3" name="CasellaDiTesto 2">
            <a:extLst>
              <a:ext uri="{FF2B5EF4-FFF2-40B4-BE49-F238E27FC236}">
                <a16:creationId xmlns:a16="http://schemas.microsoft.com/office/drawing/2014/main" id="{4FCDEB24-1385-ACA8-ED4A-ABA122B4AB53}"/>
              </a:ext>
            </a:extLst>
          </p:cNvPr>
          <p:cNvSpPr txBox="1"/>
          <p:nvPr/>
        </p:nvSpPr>
        <p:spPr>
          <a:xfrm>
            <a:off x="2481930" y="1129981"/>
            <a:ext cx="9136615" cy="584775"/>
          </a:xfrm>
          <a:prstGeom prst="rect">
            <a:avLst/>
          </a:prstGeom>
          <a:noFill/>
        </p:spPr>
        <p:txBody>
          <a:bodyPr wrap="square">
            <a:spAutoFit/>
          </a:bodyPr>
          <a:lstStyle/>
          <a:p>
            <a:pPr algn="just" fontAlgn="base"/>
            <a:r>
              <a:rPr lang="it-IT" sz="1600" i="1" dirty="0">
                <a:solidFill>
                  <a:schemeClr val="tx1">
                    <a:lumMod val="75000"/>
                    <a:lumOff val="25000"/>
                  </a:schemeClr>
                </a:solidFill>
                <a:latin typeface="Franklin Gothic Demi" panose="020B0703020102020204" pitchFamily="34" charset="0"/>
                <a:ea typeface="+mj-ea"/>
                <a:cs typeface="+mj-cs"/>
              </a:rPr>
              <a:t>Piano d’azione a supporto degli enti locali nell’ambito dei processi di Inclusione dei cittadini stranieri e degli interventi di Contrasto allo Sfruttamento lavorativo in agricoltura e al caporalato</a:t>
            </a:r>
          </a:p>
        </p:txBody>
      </p:sp>
      <p:sp>
        <p:nvSpPr>
          <p:cNvPr id="7" name="CasellaDiTesto 6">
            <a:extLst>
              <a:ext uri="{FF2B5EF4-FFF2-40B4-BE49-F238E27FC236}">
                <a16:creationId xmlns:a16="http://schemas.microsoft.com/office/drawing/2014/main" id="{2DF93489-5D06-1F90-28AA-32C2E93CA837}"/>
              </a:ext>
            </a:extLst>
          </p:cNvPr>
          <p:cNvSpPr txBox="1"/>
          <p:nvPr/>
        </p:nvSpPr>
        <p:spPr>
          <a:xfrm>
            <a:off x="863927" y="1930374"/>
            <a:ext cx="2931896" cy="400110"/>
          </a:xfrm>
          <a:prstGeom prst="rect">
            <a:avLst/>
          </a:prstGeom>
          <a:noFill/>
        </p:spPr>
        <p:txBody>
          <a:bodyPr wrap="square" rtlCol="0">
            <a:spAutoFit/>
          </a:bodyPr>
          <a:lstStyle/>
          <a:p>
            <a:r>
              <a:rPr lang="it-IT" sz="2000" i="1" dirty="0">
                <a:solidFill>
                  <a:schemeClr val="tx1">
                    <a:lumMod val="75000"/>
                    <a:lumOff val="25000"/>
                  </a:schemeClr>
                </a:solidFill>
                <a:latin typeface="Franklin Gothic Demi" panose="020B0703020102020204" pitchFamily="34" charset="0"/>
                <a:ea typeface="+mj-ea"/>
                <a:cs typeface="+mj-cs"/>
              </a:rPr>
              <a:t>I Comuni </a:t>
            </a:r>
            <a:r>
              <a:rPr lang="it-IT" sz="2000" i="1" dirty="0" err="1">
                <a:solidFill>
                  <a:schemeClr val="tx1">
                    <a:lumMod val="75000"/>
                    <a:lumOff val="25000"/>
                  </a:schemeClr>
                </a:solidFill>
                <a:latin typeface="Franklin Gothic Demi" panose="020B0703020102020204" pitchFamily="34" charset="0"/>
                <a:ea typeface="+mj-ea"/>
                <a:cs typeface="+mj-cs"/>
              </a:rPr>
              <a:t>InCaS</a:t>
            </a:r>
            <a:endParaRPr lang="it-IT" sz="2000" i="1" dirty="0">
              <a:solidFill>
                <a:schemeClr val="tx1">
                  <a:lumMod val="75000"/>
                  <a:lumOff val="25000"/>
                </a:schemeClr>
              </a:solidFill>
              <a:latin typeface="Franklin Gothic Demi" panose="020B0703020102020204" pitchFamily="34" charset="0"/>
              <a:ea typeface="+mj-ea"/>
              <a:cs typeface="+mj-cs"/>
            </a:endParaRPr>
          </a:p>
        </p:txBody>
      </p:sp>
      <p:pic>
        <p:nvPicPr>
          <p:cNvPr id="8" name="Immagine 7">
            <a:extLst>
              <a:ext uri="{FF2B5EF4-FFF2-40B4-BE49-F238E27FC236}">
                <a16:creationId xmlns:a16="http://schemas.microsoft.com/office/drawing/2014/main" id="{3692496F-60F1-1726-30FF-3E068922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664" y="2334343"/>
            <a:ext cx="5780317" cy="3686246"/>
          </a:xfrm>
          <a:prstGeom prst="rect">
            <a:avLst/>
          </a:prstGeom>
        </p:spPr>
      </p:pic>
      <p:sp>
        <p:nvSpPr>
          <p:cNvPr id="9" name="CasellaDiTesto 8">
            <a:extLst>
              <a:ext uri="{FF2B5EF4-FFF2-40B4-BE49-F238E27FC236}">
                <a16:creationId xmlns:a16="http://schemas.microsoft.com/office/drawing/2014/main" id="{9985DEF6-41F9-696D-E042-E53B25208767}"/>
              </a:ext>
            </a:extLst>
          </p:cNvPr>
          <p:cNvSpPr txBox="1"/>
          <p:nvPr/>
        </p:nvSpPr>
        <p:spPr>
          <a:xfrm>
            <a:off x="6685981" y="2230854"/>
            <a:ext cx="5304001" cy="3970318"/>
          </a:xfrm>
          <a:prstGeom prst="rect">
            <a:avLst/>
          </a:prstGeom>
          <a:noFill/>
        </p:spPr>
        <p:txBody>
          <a:bodyPr wrap="square">
            <a:spAutoFit/>
          </a:bodyPr>
          <a:lstStyle/>
          <a:p>
            <a:pPr algn="just"/>
            <a:r>
              <a:rPr lang="it-IT" dirty="0">
                <a:solidFill>
                  <a:srgbClr val="444444"/>
                </a:solidFill>
                <a:latin typeface="Franklin Gothic Demi" panose="020B0703020102020204" pitchFamily="34" charset="0"/>
              </a:rPr>
              <a:t>9 amministrazioni comunali</a:t>
            </a:r>
          </a:p>
          <a:p>
            <a:pPr algn="just"/>
            <a:r>
              <a:rPr lang="it-IT" dirty="0">
                <a:solidFill>
                  <a:srgbClr val="444444"/>
                </a:solidFill>
                <a:latin typeface="Franklin Gothic Book" panose="020B0503020102020204" pitchFamily="34" charset="0"/>
              </a:rPr>
              <a:t>direttamente coinvolte nella costruzione di </a:t>
            </a:r>
            <a:r>
              <a:rPr lang="it-IT" b="1" dirty="0">
                <a:solidFill>
                  <a:srgbClr val="444444"/>
                </a:solidFill>
                <a:latin typeface="Franklin Gothic Book" panose="020B0503020102020204" pitchFamily="34" charset="0"/>
              </a:rPr>
              <a:t>piani locali </a:t>
            </a:r>
            <a:r>
              <a:rPr lang="it-IT" dirty="0">
                <a:solidFill>
                  <a:srgbClr val="444444"/>
                </a:solidFill>
                <a:latin typeface="Franklin Gothic Book" panose="020B0503020102020204" pitchFamily="34" charset="0"/>
              </a:rPr>
              <a:t>per l’attuazione territoriale del piano triennale di contrasto allo sfruttamento lavorativo in agricoltura e al caporalato. </a:t>
            </a:r>
          </a:p>
          <a:p>
            <a:pPr marL="285750" indent="-285750" algn="just">
              <a:buFont typeface="Wingdings" panose="05000000000000000000" pitchFamily="2" charset="2"/>
              <a:buChar char="ü"/>
            </a:pPr>
            <a:r>
              <a:rPr lang="it-IT" dirty="0">
                <a:solidFill>
                  <a:srgbClr val="444444"/>
                </a:solidFill>
                <a:latin typeface="Franklin Gothic Book" panose="020B0503020102020204" pitchFamily="34" charset="0"/>
              </a:rPr>
              <a:t>Castelvolturno</a:t>
            </a:r>
          </a:p>
          <a:p>
            <a:pPr marL="285750" indent="-285750" algn="just">
              <a:buFont typeface="Wingdings" panose="05000000000000000000" pitchFamily="2" charset="2"/>
              <a:buChar char="ü"/>
            </a:pPr>
            <a:r>
              <a:rPr lang="it-IT" dirty="0">
                <a:solidFill>
                  <a:srgbClr val="444444"/>
                </a:solidFill>
                <a:latin typeface="Franklin Gothic Book" panose="020B0503020102020204" pitchFamily="34" charset="0"/>
              </a:rPr>
              <a:t>San Severo</a:t>
            </a:r>
          </a:p>
          <a:p>
            <a:pPr marL="285750" indent="-285750" algn="just">
              <a:buFont typeface="Wingdings" panose="05000000000000000000" pitchFamily="2" charset="2"/>
              <a:buChar char="ü"/>
            </a:pPr>
            <a:r>
              <a:rPr lang="it-IT" dirty="0">
                <a:solidFill>
                  <a:srgbClr val="444444"/>
                </a:solidFill>
                <a:latin typeface="Franklin Gothic Book" panose="020B0503020102020204" pitchFamily="34" charset="0"/>
              </a:rPr>
              <a:t>Corigliano Rossano</a:t>
            </a:r>
          </a:p>
          <a:p>
            <a:pPr marL="285750" indent="-285750" algn="just">
              <a:buFont typeface="Wingdings" panose="05000000000000000000" pitchFamily="2" charset="2"/>
              <a:buChar char="ü"/>
            </a:pPr>
            <a:r>
              <a:rPr lang="it-IT" dirty="0">
                <a:solidFill>
                  <a:srgbClr val="444444"/>
                </a:solidFill>
                <a:latin typeface="Franklin Gothic Book" panose="020B0503020102020204" pitchFamily="34" charset="0"/>
              </a:rPr>
              <a:t> Saluzzo</a:t>
            </a:r>
          </a:p>
          <a:p>
            <a:pPr marL="285750" indent="-285750" algn="just">
              <a:buFont typeface="Wingdings" panose="05000000000000000000" pitchFamily="2" charset="2"/>
              <a:buChar char="ü"/>
            </a:pPr>
            <a:r>
              <a:rPr lang="it-IT" dirty="0">
                <a:solidFill>
                  <a:srgbClr val="444444"/>
                </a:solidFill>
                <a:latin typeface="Franklin Gothic Book" panose="020B0503020102020204" pitchFamily="34" charset="0"/>
              </a:rPr>
              <a:t> Lavello</a:t>
            </a:r>
          </a:p>
          <a:p>
            <a:pPr marL="285750" indent="-285750" algn="just">
              <a:buFont typeface="Wingdings" panose="05000000000000000000" pitchFamily="2" charset="2"/>
              <a:buChar char="ü"/>
            </a:pPr>
            <a:r>
              <a:rPr lang="it-IT" dirty="0">
                <a:solidFill>
                  <a:srgbClr val="444444"/>
                </a:solidFill>
                <a:latin typeface="Franklin Gothic Book" panose="020B0503020102020204" pitchFamily="34" charset="0"/>
              </a:rPr>
              <a:t> Siracusa</a:t>
            </a:r>
          </a:p>
          <a:p>
            <a:pPr marL="285750" indent="-285750" algn="just">
              <a:buFont typeface="Wingdings" panose="05000000000000000000" pitchFamily="2" charset="2"/>
              <a:buChar char="ü"/>
            </a:pPr>
            <a:r>
              <a:rPr lang="it-IT" dirty="0">
                <a:solidFill>
                  <a:srgbClr val="444444"/>
                </a:solidFill>
                <a:latin typeface="Franklin Gothic Book" panose="020B0503020102020204" pitchFamily="34" charset="0"/>
              </a:rPr>
              <a:t> Albenga</a:t>
            </a:r>
          </a:p>
          <a:p>
            <a:pPr marL="285750" indent="-285750" algn="just">
              <a:buFont typeface="Wingdings" panose="05000000000000000000" pitchFamily="2" charset="2"/>
              <a:buChar char="ü"/>
            </a:pPr>
            <a:r>
              <a:rPr lang="it-IT" dirty="0">
                <a:solidFill>
                  <a:srgbClr val="444444"/>
                </a:solidFill>
                <a:latin typeface="Franklin Gothic Book" panose="020B0503020102020204" pitchFamily="34" charset="0"/>
              </a:rPr>
              <a:t> Rovigo</a:t>
            </a:r>
          </a:p>
          <a:p>
            <a:pPr marL="285750" indent="-285750" algn="just">
              <a:buFont typeface="Wingdings" panose="05000000000000000000" pitchFamily="2" charset="2"/>
              <a:buChar char="ü"/>
            </a:pPr>
            <a:r>
              <a:rPr lang="it-IT" dirty="0">
                <a:solidFill>
                  <a:srgbClr val="444444"/>
                </a:solidFill>
                <a:latin typeface="Franklin Gothic Book" panose="020B0503020102020204" pitchFamily="34" charset="0"/>
              </a:rPr>
              <a:t> Porto Recanati</a:t>
            </a:r>
          </a:p>
        </p:txBody>
      </p:sp>
    </p:spTree>
    <p:extLst>
      <p:ext uri="{BB962C8B-B14F-4D97-AF65-F5344CB8AC3E}">
        <p14:creationId xmlns:p14="http://schemas.microsoft.com/office/powerpoint/2010/main" val="11599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226E831-E9DD-E27C-3F70-2DA86531D1E8}"/>
              </a:ext>
            </a:extLst>
          </p:cNvPr>
          <p:cNvSpPr txBox="1"/>
          <p:nvPr/>
        </p:nvSpPr>
        <p:spPr>
          <a:xfrm>
            <a:off x="3296093" y="440427"/>
            <a:ext cx="8605283" cy="244682"/>
          </a:xfrm>
          <a:prstGeom prst="rect">
            <a:avLst/>
          </a:prstGeom>
          <a:noFill/>
        </p:spPr>
        <p:txBody>
          <a:bodyPr wrap="square">
            <a:spAutoFit/>
          </a:bodyPr>
          <a:lstStyle/>
          <a:p>
            <a:pPr defTabSz="457200">
              <a:lnSpc>
                <a:spcPct val="90000"/>
              </a:lnSpc>
              <a:spcBef>
                <a:spcPct val="0"/>
              </a:spcBef>
              <a:spcAft>
                <a:spcPts val="600"/>
              </a:spcAft>
            </a:pPr>
            <a:r>
              <a:rPr lang="en-US" sz="1100" cap="all" dirty="0">
                <a:solidFill>
                  <a:schemeClr val="tx1">
                    <a:lumMod val="75000"/>
                    <a:lumOff val="25000"/>
                  </a:schemeClr>
                </a:solidFill>
                <a:latin typeface="Bookman Old Style" panose="02050604050505020204" pitchFamily="18" charset="0"/>
                <a:ea typeface="+mj-ea"/>
                <a:cs typeface="+mj-cs"/>
              </a:rPr>
              <a:t>contrasto allo </a:t>
            </a:r>
            <a:r>
              <a:rPr lang="it-IT" sz="1100" cap="all" dirty="0">
                <a:solidFill>
                  <a:schemeClr val="tx1">
                    <a:lumMod val="75000"/>
                    <a:lumOff val="25000"/>
                  </a:schemeClr>
                </a:solidFill>
                <a:latin typeface="Bookman Old Style" panose="02050604050505020204" pitchFamily="18" charset="0"/>
                <a:ea typeface="+mj-ea"/>
                <a:cs typeface="+mj-cs"/>
              </a:rPr>
              <a:t>sfruttamento</a:t>
            </a:r>
            <a:r>
              <a:rPr lang="en-US" sz="1100" cap="all" dirty="0">
                <a:solidFill>
                  <a:schemeClr val="tx1">
                    <a:lumMod val="75000"/>
                    <a:lumOff val="25000"/>
                  </a:schemeClr>
                </a:solidFill>
                <a:latin typeface="Bookman Old Style" panose="02050604050505020204" pitchFamily="18" charset="0"/>
                <a:ea typeface="+mj-ea"/>
                <a:cs typeface="+mj-cs"/>
              </a:rPr>
              <a:t> </a:t>
            </a:r>
            <a:r>
              <a:rPr lang="it-IT" sz="1100" cap="all" dirty="0">
                <a:solidFill>
                  <a:schemeClr val="tx1">
                    <a:lumMod val="75000"/>
                    <a:lumOff val="25000"/>
                  </a:schemeClr>
                </a:solidFill>
                <a:latin typeface="Bookman Old Style" panose="02050604050505020204" pitchFamily="18" charset="0"/>
                <a:ea typeface="+mj-ea"/>
                <a:cs typeface="+mj-cs"/>
              </a:rPr>
              <a:t>lavorativo</a:t>
            </a:r>
            <a:r>
              <a:rPr lang="en-US" sz="1100" cap="all" dirty="0">
                <a:solidFill>
                  <a:schemeClr val="tx1">
                    <a:lumMod val="75000"/>
                    <a:lumOff val="25000"/>
                  </a:schemeClr>
                </a:solidFill>
                <a:latin typeface="Bookman Old Style" panose="02050604050505020204" pitchFamily="18" charset="0"/>
                <a:ea typeface="+mj-ea"/>
                <a:cs typeface="+mj-cs"/>
              </a:rPr>
              <a:t> in agricoltura e al caporalato, il ruolo degli enti locali </a:t>
            </a:r>
          </a:p>
        </p:txBody>
      </p:sp>
      <p:pic>
        <p:nvPicPr>
          <p:cNvPr id="6" name="Immagine 5">
            <a:extLst>
              <a:ext uri="{FF2B5EF4-FFF2-40B4-BE49-F238E27FC236}">
                <a16:creationId xmlns:a16="http://schemas.microsoft.com/office/drawing/2014/main" id="{1108E87A-6E95-C2B7-45E6-F795FC961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7109" y="5587635"/>
            <a:ext cx="742873" cy="1096491"/>
          </a:xfrm>
          <a:prstGeom prst="rect">
            <a:avLst/>
          </a:prstGeom>
        </p:spPr>
      </p:pic>
      <p:sp>
        <p:nvSpPr>
          <p:cNvPr id="10" name="CasellaDiTesto 9">
            <a:extLst>
              <a:ext uri="{FF2B5EF4-FFF2-40B4-BE49-F238E27FC236}">
                <a16:creationId xmlns:a16="http://schemas.microsoft.com/office/drawing/2014/main" id="{D9C15214-D53F-448C-C931-FE1E7153CD03}"/>
              </a:ext>
            </a:extLst>
          </p:cNvPr>
          <p:cNvSpPr txBox="1"/>
          <p:nvPr/>
        </p:nvSpPr>
        <p:spPr>
          <a:xfrm>
            <a:off x="5415516" y="6453543"/>
            <a:ext cx="5922333" cy="276999"/>
          </a:xfrm>
          <a:prstGeom prst="rect">
            <a:avLst/>
          </a:prstGeom>
          <a:noFill/>
        </p:spPr>
        <p:txBody>
          <a:bodyPr wrap="square" rtlCol="0">
            <a:spAutoFit/>
          </a:bodyPr>
          <a:lstStyle/>
          <a:p>
            <a:r>
              <a:rPr lang="it-IT" sz="1200" cap="all" dirty="0">
                <a:solidFill>
                  <a:schemeClr val="tx1">
                    <a:lumMod val="75000"/>
                    <a:lumOff val="25000"/>
                  </a:schemeClr>
                </a:solidFill>
                <a:latin typeface="Franklin Gothic Book" panose="020B0503020102020204" pitchFamily="34" charset="0"/>
                <a:ea typeface="+mj-ea"/>
                <a:cs typeface="+mj-cs"/>
              </a:rPr>
              <a:t>Dipartimento per l’integrazione e l’accoglienza, Gestione dell’immigrazione </a:t>
            </a:r>
          </a:p>
        </p:txBody>
      </p:sp>
      <p:sp>
        <p:nvSpPr>
          <p:cNvPr id="14" name="Rettangolo 13">
            <a:extLst>
              <a:ext uri="{FF2B5EF4-FFF2-40B4-BE49-F238E27FC236}">
                <a16:creationId xmlns:a16="http://schemas.microsoft.com/office/drawing/2014/main" id="{C762FB3F-EC5D-EB0A-A035-B3ECD543AD04}"/>
              </a:ext>
            </a:extLst>
          </p:cNvPr>
          <p:cNvSpPr/>
          <p:nvPr/>
        </p:nvSpPr>
        <p:spPr>
          <a:xfrm>
            <a:off x="228086" y="305990"/>
            <a:ext cx="3900948" cy="45719"/>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DF862280-A67C-B251-4D3C-9AC42236E3B1}"/>
              </a:ext>
            </a:extLst>
          </p:cNvPr>
          <p:cNvSpPr/>
          <p:nvPr/>
        </p:nvSpPr>
        <p:spPr>
          <a:xfrm>
            <a:off x="4274288" y="300465"/>
            <a:ext cx="3657600" cy="45719"/>
          </a:xfrm>
          <a:prstGeom prst="rect">
            <a:avLst/>
          </a:prstGeom>
          <a:noFill/>
          <a:ln>
            <a:solidFill>
              <a:srgbClr val="D09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140011B0-3FB3-2A34-BC16-D38B0E8C4574}"/>
              </a:ext>
            </a:extLst>
          </p:cNvPr>
          <p:cNvSpPr/>
          <p:nvPr/>
        </p:nvSpPr>
        <p:spPr>
          <a:xfrm>
            <a:off x="8089034" y="295774"/>
            <a:ext cx="3900948" cy="50407"/>
          </a:xfrm>
          <a:prstGeom prst="rect">
            <a:avLst/>
          </a:prstGeom>
          <a:solidFill>
            <a:srgbClr val="D09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 name="Immagine 1">
            <a:extLst>
              <a:ext uri="{FF2B5EF4-FFF2-40B4-BE49-F238E27FC236}">
                <a16:creationId xmlns:a16="http://schemas.microsoft.com/office/drawing/2014/main" id="{76993551-3B9E-EE95-06EC-514B42382F84}"/>
              </a:ext>
            </a:extLst>
          </p:cNvPr>
          <p:cNvPicPr>
            <a:picLocks noChangeAspect="1"/>
          </p:cNvPicPr>
          <p:nvPr/>
        </p:nvPicPr>
        <p:blipFill>
          <a:blip r:embed="rId3" cstate="print"/>
          <a:srcRect/>
          <a:stretch>
            <a:fillRect/>
          </a:stretch>
        </p:blipFill>
        <p:spPr bwMode="auto">
          <a:xfrm>
            <a:off x="712859" y="671550"/>
            <a:ext cx="1635822" cy="857256"/>
          </a:xfrm>
          <a:prstGeom prst="rect">
            <a:avLst/>
          </a:prstGeom>
          <a:noFill/>
          <a:ln w="9525">
            <a:noFill/>
            <a:miter lim="800000"/>
            <a:headEnd/>
            <a:tailEnd/>
          </a:ln>
        </p:spPr>
      </p:pic>
      <p:sp>
        <p:nvSpPr>
          <p:cNvPr id="3" name="CasellaDiTesto 2">
            <a:extLst>
              <a:ext uri="{FF2B5EF4-FFF2-40B4-BE49-F238E27FC236}">
                <a16:creationId xmlns:a16="http://schemas.microsoft.com/office/drawing/2014/main" id="{4FCDEB24-1385-ACA8-ED4A-ABA122B4AB53}"/>
              </a:ext>
            </a:extLst>
          </p:cNvPr>
          <p:cNvSpPr txBox="1"/>
          <p:nvPr/>
        </p:nvSpPr>
        <p:spPr>
          <a:xfrm>
            <a:off x="2481930" y="944031"/>
            <a:ext cx="9136615" cy="584775"/>
          </a:xfrm>
          <a:prstGeom prst="rect">
            <a:avLst/>
          </a:prstGeom>
          <a:noFill/>
        </p:spPr>
        <p:txBody>
          <a:bodyPr wrap="square">
            <a:spAutoFit/>
          </a:bodyPr>
          <a:lstStyle/>
          <a:p>
            <a:pPr algn="just" fontAlgn="base"/>
            <a:r>
              <a:rPr lang="it-IT" sz="1600" i="1" dirty="0">
                <a:solidFill>
                  <a:schemeClr val="tx1">
                    <a:lumMod val="75000"/>
                    <a:lumOff val="25000"/>
                  </a:schemeClr>
                </a:solidFill>
                <a:latin typeface="Franklin Gothic Demi" panose="020B0703020102020204" pitchFamily="34" charset="0"/>
                <a:ea typeface="+mj-ea"/>
                <a:cs typeface="+mj-cs"/>
              </a:rPr>
              <a:t>Piano d’azione a supporto degli enti locali nell’ambito dei processi di Inclusione dei cittadini stranieri e degli interventi di Contrasto allo Sfruttamento lavorativo in agricoltura e al caporalato</a:t>
            </a:r>
          </a:p>
        </p:txBody>
      </p:sp>
      <p:sp>
        <p:nvSpPr>
          <p:cNvPr id="7" name="CasellaDiTesto 6">
            <a:extLst>
              <a:ext uri="{FF2B5EF4-FFF2-40B4-BE49-F238E27FC236}">
                <a16:creationId xmlns:a16="http://schemas.microsoft.com/office/drawing/2014/main" id="{2DF93489-5D06-1F90-28AA-32C2E93CA837}"/>
              </a:ext>
            </a:extLst>
          </p:cNvPr>
          <p:cNvSpPr txBox="1"/>
          <p:nvPr/>
        </p:nvSpPr>
        <p:spPr>
          <a:xfrm>
            <a:off x="712859" y="1725269"/>
            <a:ext cx="3776167" cy="644381"/>
          </a:xfrm>
          <a:prstGeom prst="rect">
            <a:avLst/>
          </a:prstGeom>
          <a:noFill/>
        </p:spPr>
        <p:txBody>
          <a:bodyPr wrap="square" rtlCol="0">
            <a:spAutoFit/>
          </a:bodyPr>
          <a:lstStyle/>
          <a:p>
            <a:r>
              <a:rPr lang="it-IT" sz="2000" i="1" dirty="0">
                <a:solidFill>
                  <a:schemeClr val="tx1">
                    <a:lumMod val="75000"/>
                    <a:lumOff val="25000"/>
                  </a:schemeClr>
                </a:solidFill>
                <a:latin typeface="Franklin Gothic Demi" panose="020B0703020102020204" pitchFamily="34" charset="0"/>
                <a:ea typeface="+mj-ea"/>
                <a:cs typeface="+mj-cs"/>
              </a:rPr>
              <a:t>Il valore di </a:t>
            </a:r>
            <a:r>
              <a:rPr lang="it-IT" sz="2000" i="1" dirty="0" err="1">
                <a:solidFill>
                  <a:schemeClr val="tx1">
                    <a:lumMod val="75000"/>
                    <a:lumOff val="25000"/>
                  </a:schemeClr>
                </a:solidFill>
                <a:latin typeface="Franklin Gothic Demi" panose="020B0703020102020204" pitchFamily="34" charset="0"/>
                <a:ea typeface="+mj-ea"/>
                <a:cs typeface="+mj-cs"/>
              </a:rPr>
              <a:t>InCaS</a:t>
            </a:r>
            <a:endParaRPr lang="it-IT" sz="2000" i="1" dirty="0">
              <a:solidFill>
                <a:schemeClr val="tx1">
                  <a:lumMod val="75000"/>
                  <a:lumOff val="25000"/>
                </a:schemeClr>
              </a:solidFill>
              <a:latin typeface="Franklin Gothic Demi" panose="020B0703020102020204" pitchFamily="34" charset="0"/>
              <a:ea typeface="+mj-ea"/>
              <a:cs typeface="+mj-cs"/>
            </a:endParaRPr>
          </a:p>
        </p:txBody>
      </p:sp>
      <p:sp>
        <p:nvSpPr>
          <p:cNvPr id="8" name="CasellaDiTesto 7">
            <a:extLst>
              <a:ext uri="{FF2B5EF4-FFF2-40B4-BE49-F238E27FC236}">
                <a16:creationId xmlns:a16="http://schemas.microsoft.com/office/drawing/2014/main" id="{34097607-9856-2F19-56AD-1FF072701B8B}"/>
              </a:ext>
            </a:extLst>
          </p:cNvPr>
          <p:cNvSpPr txBox="1"/>
          <p:nvPr/>
        </p:nvSpPr>
        <p:spPr>
          <a:xfrm>
            <a:off x="643157" y="2144671"/>
            <a:ext cx="10603952" cy="4308872"/>
          </a:xfrm>
          <a:prstGeom prst="rect">
            <a:avLst/>
          </a:prstGeom>
          <a:noFill/>
        </p:spPr>
        <p:txBody>
          <a:bodyPr wrap="square">
            <a:spAutoFit/>
          </a:bodyPr>
          <a:lstStyle/>
          <a:p>
            <a:pPr marL="285750" indent="-285750" algn="just">
              <a:buFont typeface="Arial" panose="020B0604020202020204" pitchFamily="34" charset="0"/>
              <a:buChar char="•"/>
            </a:pPr>
            <a:r>
              <a:rPr lang="it-IT" sz="1600" b="1" dirty="0">
                <a:solidFill>
                  <a:srgbClr val="444444"/>
                </a:solidFill>
                <a:latin typeface="Franklin Gothic Book" panose="020B0503020102020204" pitchFamily="34" charset="0"/>
              </a:rPr>
              <a:t>Diretta assunzione di responsabilità politica dei Comuni coinvolti</a:t>
            </a:r>
            <a:r>
              <a:rPr lang="it-IT" sz="1600" dirty="0">
                <a:solidFill>
                  <a:srgbClr val="444444"/>
                </a:solidFill>
                <a:latin typeface="Franklin Gothic Book" panose="020B0503020102020204" pitchFamily="34" charset="0"/>
              </a:rPr>
              <a:t>, che hanno approvato l’adesione ad </a:t>
            </a:r>
            <a:r>
              <a:rPr lang="it-IT" sz="1600" dirty="0" err="1">
                <a:solidFill>
                  <a:srgbClr val="444444"/>
                </a:solidFill>
                <a:latin typeface="Franklin Gothic Book" panose="020B0503020102020204" pitchFamily="34" charset="0"/>
              </a:rPr>
              <a:t>InCaS</a:t>
            </a:r>
            <a:r>
              <a:rPr lang="it-IT" sz="1600" dirty="0">
                <a:solidFill>
                  <a:srgbClr val="444444"/>
                </a:solidFill>
                <a:latin typeface="Franklin Gothic Book" panose="020B0503020102020204" pitchFamily="34" charset="0"/>
              </a:rPr>
              <a:t> con un atto deliberativo. Allo stesso modo, i piani locali multisettoriali saranno adottati dalle amministratori comunali con atto formale. </a:t>
            </a:r>
          </a:p>
          <a:p>
            <a:pPr algn="just"/>
            <a:endParaRPr lang="it-IT" sz="1600" dirty="0">
              <a:solidFill>
                <a:srgbClr val="444444"/>
              </a:solidFill>
              <a:latin typeface="Franklin Gothic Book" panose="020B0503020102020204" pitchFamily="34" charset="0"/>
            </a:endParaRPr>
          </a:p>
          <a:p>
            <a:pPr marL="285750" indent="-285750" algn="just">
              <a:buFont typeface="Arial" panose="020B0604020202020204" pitchFamily="34" charset="0"/>
              <a:buChar char="•"/>
            </a:pPr>
            <a:r>
              <a:rPr lang="it-IT" sz="1600" b="1" dirty="0">
                <a:solidFill>
                  <a:srgbClr val="444444"/>
                </a:solidFill>
                <a:latin typeface="Franklin Gothic Book" panose="020B0503020102020204" pitchFamily="34" charset="0"/>
              </a:rPr>
              <a:t>I 9 comuni sono la forza motrice di </a:t>
            </a:r>
            <a:r>
              <a:rPr lang="it-IT" sz="1600" b="1" dirty="0" err="1">
                <a:solidFill>
                  <a:srgbClr val="444444"/>
                </a:solidFill>
                <a:latin typeface="Franklin Gothic Book" panose="020B0503020102020204" pitchFamily="34" charset="0"/>
              </a:rPr>
              <a:t>InCaS</a:t>
            </a:r>
            <a:r>
              <a:rPr lang="it-IT" sz="1600" dirty="0">
                <a:solidFill>
                  <a:srgbClr val="444444"/>
                </a:solidFill>
                <a:latin typeface="Franklin Gothic Book" panose="020B0503020102020204" pitchFamily="34" charset="0"/>
              </a:rPr>
              <a:t>, la cui azione territoriale si basa da una parte sul ruolo strategico degli Enti locali e dall’altra su un approccio partecipativo incentrato sulla costruzione, sul rafforzamento e sul coinvolgimento di reti locali qualificate.</a:t>
            </a:r>
          </a:p>
          <a:p>
            <a:pPr marL="285750" indent="-285750" algn="just">
              <a:buFont typeface="Arial" panose="020B0604020202020204" pitchFamily="34" charset="0"/>
              <a:buChar char="•"/>
            </a:pPr>
            <a:endParaRPr lang="it-IT" sz="1600" dirty="0">
              <a:solidFill>
                <a:srgbClr val="444444"/>
              </a:solidFill>
              <a:latin typeface="Franklin Gothic Book" panose="020B0503020102020204" pitchFamily="34" charset="0"/>
            </a:endParaRPr>
          </a:p>
          <a:p>
            <a:pPr marL="285750" indent="-285750" algn="just">
              <a:buFont typeface="Arial" panose="020B0604020202020204" pitchFamily="34" charset="0"/>
              <a:buChar char="•"/>
            </a:pPr>
            <a:r>
              <a:rPr lang="it-IT" sz="1600" dirty="0">
                <a:solidFill>
                  <a:srgbClr val="444444"/>
                </a:solidFill>
                <a:latin typeface="Franklin Gothic Book" panose="020B0503020102020204" pitchFamily="34" charset="0"/>
              </a:rPr>
              <a:t>Sono stati costituiti </a:t>
            </a:r>
            <a:r>
              <a:rPr lang="it-IT" sz="1600" b="1" dirty="0">
                <a:solidFill>
                  <a:srgbClr val="444444"/>
                </a:solidFill>
                <a:latin typeface="Franklin Gothic Book" panose="020B0503020102020204" pitchFamily="34" charset="0"/>
              </a:rPr>
              <a:t>36 gruppi di lavoro locali </a:t>
            </a:r>
            <a:r>
              <a:rPr lang="it-IT" sz="1600" dirty="0">
                <a:solidFill>
                  <a:srgbClr val="444444"/>
                </a:solidFill>
                <a:latin typeface="Franklin Gothic Book" panose="020B0503020102020204" pitchFamily="34" charset="0"/>
              </a:rPr>
              <a:t>(nuclei primari territoriali e tavoli tematici), con il coinvolgimento di </a:t>
            </a:r>
            <a:r>
              <a:rPr lang="it-IT" sz="1600" b="1" dirty="0">
                <a:solidFill>
                  <a:srgbClr val="444444"/>
                </a:solidFill>
                <a:latin typeface="Franklin Gothic Book" panose="020B0503020102020204" pitchFamily="34" charset="0"/>
              </a:rPr>
              <a:t>250 enti/organizzazioni </a:t>
            </a:r>
            <a:r>
              <a:rPr lang="it-IT" sz="1600" dirty="0">
                <a:solidFill>
                  <a:srgbClr val="444444"/>
                </a:solidFill>
                <a:latin typeface="Franklin Gothic Book" panose="020B0503020102020204" pitchFamily="34" charset="0"/>
              </a:rPr>
              <a:t>(Associazioni datoriali e sindacali, Terzo settore, Prefetture, Comuni limitrofi, Aziende sanitarie locali, Enti bilaterali, altri soggetti istituzionali a livello sia provinciale che regionale, ecc.). </a:t>
            </a:r>
            <a:r>
              <a:rPr lang="it-IT" sz="1600" b="1" dirty="0">
                <a:solidFill>
                  <a:srgbClr val="444444"/>
                </a:solidFill>
                <a:latin typeface="Franklin Gothic Book" panose="020B0503020102020204" pitchFamily="34" charset="0"/>
              </a:rPr>
              <a:t>Con più di 200 incontri realizzati.</a:t>
            </a:r>
          </a:p>
          <a:p>
            <a:pPr marL="285750" indent="-285750" algn="just">
              <a:buFont typeface="Arial" panose="020B0604020202020204" pitchFamily="34" charset="0"/>
              <a:buChar char="•"/>
            </a:pPr>
            <a:endParaRPr lang="it-IT" sz="1600" b="1" dirty="0">
              <a:solidFill>
                <a:srgbClr val="444444"/>
              </a:solidFill>
              <a:latin typeface="Franklin Gothic Book" panose="020B0503020102020204" pitchFamily="34" charset="0"/>
            </a:endParaRPr>
          </a:p>
          <a:p>
            <a:pPr marL="285750" indent="-285750" algn="just">
              <a:buFont typeface="Arial" panose="020B0604020202020204" pitchFamily="34" charset="0"/>
              <a:buChar char="•"/>
            </a:pPr>
            <a:r>
              <a:rPr lang="it-IT" sz="1600" dirty="0">
                <a:solidFill>
                  <a:srgbClr val="444444"/>
                </a:solidFill>
                <a:latin typeface="Franklin Gothic Book" panose="020B0503020102020204" pitchFamily="34" charset="0"/>
              </a:rPr>
              <a:t>Il processo di pianificazione partecipativa ha consentito a diversi Enti locali di redigere </a:t>
            </a:r>
            <a:r>
              <a:rPr lang="it-IT" sz="1600" b="1" dirty="0">
                <a:solidFill>
                  <a:srgbClr val="444444"/>
                </a:solidFill>
                <a:latin typeface="Franklin Gothic Book" panose="020B0503020102020204" pitchFamily="34" charset="0"/>
              </a:rPr>
              <a:t>specifici accordi/protocolli paralleli con altre realtà/attori sia regionali che nazionali</a:t>
            </a:r>
            <a:r>
              <a:rPr lang="it-IT" sz="1600" dirty="0">
                <a:solidFill>
                  <a:srgbClr val="444444"/>
                </a:solidFill>
                <a:latin typeface="Franklin Gothic Book" panose="020B0503020102020204" pitchFamily="34" charset="0"/>
              </a:rPr>
              <a:t>, compresi importanti istituti di ricerca, funzionali all’elaborazione dei piani locali multisettoriali per il contrasto allo sfruttamento lavorativo in agricoltura e al caporalato</a:t>
            </a:r>
          </a:p>
          <a:p>
            <a:pPr marL="285750" indent="-285750">
              <a:buFont typeface="Arial" panose="020B0604020202020204" pitchFamily="34" charset="0"/>
              <a:buChar char="•"/>
            </a:pPr>
            <a:endParaRPr lang="it-IT" dirty="0">
              <a:solidFill>
                <a:srgbClr val="444444"/>
              </a:solidFill>
              <a:latin typeface="Franklin Gothic Book" panose="020B0503020102020204" pitchFamily="34" charset="0"/>
            </a:endParaRPr>
          </a:p>
        </p:txBody>
      </p:sp>
    </p:spTree>
    <p:extLst>
      <p:ext uri="{BB962C8B-B14F-4D97-AF65-F5344CB8AC3E}">
        <p14:creationId xmlns:p14="http://schemas.microsoft.com/office/powerpoint/2010/main" val="192903659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3698</TotalTime>
  <Words>3632</Words>
  <Application>Microsoft Office PowerPoint</Application>
  <PresentationFormat>Widescreen</PresentationFormat>
  <Paragraphs>230</Paragraphs>
  <Slides>22</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22</vt:i4>
      </vt:variant>
    </vt:vector>
  </HeadingPairs>
  <TitlesOfParts>
    <vt:vector size="30" baseType="lpstr">
      <vt:lpstr>Arial</vt:lpstr>
      <vt:lpstr>Bookman Old Style</vt:lpstr>
      <vt:lpstr>Calibri</vt:lpstr>
      <vt:lpstr>Calibri Light</vt:lpstr>
      <vt:lpstr>Franklin Gothic Book</vt:lpstr>
      <vt:lpstr>Franklin Gothic Demi</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Danilo Travaglione</dc:creator>
  <cp:lastModifiedBy>Danilo Travaglione</cp:lastModifiedBy>
  <cp:revision>56</cp:revision>
  <dcterms:created xsi:type="dcterms:W3CDTF">2023-08-08T08:50:09Z</dcterms:created>
  <dcterms:modified xsi:type="dcterms:W3CDTF">2023-09-06T10:23:52Z</dcterms:modified>
</cp:coreProperties>
</file>