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sldIdLst>
    <p:sldId id="258" r:id="rId2"/>
    <p:sldId id="271" r:id="rId3"/>
    <p:sldId id="267" r:id="rId4"/>
    <p:sldId id="260" r:id="rId5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6868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90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0229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4558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593091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11756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355919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376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49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960731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924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38DC397-F422-4183-8342-2013E84ADCF6}" type="datetimeFigureOut">
              <a:rPr lang="it-IT" smtClean="0"/>
              <a:t>06/09/2023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467D5D6-A601-43C0-8F58-6B02658B3D54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18966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50936" y="2119748"/>
            <a:ext cx="10178322" cy="2809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FF0000"/>
                </a:solidFill>
              </a:rPr>
              <a:t>“𝐒𝐭𝐫𝐚𝐭𝐞𝐠𝐢𝐞 𝐦𝐮𝐥𝐭𝐢𝐥𝐢𝐯𝐞𝐥𝐥𝐨 𝐝𝐢 𝐜𝐨𝐧𝐭𝐫𝐚𝐬𝐭𝐨 𝐚𝐥𝐥𝐨 𝐬𝐟𝐫𝐮𝐭𝐭𝐚𝐦𝐞𝐧𝐭𝐨 𝐥𝐚𝐯𝐨𝐫𝐚𝐭𝐢𝐯𝐨 𝐞 𝐚𝐥 𝐥𝐚𝐯𝐨𝐫𝐨 𝐬𝐨𝐦𝐦𝐞𝐫𝐬𝐨”</a:t>
            </a:r>
          </a:p>
          <a:p>
            <a:r>
              <a:rPr lang="it-IT" sz="2400" dirty="0">
                <a:solidFill>
                  <a:srgbClr val="FF0000"/>
                </a:solidFill>
              </a:rPr>
              <a:t>Ravenna 6-8 settembre 2023</a:t>
            </a:r>
          </a:p>
        </p:txBody>
      </p:sp>
    </p:spTree>
    <p:extLst>
      <p:ext uri="{BB962C8B-B14F-4D97-AF65-F5344CB8AC3E}">
        <p14:creationId xmlns:p14="http://schemas.microsoft.com/office/powerpoint/2010/main" val="17272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50936" y="2119748"/>
            <a:ext cx="10178322" cy="2809700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Cronologia</a:t>
            </a:r>
          </a:p>
          <a:p>
            <a:r>
              <a:rPr lang="it-IT" dirty="0"/>
              <a:t>Dicembre 2018: Istituzione Tavolo nazionale presieduto dal </a:t>
            </a:r>
            <a:r>
              <a:rPr lang="it-IT" dirty="0" err="1"/>
              <a:t>Mlps</a:t>
            </a:r>
            <a:endParaRPr lang="it-IT" dirty="0"/>
          </a:p>
          <a:p>
            <a:r>
              <a:rPr lang="it-IT" dirty="0"/>
              <a:t>20 febbraio 2020: Piano triennale 2020 – 2022 di contrasto al caporalato e allo sfruttamento lavorativo</a:t>
            </a:r>
          </a:p>
          <a:p>
            <a:r>
              <a:rPr lang="it-IT" dirty="0"/>
              <a:t>7 ottobre 2021: Accordo tra Stato, Regioni e Autonomie Locali : “Linee-Guida nazionali in materia di identificazione, protezione e assistenza alle vittime di sfruttamento lavorativo in agricoltura”</a:t>
            </a:r>
          </a:p>
          <a:p>
            <a:r>
              <a:rPr lang="it-IT" dirty="0"/>
              <a:t>Dicembre 2022 Proroga Tavolo Nazionale contro il caporalato</a:t>
            </a:r>
          </a:p>
          <a:p>
            <a:r>
              <a:rPr lang="it-IT" dirty="0"/>
              <a:t>21 dicembre 2022 Piano triennale 2023-2025 di lotta al lavoro sommerso</a:t>
            </a:r>
          </a:p>
          <a:p>
            <a:r>
              <a:rPr lang="it-IT" dirty="0"/>
              <a:t>Aprile 2023 istituzione Comitato nazionale per la prevenzione e il contrasto del lavoro sommerso 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952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76122" y="1246911"/>
            <a:ext cx="10178322" cy="512063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Fondi </a:t>
            </a:r>
            <a:r>
              <a:rPr lang="it-IT" dirty="0"/>
              <a:t>europei:</a:t>
            </a:r>
          </a:p>
          <a:p>
            <a:r>
              <a:rPr lang="it-IT" dirty="0"/>
              <a:t>Fondo europeo sviluppo regionale (</a:t>
            </a:r>
            <a:r>
              <a:rPr lang="it-IT" dirty="0" err="1"/>
              <a:t>Fesr</a:t>
            </a:r>
            <a:r>
              <a:rPr lang="it-IT" dirty="0"/>
              <a:t>), </a:t>
            </a:r>
          </a:p>
          <a:p>
            <a:r>
              <a:rPr lang="it-IT" dirty="0"/>
              <a:t>Fondo asilo migrazione e integrazione (Fami), </a:t>
            </a:r>
          </a:p>
          <a:p>
            <a:r>
              <a:rPr lang="it-IT" dirty="0"/>
              <a:t>Fondo sociale europeo (</a:t>
            </a:r>
            <a:r>
              <a:rPr lang="it-IT" dirty="0" err="1"/>
              <a:t>Fse</a:t>
            </a:r>
            <a:r>
              <a:rPr lang="it-IT" dirty="0"/>
              <a:t>), </a:t>
            </a:r>
          </a:p>
          <a:p>
            <a:r>
              <a:rPr lang="it-IT" dirty="0"/>
              <a:t>Fondo europeo agricolo sviluppo rurale (</a:t>
            </a:r>
            <a:r>
              <a:rPr lang="it-IT" dirty="0" err="1"/>
              <a:t>Feasr</a:t>
            </a:r>
            <a:r>
              <a:rPr lang="it-IT" dirty="0"/>
              <a:t>), </a:t>
            </a:r>
          </a:p>
          <a:p>
            <a:r>
              <a:rPr lang="it-IT" dirty="0"/>
              <a:t>Fondo Piano nazionale di ripresa e resilienza (</a:t>
            </a:r>
            <a:r>
              <a:rPr lang="it-IT" dirty="0" err="1"/>
              <a:t>Pnrr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9230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45673" y="1263536"/>
            <a:ext cx="10050088" cy="4283548"/>
          </a:xfrm>
        </p:spPr>
        <p:txBody>
          <a:bodyPr>
            <a:normAutofit fontScale="70000" lnSpcReduction="20000"/>
          </a:bodyPr>
          <a:lstStyle/>
          <a:p>
            <a:r>
              <a:rPr lang="it-IT" dirty="0"/>
              <a:t>TU disposizioni sull’immigrazione</a:t>
            </a:r>
          </a:p>
          <a:p>
            <a:r>
              <a:rPr lang="it-IT" dirty="0"/>
              <a:t>legge n. 228 del 2003, "Misure contro la tratta di persone"</a:t>
            </a:r>
          </a:p>
          <a:p>
            <a:r>
              <a:rPr lang="it-IT" dirty="0"/>
              <a:t>legge n. 198 del 2006 “Codice delle pari opportunità tra uomo e donna” </a:t>
            </a:r>
          </a:p>
          <a:p>
            <a:r>
              <a:rPr lang="it-IT" dirty="0"/>
              <a:t>nuova formulazione dell’art. 603 bis c.p. nel 2011</a:t>
            </a:r>
          </a:p>
          <a:p>
            <a:r>
              <a:rPr lang="it-IT" dirty="0"/>
              <a:t>L’Italia ha recepito la direttiva europea sulla prevenzione e la repressione della tratta di esseri umani e la protezione delle vittime (Direttiva 2011/36/UE recepita in Italia con il D.lgs. 4 marzo 2014 n. 24) che prevede il rilascio di permessi di soggiorno speciali come meccanismo di tutela delle vittime di sfruttamento provenienti da paesi extra-UE.</a:t>
            </a:r>
          </a:p>
          <a:p>
            <a:r>
              <a:rPr lang="it-IT" dirty="0"/>
              <a:t>decreto legislativo n. 150 del 2015 (Disposizioni per il riordino della normativa in materia di servizi per il lavoro e di politiche attive) stabilisce i criteri per l’accreditamento dei servizi al lavoro offerti delle agenzie per il lavoro autorizzate. </a:t>
            </a:r>
          </a:p>
          <a:p>
            <a:r>
              <a:rPr lang="it-IT" dirty="0"/>
              <a:t>decreto legislativo n. 149 del 2015 che riordina l’esercizio dell’attività di vigilanza in materia di lavoro, contribuzione e assicurazione obbligatoria e la legislazione sociale su tutto il territorio nazionale</a:t>
            </a:r>
          </a:p>
          <a:p>
            <a:r>
              <a:rPr lang="it-IT" dirty="0"/>
              <a:t>la legge n. 199/2016 contenente Disposizioni in materia di contrasto ai fenomeni del lavoro nero, dello sfruttamento del lavoro in agricoltura e di riallineamento retributivo nel settore agricolo.</a:t>
            </a:r>
          </a:p>
          <a:p>
            <a:r>
              <a:rPr lang="it-IT" dirty="0"/>
              <a:t>Materiali della </a:t>
            </a:r>
            <a:r>
              <a:rPr lang="it-IT" dirty="0" err="1"/>
              <a:t>Summer</a:t>
            </a:r>
            <a:r>
              <a:rPr lang="it-IT" dirty="0"/>
              <a:t> lo trovate sia a questo link </a:t>
            </a:r>
            <a:r>
              <a:rPr lang="it-IT" u="sng" dirty="0"/>
              <a:t>https://bit.ly/3qZcDSu</a:t>
            </a:r>
            <a:r>
              <a:rPr lang="it-IT" dirty="0"/>
              <a:t> che utilizzando il </a:t>
            </a:r>
            <a:r>
              <a:rPr lang="it-IT" dirty="0" err="1"/>
              <a:t>qr</a:t>
            </a:r>
            <a:r>
              <a:rPr lang="it-IT" dirty="0"/>
              <a:t> code che abbiamo posizionato all’ingresso</a:t>
            </a:r>
          </a:p>
        </p:txBody>
      </p:sp>
    </p:spTree>
    <p:extLst>
      <p:ext uri="{BB962C8B-B14F-4D97-AF65-F5344CB8AC3E}">
        <p14:creationId xmlns:p14="http://schemas.microsoft.com/office/powerpoint/2010/main" val="77008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Personalizzato 2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410</TotalTime>
  <Words>381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Impact</vt:lpstr>
      <vt:lpstr>Badge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Giampaolo Gentilucci</dc:creator>
  <cp:lastModifiedBy>FASANO PAOLO</cp:lastModifiedBy>
  <cp:revision>25</cp:revision>
  <cp:lastPrinted>2023-09-06T06:43:24Z</cp:lastPrinted>
  <dcterms:created xsi:type="dcterms:W3CDTF">2022-12-01T14:56:35Z</dcterms:created>
  <dcterms:modified xsi:type="dcterms:W3CDTF">2023-09-06T06:43:43Z</dcterms:modified>
</cp:coreProperties>
</file>