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9" r:id="rId1"/>
  </p:sldMasterIdLst>
  <p:sldIdLst>
    <p:sldId id="256" r:id="rId2"/>
    <p:sldId id="258" r:id="rId3"/>
    <p:sldId id="259" r:id="rId4"/>
    <p:sldId id="260" r:id="rId5"/>
    <p:sldId id="261" r:id="rId6"/>
    <p:sldId id="262" r:id="rId7"/>
    <p:sldId id="264" r:id="rId8"/>
    <p:sldId id="265" r:id="rId9"/>
    <p:sldId id="266" r:id="rId10"/>
    <p:sldId id="267" r:id="rId11"/>
    <p:sldId id="268" r:id="rId12"/>
    <p:sldId id="269" r:id="rId13"/>
    <p:sldId id="270" r:id="rId14"/>
    <p:sldId id="271" r:id="rId15"/>
    <p:sldId id="272" r:id="rId16"/>
    <p:sldId id="297" r:id="rId17"/>
    <p:sldId id="298" r:id="rId18"/>
    <p:sldId id="299" r:id="rId19"/>
    <p:sldId id="300" r:id="rId20"/>
    <p:sldId id="301" r:id="rId21"/>
    <p:sldId id="302" r:id="rId22"/>
    <p:sldId id="275" r:id="rId23"/>
    <p:sldId id="276" r:id="rId24"/>
    <p:sldId id="273" r:id="rId25"/>
    <p:sldId id="274" r:id="rId26"/>
    <p:sldId id="277" r:id="rId27"/>
    <p:sldId id="278" r:id="rId28"/>
    <p:sldId id="291" r:id="rId29"/>
    <p:sldId id="292" r:id="rId30"/>
    <p:sldId id="303" r:id="rId31"/>
    <p:sldId id="293" r:id="rId32"/>
    <p:sldId id="294" r:id="rId33"/>
    <p:sldId id="295" r:id="rId34"/>
    <p:sldId id="296" r:id="rId35"/>
    <p:sldId id="279" r:id="rId36"/>
    <p:sldId id="280" r:id="rId37"/>
    <p:sldId id="281" r:id="rId38"/>
    <p:sldId id="282" r:id="rId39"/>
    <p:sldId id="283" r:id="rId40"/>
    <p:sldId id="284" r:id="rId41"/>
    <p:sldId id="285" r:id="rId42"/>
    <p:sldId id="286" r:id="rId43"/>
    <p:sldId id="287" r:id="rId44"/>
    <p:sldId id="288" r:id="rId45"/>
    <p:sldId id="290" r:id="rId46"/>
    <p:sldId id="289" r:id="rId47"/>
  </p:sldIdLst>
  <p:sldSz cx="12192000" cy="6858000"/>
  <p:notesSz cx="6797675" cy="992822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562" autoAdjust="0"/>
    <p:restoredTop sz="94660"/>
  </p:normalViewPr>
  <p:slideViewPr>
    <p:cSldViewPr snapToGrid="0">
      <p:cViewPr varScale="1">
        <p:scale>
          <a:sx n="69" d="100"/>
          <a:sy n="69" d="100"/>
        </p:scale>
        <p:origin x="504"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it-IT" smtClean="0"/>
              <a:t>Fare clic per modificare lo stile del titolo</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1552128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magine panoramica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09594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it-IT" smtClean="0"/>
              <a:t>Fare clic per modificare lo stile del titolo</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38149472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it-IT" smtClean="0"/>
              <a:t>Fare clic per modificare lo stile del titolo</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it-IT" smtClean="0"/>
              <a:t>Modifica gli stili del testo dello schema</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262061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8710470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on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9563910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onne immag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8575499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nchorCtr="0"/>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50033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11326914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idx="1"/>
          </p:nvPr>
        </p:nvSpPr>
        <p:spPr/>
        <p:txBody>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7401007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Modifica gli stili del testo dello schema</a:t>
            </a:r>
          </a:p>
        </p:txBody>
      </p:sp>
      <p:sp>
        <p:nvSpPr>
          <p:cNvPr id="4" name="Date Placeholder 3"/>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8836723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2652619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Modifica gli stili del testo dello schema</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787486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7" name="Date Placeholder 2"/>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41132840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4232739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7" name="Date Placeholder 4"/>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2026458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Modifica gli stili del testo dello schema</a:t>
            </a:r>
          </a:p>
        </p:txBody>
      </p:sp>
      <p:sp>
        <p:nvSpPr>
          <p:cNvPr id="5" name="Date Placeholder 4"/>
          <p:cNvSpPr>
            <a:spLocks noGrp="1"/>
          </p:cNvSpPr>
          <p:nvPr>
            <p:ph type="dt" sz="half" idx="10"/>
          </p:nvPr>
        </p:nvSpPr>
        <p:spPr/>
        <p:txBody>
          <a:bodyPr/>
          <a:lstStyle/>
          <a:p>
            <a:fld id="{48A87A34-81AB-432B-8DAE-1953F412C126}" type="datetimeFigureOut">
              <a:rPr lang="en-US" smtClean="0"/>
              <a:t>9/6/2023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‹N›</a:t>
            </a:fld>
            <a:endParaRPr lang="en-US" dirty="0"/>
          </a:p>
        </p:txBody>
      </p:sp>
    </p:spTree>
    <p:extLst>
      <p:ext uri="{BB962C8B-B14F-4D97-AF65-F5344CB8AC3E}">
        <p14:creationId xmlns:p14="http://schemas.microsoft.com/office/powerpoint/2010/main" val="1239145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it-IT" smtClean="0"/>
              <a:t>Modifica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8A87A34-81AB-432B-8DAE-1953F412C126}" type="datetimeFigureOut">
              <a:rPr lang="en-US" smtClean="0"/>
              <a:pPr/>
              <a:t>9/6/2023</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6D22F896-40B5-4ADD-8801-0D06FADFA095}" type="slidenum">
              <a:rPr lang="en-US" smtClean="0"/>
              <a:pPr/>
              <a:t>‹N›</a:t>
            </a:fld>
            <a:endParaRPr lang="en-US" dirty="0"/>
          </a:p>
        </p:txBody>
      </p:sp>
    </p:spTree>
    <p:extLst>
      <p:ext uri="{BB962C8B-B14F-4D97-AF65-F5344CB8AC3E}">
        <p14:creationId xmlns:p14="http://schemas.microsoft.com/office/powerpoint/2010/main" val="2129375644"/>
      </p:ext>
    </p:extLst>
  </p:cSld>
  <p:clrMap bg1="dk1" tx1="lt1" bg2="dk2" tx2="lt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 id="2147483681" r:id="rId12"/>
    <p:sldLayoutId id="2147483682" r:id="rId13"/>
    <p:sldLayoutId id="2147483683" r:id="rId14"/>
    <p:sldLayoutId id="2147483684" r:id="rId15"/>
    <p:sldLayoutId id="2147483685" r:id="rId16"/>
    <p:sldLayoutId id="2147483686"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meltingpot.org/2007/05/trieste-agressione-razzista-in-centro-citta/" TargetMode="Externa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ttotitolo 2"/>
          <p:cNvSpPr>
            <a:spLocks noGrp="1"/>
          </p:cNvSpPr>
          <p:nvPr>
            <p:ph type="subTitle" idx="1"/>
          </p:nvPr>
        </p:nvSpPr>
        <p:spPr>
          <a:xfrm>
            <a:off x="1876424" y="2281382"/>
            <a:ext cx="8791575" cy="2976418"/>
          </a:xfrm>
        </p:spPr>
        <p:txBody>
          <a:bodyPr>
            <a:normAutofit/>
          </a:bodyPr>
          <a:lstStyle/>
          <a:p>
            <a:r>
              <a:rPr lang="it-IT" sz="4000" b="1" dirty="0">
                <a:solidFill>
                  <a:schemeClr val="tx1"/>
                </a:solidFill>
              </a:rPr>
              <a:t>I permessi di soggiorno ex art. 18, 22 e 24 </a:t>
            </a:r>
            <a:r>
              <a:rPr lang="it-IT" sz="4000" b="1" dirty="0" err="1" smtClean="0">
                <a:solidFill>
                  <a:schemeClr val="tx1"/>
                </a:solidFill>
              </a:rPr>
              <a:t>dLgs</a:t>
            </a:r>
            <a:r>
              <a:rPr lang="it-IT" sz="4000" b="1" dirty="0" smtClean="0">
                <a:solidFill>
                  <a:schemeClr val="tx1"/>
                </a:solidFill>
              </a:rPr>
              <a:t> </a:t>
            </a:r>
            <a:r>
              <a:rPr lang="it-IT" sz="4000" b="1" dirty="0">
                <a:solidFill>
                  <a:schemeClr val="tx1"/>
                </a:solidFill>
              </a:rPr>
              <a:t>286/98 e lo status connesso</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19075848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727199"/>
            <a:ext cx="9906000" cy="1588655"/>
          </a:xfrm>
        </p:spPr>
        <p:txBody>
          <a:bodyPr/>
          <a:lstStyle/>
          <a:p>
            <a:r>
              <a:rPr lang="it-IT" dirty="0"/>
              <a:t>Chi può segnalare le situazioni di violenza o di grave sfruttamento nei confronti dello straniero?</a:t>
            </a:r>
          </a:p>
        </p:txBody>
      </p:sp>
      <p:sp>
        <p:nvSpPr>
          <p:cNvPr id="3" name="Segnaposto testo 2"/>
          <p:cNvSpPr>
            <a:spLocks noGrp="1"/>
          </p:cNvSpPr>
          <p:nvPr>
            <p:ph type="body" idx="1"/>
          </p:nvPr>
        </p:nvSpPr>
        <p:spPr>
          <a:xfrm>
            <a:off x="1141411" y="3408218"/>
            <a:ext cx="9906000" cy="2992582"/>
          </a:xfrm>
        </p:spPr>
        <p:txBody>
          <a:bodyPr>
            <a:normAutofit fontScale="70000" lnSpcReduction="20000"/>
          </a:bodyPr>
          <a:lstStyle/>
          <a:p>
            <a:r>
              <a:rPr lang="it-IT" dirty="0">
                <a:solidFill>
                  <a:schemeClr val="tx1"/>
                </a:solidFill>
              </a:rPr>
              <a:t>I canali indicati nella </a:t>
            </a:r>
            <a:r>
              <a:rPr lang="it-IT" u="sng" dirty="0">
                <a:solidFill>
                  <a:schemeClr val="tx1"/>
                </a:solidFill>
                <a:hlinkClick r:id="rId2"/>
              </a:rPr>
              <a:t>circolare del Ministero dell’Interno del 28 maggio 2007</a:t>
            </a:r>
            <a:r>
              <a:rPr lang="it-IT" dirty="0">
                <a:solidFill>
                  <a:schemeClr val="tx1"/>
                </a:solidFill>
              </a:rPr>
              <a:t>, diretti a segnalare le situazioni di violenza o di grave sfruttamento nei confronti dello straniero, con l’indicazione di una proposta di rilascio del permesso di soggiorno, sono i seguenti:</a:t>
            </a:r>
          </a:p>
          <a:p>
            <a:endParaRPr lang="it-IT" dirty="0">
              <a:solidFill>
                <a:schemeClr val="tx1"/>
              </a:solidFill>
            </a:endParaRPr>
          </a:p>
          <a:p>
            <a:r>
              <a:rPr lang="it-IT" dirty="0">
                <a:solidFill>
                  <a:schemeClr val="tx1"/>
                </a:solidFill>
              </a:rPr>
              <a:t>i servizi sociali degli enti locali o associazioni;</a:t>
            </a:r>
            <a:br>
              <a:rPr lang="it-IT" dirty="0">
                <a:solidFill>
                  <a:schemeClr val="tx1"/>
                </a:solidFill>
              </a:rPr>
            </a:br>
            <a:endParaRPr lang="it-IT" dirty="0">
              <a:solidFill>
                <a:schemeClr val="tx1"/>
              </a:solidFill>
            </a:endParaRPr>
          </a:p>
          <a:p>
            <a:r>
              <a:rPr lang="it-IT" dirty="0">
                <a:solidFill>
                  <a:schemeClr val="tx1"/>
                </a:solidFill>
              </a:rPr>
              <a:t>gli enti ed altri organismi privati abilitati alla realizzazione dei programmi di assistenza e protezione sociale degli stranieri;</a:t>
            </a:r>
          </a:p>
          <a:p>
            <a:endParaRPr lang="it-IT" dirty="0">
              <a:solidFill>
                <a:schemeClr val="tx1"/>
              </a:solidFill>
            </a:endParaRPr>
          </a:p>
          <a:p>
            <a:r>
              <a:rPr lang="it-IT" dirty="0">
                <a:solidFill>
                  <a:schemeClr val="tx1"/>
                </a:solidFill>
              </a:rPr>
              <a:t>il Procuratore della Repubblica quando lo straniero abbia reso dichiarazioni nell’ambito di un procedimento penale relativo a fatti di violenza o di grave sfruttamento.</a:t>
            </a:r>
          </a:p>
          <a:p>
            <a:endParaRPr lang="it-IT" dirty="0"/>
          </a:p>
        </p:txBody>
      </p:sp>
      <p:pic>
        <p:nvPicPr>
          <p:cNvPr id="5" name="Immagin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840398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681018"/>
            <a:ext cx="9906000" cy="1163782"/>
          </a:xfrm>
        </p:spPr>
        <p:txBody>
          <a:bodyPr/>
          <a:lstStyle/>
          <a:p>
            <a:r>
              <a:rPr lang="it-IT" dirty="0" smtClean="0"/>
              <a:t/>
            </a:r>
            <a:br>
              <a:rPr lang="it-IT" dirty="0" smtClean="0"/>
            </a:br>
            <a:r>
              <a:rPr lang="it-IT" dirty="0"/>
              <a:t/>
            </a:r>
            <a:br>
              <a:rPr lang="it-IT" dirty="0"/>
            </a:br>
            <a:r>
              <a:rPr lang="it-IT" dirty="0" smtClean="0"/>
              <a:t>Procedura </a:t>
            </a:r>
            <a:r>
              <a:rPr lang="it-IT" dirty="0"/>
              <a:t>per il rilascio del permesso di soggiorno ex art.18 TUI</a:t>
            </a:r>
          </a:p>
        </p:txBody>
      </p:sp>
      <p:sp>
        <p:nvSpPr>
          <p:cNvPr id="3" name="Segnaposto testo 2"/>
          <p:cNvSpPr>
            <a:spLocks noGrp="1"/>
          </p:cNvSpPr>
          <p:nvPr>
            <p:ph type="body" idx="1"/>
          </p:nvPr>
        </p:nvSpPr>
        <p:spPr>
          <a:xfrm>
            <a:off x="1141411" y="2955636"/>
            <a:ext cx="9906000" cy="2843502"/>
          </a:xfrm>
        </p:spPr>
        <p:txBody>
          <a:bodyPr>
            <a:normAutofit fontScale="70000" lnSpcReduction="20000"/>
          </a:bodyPr>
          <a:lstStyle/>
          <a:p>
            <a:r>
              <a:rPr lang="it-IT" dirty="0">
                <a:solidFill>
                  <a:schemeClr val="tx1"/>
                </a:solidFill>
              </a:rPr>
              <a:t>L’ordinamento prevede due distinti percorsi, alternativi tra loro, per il rilascio di tale permesso di soggiorno:</a:t>
            </a:r>
          </a:p>
          <a:p>
            <a:r>
              <a:rPr lang="it-IT" dirty="0">
                <a:solidFill>
                  <a:schemeClr val="tx1"/>
                </a:solidFill>
              </a:rPr>
              <a:t/>
            </a:r>
            <a:br>
              <a:rPr lang="it-IT" dirty="0">
                <a:solidFill>
                  <a:schemeClr val="tx1"/>
                </a:solidFill>
              </a:rPr>
            </a:br>
            <a:r>
              <a:rPr lang="it-IT" dirty="0">
                <a:solidFill>
                  <a:schemeClr val="tx1"/>
                </a:solidFill>
              </a:rPr>
              <a:t>- </a:t>
            </a:r>
            <a:r>
              <a:rPr lang="it-IT" b="1" dirty="0">
                <a:solidFill>
                  <a:schemeClr val="tx1"/>
                </a:solidFill>
              </a:rPr>
              <a:t>il percorso giudiziario:</a:t>
            </a:r>
            <a:r>
              <a:rPr lang="it-IT" dirty="0">
                <a:solidFill>
                  <a:schemeClr val="tx1"/>
                </a:solidFill>
              </a:rPr>
              <a:t> la vittima denuncia alle autorità i responsabili dei fatti di violenza e grave sfruttamento subìti. Il permesso di soggiorno viene rilasciato dalla Questura su proposta o previo parere favorevole del Procuratore della Repubblica a cui è stato assegnato il procedimento penale relativo ai fatti denunciati;</a:t>
            </a:r>
            <a:br>
              <a:rPr lang="it-IT" dirty="0">
                <a:solidFill>
                  <a:schemeClr val="tx1"/>
                </a:solidFill>
              </a:rPr>
            </a:br>
            <a:r>
              <a:rPr lang="it-IT" dirty="0">
                <a:solidFill>
                  <a:schemeClr val="tx1"/>
                </a:solidFill>
              </a:rPr>
              <a:t>- </a:t>
            </a:r>
            <a:r>
              <a:rPr lang="it-IT" b="1" dirty="0">
                <a:solidFill>
                  <a:schemeClr val="tx1"/>
                </a:solidFill>
              </a:rPr>
              <a:t>percorso sociale</a:t>
            </a:r>
            <a:r>
              <a:rPr lang="it-IT" dirty="0">
                <a:solidFill>
                  <a:schemeClr val="tx1"/>
                </a:solidFill>
              </a:rPr>
              <a:t>: la vittima non sporge denuncia nei confronti dei suoi sfruttatori, ma si affida ad un ente preposto all’assistenza delle vittime di tratta e aderisce al programma di assistenza e integrazione sociale. In questo caso, il permesso di soggiorno viene rilasciato dalla Questura su proposta dell’ente che ha preso in carico la vittima, senza la preventiva acquisizione del parere della Procura della Repubblica.</a:t>
            </a:r>
            <a:br>
              <a:rPr lang="it-IT" dirty="0">
                <a:solidFill>
                  <a:schemeClr val="tx1"/>
                </a:solidFill>
              </a:rPr>
            </a:br>
            <a:r>
              <a:rPr lang="it-IT" dirty="0">
                <a:solidFill>
                  <a:schemeClr val="tx1"/>
                </a:solidFill>
              </a:rPr>
              <a:t>In entrambi i casi il Questore acquisisce il programma di assistenza e integrazione sociale, l’adesione al programma stesso e l’accettazione degli impegni ad esso connessi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643364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1370156"/>
          </a:xfrm>
        </p:spPr>
        <p:txBody>
          <a:bodyPr/>
          <a:lstStyle/>
          <a:p>
            <a:r>
              <a:rPr lang="it-IT" dirty="0"/>
              <a:t>Programma di emersione, assistenza e integrazione</a:t>
            </a:r>
          </a:p>
        </p:txBody>
      </p:sp>
      <p:sp>
        <p:nvSpPr>
          <p:cNvPr id="3" name="Segnaposto testo 2"/>
          <p:cNvSpPr>
            <a:spLocks noGrp="1"/>
          </p:cNvSpPr>
          <p:nvPr>
            <p:ph type="body" idx="1"/>
          </p:nvPr>
        </p:nvSpPr>
        <p:spPr>
          <a:xfrm>
            <a:off x="1141411" y="2890981"/>
            <a:ext cx="9906000" cy="3528291"/>
          </a:xfrm>
        </p:spPr>
        <p:txBody>
          <a:bodyPr>
            <a:normAutofit fontScale="70000" lnSpcReduction="20000"/>
          </a:bodyPr>
          <a:lstStyle/>
          <a:p>
            <a:r>
              <a:rPr lang="it-IT" dirty="0">
                <a:solidFill>
                  <a:schemeClr val="tx1"/>
                </a:solidFill>
              </a:rPr>
              <a:t>Il programma Unico di emersione è adottato nell'ambito del Piano nazionale contro la tratta e il grave sfruttamento degli esseri umani ed ha lo scopo di fornire:</a:t>
            </a:r>
            <a:br>
              <a:rPr lang="it-IT" dirty="0">
                <a:solidFill>
                  <a:schemeClr val="tx1"/>
                </a:solidFill>
              </a:rPr>
            </a:br>
            <a:r>
              <a:rPr lang="it-IT" dirty="0">
                <a:solidFill>
                  <a:schemeClr val="tx1"/>
                </a:solidFill>
              </a:rPr>
              <a:t>- accoglienza e protezione alle persone nella fase preliminare di accertamento della condizione di vittima di tratta</a:t>
            </a:r>
            <a:br>
              <a:rPr lang="it-IT" dirty="0">
                <a:solidFill>
                  <a:schemeClr val="tx1"/>
                </a:solidFill>
              </a:rPr>
            </a:br>
            <a:r>
              <a:rPr lang="it-IT" dirty="0">
                <a:solidFill>
                  <a:schemeClr val="tx1"/>
                </a:solidFill>
              </a:rPr>
              <a:t>- gli strumenti necessari al raggiungimento della piena autonomia</a:t>
            </a:r>
          </a:p>
          <a:p>
            <a:r>
              <a:rPr lang="it-IT" dirty="0">
                <a:solidFill>
                  <a:schemeClr val="tx1"/>
                </a:solidFill>
              </a:rPr>
              <a:t/>
            </a:r>
            <a:br>
              <a:rPr lang="it-IT" dirty="0">
                <a:solidFill>
                  <a:schemeClr val="tx1"/>
                </a:solidFill>
              </a:rPr>
            </a:br>
            <a:r>
              <a:rPr lang="it-IT" dirty="0">
                <a:solidFill>
                  <a:schemeClr val="tx1"/>
                </a:solidFill>
              </a:rPr>
              <a:t>Il programma si realizza mediante progetti attuati a livello territoriale finalizzati ad assicurare misure di assistenza adeguate - inizialmente predisposte in via transitoria e successivamente finalizzate al definitivo inserimento sociale - alle persone che si trovino in condizione di grave sfruttamento per uno dei reati previsti dall’art. 18, tra cui i reati di riduzione o mantenimento in schiavitù e di tratta di persone.</a:t>
            </a:r>
          </a:p>
          <a:p>
            <a:r>
              <a:rPr lang="it-IT" dirty="0">
                <a:solidFill>
                  <a:schemeClr val="tx1"/>
                </a:solidFill>
              </a:rPr>
              <a:t/>
            </a:r>
            <a:br>
              <a:rPr lang="it-IT" dirty="0">
                <a:solidFill>
                  <a:schemeClr val="tx1"/>
                </a:solidFill>
              </a:rPr>
            </a:br>
            <a:r>
              <a:rPr lang="it-IT" dirty="0">
                <a:solidFill>
                  <a:schemeClr val="tx1"/>
                </a:solidFill>
              </a:rPr>
              <a:t>I soggetti abilitati a realizzare tali programmi possono essere, alternativamente, i servizi sociali degli enti locali ovvero associazioni, enti e/o altri organismi privati. Questi ultimi devono obbligatoriamente essere iscritti nell’apposita sezione (seconda) del Registro delle associazioni e degli enti che svolgono attività a favore degli immigrati istituito presso il Ministero del lavoro e delle politiche sociali.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9810057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1370156"/>
          </a:xfrm>
        </p:spPr>
        <p:txBody>
          <a:bodyPr/>
          <a:lstStyle/>
          <a:p>
            <a:r>
              <a:rPr lang="it-IT" dirty="0"/>
              <a:t>Documentazione da presentare all’atto della richiesta</a:t>
            </a:r>
          </a:p>
        </p:txBody>
      </p:sp>
      <p:sp>
        <p:nvSpPr>
          <p:cNvPr id="3" name="Segnaposto testo 2"/>
          <p:cNvSpPr>
            <a:spLocks noGrp="1"/>
          </p:cNvSpPr>
          <p:nvPr>
            <p:ph type="body" idx="1"/>
          </p:nvPr>
        </p:nvSpPr>
        <p:spPr>
          <a:xfrm>
            <a:off x="1141411" y="2872508"/>
            <a:ext cx="9906000" cy="2926629"/>
          </a:xfrm>
        </p:spPr>
        <p:txBody>
          <a:bodyPr/>
          <a:lstStyle/>
          <a:p>
            <a:pPr marL="342900" indent="-342900">
              <a:buFont typeface="Arial" panose="020B0604020202020204" pitchFamily="34" charset="0"/>
              <a:buChar char="•"/>
            </a:pPr>
            <a:r>
              <a:rPr lang="it-IT" sz="2000" dirty="0">
                <a:solidFill>
                  <a:schemeClr val="tx1"/>
                </a:solidFill>
              </a:rPr>
              <a:t>Fondamentale importanza la documentazione a supporto della richiesta, in particolare relazione del progetto anti-tratta eventuale altra </a:t>
            </a:r>
            <a:r>
              <a:rPr lang="it-IT" dirty="0">
                <a:solidFill>
                  <a:schemeClr val="tx1"/>
                </a:solidFill>
              </a:rPr>
              <a:t>documentazione quale relazione psicologica, relazione sociale, attestazione di frequenza a corsi etc., che può essere integrata anche in momenti successivi.</a:t>
            </a:r>
          </a:p>
          <a:p>
            <a:pPr marL="285750" indent="-285750">
              <a:buFont typeface="Arial" panose="020B0604020202020204" pitchFamily="34" charset="0"/>
              <a:buChar char="•"/>
            </a:pPr>
            <a:r>
              <a:rPr lang="it-IT" dirty="0">
                <a:solidFill>
                  <a:schemeClr val="tx1"/>
                </a:solidFill>
              </a:rPr>
              <a:t>Eventuale altra documentazione sanitaria/denunce/relazioni altri progetti</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13989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889865"/>
          </a:xfrm>
        </p:spPr>
        <p:txBody>
          <a:bodyPr/>
          <a:lstStyle/>
          <a:p>
            <a:r>
              <a:rPr lang="it-IT" dirty="0"/>
              <a:t>Art. 18 e Protezione Internazionale</a:t>
            </a:r>
          </a:p>
        </p:txBody>
      </p:sp>
      <p:sp>
        <p:nvSpPr>
          <p:cNvPr id="3" name="Segnaposto testo 2"/>
          <p:cNvSpPr>
            <a:spLocks noGrp="1"/>
          </p:cNvSpPr>
          <p:nvPr>
            <p:ph type="body" idx="1"/>
          </p:nvPr>
        </p:nvSpPr>
        <p:spPr>
          <a:xfrm>
            <a:off x="1141411" y="2438400"/>
            <a:ext cx="9906000" cy="3360738"/>
          </a:xfrm>
        </p:spPr>
        <p:txBody>
          <a:bodyPr>
            <a:normAutofit fontScale="62500" lnSpcReduction="20000"/>
          </a:bodyPr>
          <a:lstStyle/>
          <a:p>
            <a:r>
              <a:rPr lang="it-IT" dirty="0">
                <a:solidFill>
                  <a:schemeClr val="tx1"/>
                </a:solidFill>
              </a:rPr>
              <a:t>La vittima di tratta che, nel caso di rientro nel paese d’origine, rischi di subire persecuzioni per uno dei motivi previsti dalla Convenzione di Ginevra del 1951, ha diritto a ottenere la protezione internazionale. In ogni caso, la valutazione della domanda di protezione internazionale di una vittima di tratta è completamente indipendente dalla volontà della stessa di denunciare i suoi trafficanti.</a:t>
            </a:r>
          </a:p>
          <a:p>
            <a:r>
              <a:rPr lang="it-IT" dirty="0">
                <a:solidFill>
                  <a:schemeClr val="tx1"/>
                </a:solidFill>
              </a:rPr>
              <a:t/>
            </a:r>
            <a:br>
              <a:rPr lang="it-IT" dirty="0">
                <a:solidFill>
                  <a:schemeClr val="tx1"/>
                </a:solidFill>
              </a:rPr>
            </a:br>
            <a:r>
              <a:rPr lang="it-IT" dirty="0">
                <a:solidFill>
                  <a:schemeClr val="tx1"/>
                </a:solidFill>
              </a:rPr>
              <a:t>La legge considera le vittime di tratta che fanno richiesta di protezione internazionale una categoria vulnerabile, riconoscendo loro specifiche garanzie procedurali e particolari benefici in termini di accoglienza.</a:t>
            </a:r>
            <a:br>
              <a:rPr lang="it-IT" dirty="0">
                <a:solidFill>
                  <a:schemeClr val="tx1"/>
                </a:solidFill>
              </a:rPr>
            </a:br>
            <a:r>
              <a:rPr lang="it-IT" dirty="0">
                <a:solidFill>
                  <a:schemeClr val="tx1"/>
                </a:solidFill>
              </a:rPr>
              <a:t>Per favorire l’emersione e l’identificazione delle vittime di tratta tra coloro che presentano domanda di protezione internazionale ed il loro rapido invio al Sistema </a:t>
            </a:r>
            <a:r>
              <a:rPr lang="it-IT" dirty="0" err="1">
                <a:solidFill>
                  <a:schemeClr val="tx1"/>
                </a:solidFill>
              </a:rPr>
              <a:t>Antitratta</a:t>
            </a:r>
            <a:r>
              <a:rPr lang="it-IT" dirty="0">
                <a:solidFill>
                  <a:schemeClr val="tx1"/>
                </a:solidFill>
              </a:rPr>
              <a:t>, l’UNHCR e la Commissione Nazionale per il Diritto d’Asilo hanno elaborato le </a:t>
            </a:r>
            <a:r>
              <a:rPr lang="it-IT" sz="2000" dirty="0">
                <a:solidFill>
                  <a:schemeClr val="tx1"/>
                </a:solidFill>
              </a:rPr>
              <a:t>Linee Guida per </a:t>
            </a:r>
            <a:r>
              <a:rPr lang="it-IT" dirty="0">
                <a:solidFill>
                  <a:schemeClr val="tx1"/>
                </a:solidFill>
              </a:rPr>
              <a:t>L’identificazione delle vittime di tratta tra i richiedenti protezione internazionale e procedure di </a:t>
            </a:r>
            <a:r>
              <a:rPr lang="it-IT" dirty="0" err="1">
                <a:solidFill>
                  <a:schemeClr val="tx1"/>
                </a:solidFill>
              </a:rPr>
              <a:t>referral</a:t>
            </a:r>
            <a:r>
              <a:rPr lang="it-IT" dirty="0">
                <a:solidFill>
                  <a:schemeClr val="tx1"/>
                </a:solidFill>
              </a:rPr>
              <a:t>, che stabiliscono delle Procedure Operative Standard che le Commissioni Territoriali devono adottare nell’esame di queste particolari domande. </a:t>
            </a:r>
          </a:p>
          <a:p>
            <a:r>
              <a:rPr lang="it-IT" dirty="0">
                <a:solidFill>
                  <a:schemeClr val="tx1"/>
                </a:solidFill>
              </a:rPr>
              <a:t/>
            </a:r>
            <a:br>
              <a:rPr lang="it-IT" dirty="0">
                <a:solidFill>
                  <a:schemeClr val="tx1"/>
                </a:solidFill>
              </a:rPr>
            </a:br>
            <a:r>
              <a:rPr lang="it-IT" dirty="0">
                <a:solidFill>
                  <a:schemeClr val="tx1"/>
                </a:solidFill>
              </a:rPr>
              <a:t>La persona che richiede protezione internazionale identificata come vittima di tratta ha diritto ad accedere al programma unico di emersione, assistenza e integrazione sociale e ad essere accolta in una struttura protetta gestita da un ente autorizzato allo svolgimento di tale programma.</a:t>
            </a:r>
            <a:br>
              <a:rPr lang="it-IT" dirty="0">
                <a:solidFill>
                  <a:schemeClr val="tx1"/>
                </a:solidFill>
              </a:rPr>
            </a:br>
            <a:endParaRPr lang="it-IT" dirty="0">
              <a:solidFill>
                <a:schemeClr val="tx1"/>
              </a:solidFill>
            </a:endParaRP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893476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779029"/>
          </a:xfrm>
        </p:spPr>
        <p:txBody>
          <a:bodyPr/>
          <a:lstStyle/>
          <a:p>
            <a:r>
              <a:rPr lang="it-IT" dirty="0"/>
              <a:t>Validità e diritti connessi</a:t>
            </a:r>
          </a:p>
        </p:txBody>
      </p:sp>
      <p:sp>
        <p:nvSpPr>
          <p:cNvPr id="3" name="Segnaposto testo 2"/>
          <p:cNvSpPr>
            <a:spLocks noGrp="1"/>
          </p:cNvSpPr>
          <p:nvPr>
            <p:ph type="body" idx="1"/>
          </p:nvPr>
        </p:nvSpPr>
        <p:spPr>
          <a:xfrm>
            <a:off x="1141411" y="2382982"/>
            <a:ext cx="9906000" cy="3416156"/>
          </a:xfrm>
        </p:spPr>
        <p:txBody>
          <a:bodyPr/>
          <a:lstStyle/>
          <a:p>
            <a:pPr marL="285750" indent="-285750">
              <a:buFont typeface="Arial" panose="020B0604020202020204" pitchFamily="34" charset="0"/>
              <a:buChar char="•"/>
            </a:pPr>
            <a:r>
              <a:rPr lang="it-IT" dirty="0">
                <a:solidFill>
                  <a:schemeClr val="tx1"/>
                </a:solidFill>
              </a:rPr>
              <a:t>Ha una validità iniziale di 6 mesi, rinnovabile per un anno o per maggiore periodo occorrente e successivamente è necessaria la conversione per motivi di lavoro </a:t>
            </a:r>
          </a:p>
          <a:p>
            <a:pPr marL="285750" indent="-285750">
              <a:buFont typeface="Arial" panose="020B0604020202020204" pitchFamily="34" charset="0"/>
              <a:buChar char="•"/>
            </a:pPr>
            <a:r>
              <a:rPr lang="it-IT" dirty="0">
                <a:solidFill>
                  <a:schemeClr val="tx1"/>
                </a:solidFill>
              </a:rPr>
              <a:t>Consente l’iscrizione anagrafica </a:t>
            </a:r>
            <a:endParaRPr lang="it-IT" dirty="0" smtClean="0">
              <a:solidFill>
                <a:schemeClr val="tx1"/>
              </a:solidFill>
            </a:endParaRPr>
          </a:p>
          <a:p>
            <a:pPr marL="285750" indent="-285750">
              <a:buFont typeface="Arial" panose="020B0604020202020204" pitchFamily="34" charset="0"/>
              <a:buChar char="•"/>
            </a:pPr>
            <a:r>
              <a:rPr lang="it-IT" dirty="0" smtClean="0">
                <a:solidFill>
                  <a:schemeClr val="tx1"/>
                </a:solidFill>
              </a:rPr>
              <a:t>Dà </a:t>
            </a:r>
            <a:r>
              <a:rPr lang="it-IT" dirty="0">
                <a:solidFill>
                  <a:schemeClr val="tx1"/>
                </a:solidFill>
              </a:rPr>
              <a:t>diritto all’iscrizione al SSN</a:t>
            </a:r>
          </a:p>
          <a:p>
            <a:pPr marL="285750" indent="-285750">
              <a:buFont typeface="Arial" panose="020B0604020202020204" pitchFamily="34" charset="0"/>
              <a:buChar char="•"/>
            </a:pPr>
            <a:r>
              <a:rPr lang="it-IT" dirty="0">
                <a:solidFill>
                  <a:schemeClr val="tx1"/>
                </a:solidFill>
              </a:rPr>
              <a:t>Prevista l’accoglienza in Progetti </a:t>
            </a:r>
            <a:r>
              <a:rPr lang="it-IT" dirty="0" err="1">
                <a:solidFill>
                  <a:schemeClr val="tx1"/>
                </a:solidFill>
              </a:rPr>
              <a:t>Antitratta</a:t>
            </a:r>
            <a:r>
              <a:rPr lang="it-IT" dirty="0">
                <a:solidFill>
                  <a:schemeClr val="tx1"/>
                </a:solidFill>
              </a:rPr>
              <a:t> o SAI</a:t>
            </a:r>
          </a:p>
          <a:p>
            <a:pPr marL="342900" indent="-342900">
              <a:buFont typeface="Arial" panose="020B0604020202020204" pitchFamily="34" charset="0"/>
              <a:buChar char="•"/>
            </a:pPr>
            <a:r>
              <a:rPr lang="it-IT" dirty="0">
                <a:solidFill>
                  <a:schemeClr val="tx1"/>
                </a:solidFill>
              </a:rPr>
              <a:t>Consente di svolgere attività lavorativa</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1184244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616364"/>
            <a:ext cx="8825658" cy="701963"/>
          </a:xfrm>
        </p:spPr>
        <p:txBody>
          <a:bodyPr/>
          <a:lstStyle/>
          <a:p>
            <a:r>
              <a:rPr lang="it-IT" sz="4000" dirty="0" smtClean="0"/>
              <a:t>Art. 22 TUI</a:t>
            </a:r>
            <a:endParaRPr lang="it-IT" sz="4000" dirty="0"/>
          </a:p>
        </p:txBody>
      </p:sp>
      <p:sp>
        <p:nvSpPr>
          <p:cNvPr id="3" name="Sottotitolo 2"/>
          <p:cNvSpPr>
            <a:spLocks noGrp="1"/>
          </p:cNvSpPr>
          <p:nvPr>
            <p:ph type="subTitle" idx="1"/>
          </p:nvPr>
        </p:nvSpPr>
        <p:spPr>
          <a:xfrm>
            <a:off x="1154955" y="2451141"/>
            <a:ext cx="8825658" cy="3187659"/>
          </a:xfrm>
        </p:spPr>
        <p:txBody>
          <a:bodyPr/>
          <a:lstStyle/>
          <a:p>
            <a:r>
              <a:rPr lang="it-IT" dirty="0">
                <a:solidFill>
                  <a:schemeClr val="tx1"/>
                </a:solidFill>
              </a:rPr>
              <a:t>1. In ogni provincia  </a:t>
            </a:r>
            <a:r>
              <a:rPr lang="it-IT" dirty="0" err="1">
                <a:solidFill>
                  <a:schemeClr val="tx1"/>
                </a:solidFill>
              </a:rPr>
              <a:t>e'</a:t>
            </a:r>
            <a:r>
              <a:rPr lang="it-IT" dirty="0">
                <a:solidFill>
                  <a:schemeClr val="tx1"/>
                </a:solidFill>
              </a:rPr>
              <a:t>  istituito  presso  la  </a:t>
            </a:r>
            <a:r>
              <a:rPr lang="it-IT" dirty="0" smtClean="0">
                <a:solidFill>
                  <a:schemeClr val="tx1"/>
                </a:solidFill>
              </a:rPr>
              <a:t>prefettura-ufficio territoriale </a:t>
            </a:r>
            <a:r>
              <a:rPr lang="it-IT" dirty="0">
                <a:solidFill>
                  <a:schemeClr val="tx1"/>
                </a:solidFill>
              </a:rPr>
              <a:t>del Governo  uno  sportello  unico  per  </a:t>
            </a:r>
            <a:r>
              <a:rPr lang="it-IT" dirty="0" smtClean="0">
                <a:solidFill>
                  <a:schemeClr val="tx1"/>
                </a:solidFill>
              </a:rPr>
              <a:t>L'immigrazione, responsabile  </a:t>
            </a:r>
            <a:r>
              <a:rPr lang="it-IT" dirty="0">
                <a:solidFill>
                  <a:schemeClr val="tx1"/>
                </a:solidFill>
              </a:rPr>
              <a:t>dell'intero  procedimento  relativo  all'assunzione  </a:t>
            </a:r>
            <a:r>
              <a:rPr lang="it-IT" dirty="0" smtClean="0">
                <a:solidFill>
                  <a:schemeClr val="tx1"/>
                </a:solidFill>
              </a:rPr>
              <a:t>di lavoratori   </a:t>
            </a:r>
            <a:r>
              <a:rPr lang="it-IT" dirty="0">
                <a:solidFill>
                  <a:schemeClr val="tx1"/>
                </a:solidFill>
              </a:rPr>
              <a:t>subordinati   stranieri   a </a:t>
            </a:r>
            <a:r>
              <a:rPr lang="it-IT" dirty="0" smtClean="0">
                <a:solidFill>
                  <a:schemeClr val="tx1"/>
                </a:solidFill>
              </a:rPr>
              <a:t>tempo </a:t>
            </a:r>
            <a:r>
              <a:rPr lang="it-IT" dirty="0">
                <a:solidFill>
                  <a:schemeClr val="tx1"/>
                </a:solidFill>
              </a:rPr>
              <a:t>determinato </a:t>
            </a:r>
            <a:r>
              <a:rPr lang="it-IT" dirty="0" smtClean="0">
                <a:solidFill>
                  <a:schemeClr val="tx1"/>
                </a:solidFill>
              </a:rPr>
              <a:t>ed indeterminato</a:t>
            </a:r>
            <a:endParaRPr lang="it-IT" dirty="0">
              <a:solidFill>
                <a:schemeClr val="tx1"/>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4817752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681019"/>
            <a:ext cx="8825658" cy="674254"/>
          </a:xfrm>
        </p:spPr>
        <p:txBody>
          <a:bodyPr/>
          <a:lstStyle/>
          <a:p>
            <a:r>
              <a:rPr lang="it-IT" sz="4000" dirty="0" smtClean="0"/>
              <a:t>Segue Art. 22</a:t>
            </a:r>
            <a:endParaRPr lang="it-IT" sz="4000" dirty="0"/>
          </a:p>
        </p:txBody>
      </p:sp>
      <p:sp>
        <p:nvSpPr>
          <p:cNvPr id="3" name="Sottotitolo 2"/>
          <p:cNvSpPr>
            <a:spLocks noGrp="1"/>
          </p:cNvSpPr>
          <p:nvPr>
            <p:ph type="subTitle" idx="1"/>
          </p:nvPr>
        </p:nvSpPr>
        <p:spPr>
          <a:xfrm>
            <a:off x="1154955" y="2355272"/>
            <a:ext cx="8825658" cy="4313383"/>
          </a:xfrm>
        </p:spPr>
        <p:txBody>
          <a:bodyPr>
            <a:normAutofit fontScale="70000" lnSpcReduction="20000"/>
          </a:bodyPr>
          <a:lstStyle/>
          <a:p>
            <a:r>
              <a:rPr lang="it-IT" dirty="0">
                <a:solidFill>
                  <a:schemeClr val="tx1"/>
                </a:solidFill>
              </a:rPr>
              <a:t>2.  Il  datore  di  lavoro  italiano   o   straniero   </a:t>
            </a:r>
            <a:r>
              <a:rPr lang="it-IT" dirty="0" smtClean="0">
                <a:solidFill>
                  <a:schemeClr val="tx1"/>
                </a:solidFill>
              </a:rPr>
              <a:t>regolarmente soggiornante </a:t>
            </a:r>
            <a:r>
              <a:rPr lang="it-IT" dirty="0">
                <a:solidFill>
                  <a:schemeClr val="tx1"/>
                </a:solidFill>
              </a:rPr>
              <a:t>in Italia che intende instaurare in Italia  un  </a:t>
            </a:r>
            <a:r>
              <a:rPr lang="it-IT" dirty="0" smtClean="0">
                <a:solidFill>
                  <a:schemeClr val="tx1"/>
                </a:solidFill>
              </a:rPr>
              <a:t>rapporto di </a:t>
            </a:r>
            <a:r>
              <a:rPr lang="it-IT" dirty="0">
                <a:solidFill>
                  <a:schemeClr val="tx1"/>
                </a:solidFill>
              </a:rPr>
              <a:t>lavoro subordinato a tempo determinato  o  indeterminato  con  </a:t>
            </a:r>
            <a:r>
              <a:rPr lang="it-IT" dirty="0" smtClean="0">
                <a:solidFill>
                  <a:schemeClr val="tx1"/>
                </a:solidFill>
              </a:rPr>
              <a:t>uno straniero </a:t>
            </a:r>
            <a:r>
              <a:rPr lang="it-IT" dirty="0">
                <a:solidFill>
                  <a:schemeClr val="tx1"/>
                </a:solidFill>
              </a:rPr>
              <a:t>residente  all'estero  deve  presentare,  previa  verifica</a:t>
            </a:r>
            <a:r>
              <a:rPr lang="it-IT" dirty="0" smtClean="0">
                <a:solidFill>
                  <a:schemeClr val="tx1"/>
                </a:solidFill>
              </a:rPr>
              <a:t>, presso </a:t>
            </a:r>
            <a:r>
              <a:rPr lang="it-IT" dirty="0">
                <a:solidFill>
                  <a:schemeClr val="tx1"/>
                </a:solidFill>
              </a:rPr>
              <a:t>il centro per l'impiego competente, della </a:t>
            </a:r>
            <a:r>
              <a:rPr lang="it-IT" dirty="0" err="1">
                <a:solidFill>
                  <a:schemeClr val="tx1"/>
                </a:solidFill>
              </a:rPr>
              <a:t>indisponibilita'</a:t>
            </a:r>
            <a:r>
              <a:rPr lang="it-IT" dirty="0">
                <a:solidFill>
                  <a:schemeClr val="tx1"/>
                </a:solidFill>
              </a:rPr>
              <a:t>  </a:t>
            </a:r>
            <a:r>
              <a:rPr lang="it-IT" dirty="0" smtClean="0">
                <a:solidFill>
                  <a:schemeClr val="tx1"/>
                </a:solidFill>
              </a:rPr>
              <a:t>di un  </a:t>
            </a:r>
            <a:r>
              <a:rPr lang="it-IT" dirty="0">
                <a:solidFill>
                  <a:schemeClr val="tx1"/>
                </a:solidFill>
              </a:rPr>
              <a:t>lavoratore  presente  sul   </a:t>
            </a:r>
            <a:r>
              <a:rPr lang="it-IT" dirty="0" smtClean="0">
                <a:solidFill>
                  <a:schemeClr val="tx1"/>
                </a:solidFill>
              </a:rPr>
              <a:t>territorio   </a:t>
            </a:r>
            <a:r>
              <a:rPr lang="it-IT" dirty="0">
                <a:solidFill>
                  <a:schemeClr val="tx1"/>
                </a:solidFill>
              </a:rPr>
              <a:t>nazionale,   </a:t>
            </a:r>
            <a:r>
              <a:rPr lang="it-IT" dirty="0" smtClean="0">
                <a:solidFill>
                  <a:schemeClr val="tx1"/>
                </a:solidFill>
              </a:rPr>
              <a:t>idoneamente documentata</a:t>
            </a:r>
            <a:r>
              <a:rPr lang="it-IT" dirty="0">
                <a:solidFill>
                  <a:schemeClr val="tx1"/>
                </a:solidFill>
              </a:rPr>
              <a:t>, allo sportello unico per l'immigrazione della  </a:t>
            </a:r>
            <a:r>
              <a:rPr lang="it-IT" dirty="0" smtClean="0">
                <a:solidFill>
                  <a:schemeClr val="tx1"/>
                </a:solidFill>
              </a:rPr>
              <a:t>provincia di </a:t>
            </a:r>
            <a:r>
              <a:rPr lang="it-IT" dirty="0">
                <a:solidFill>
                  <a:schemeClr val="tx1"/>
                </a:solidFill>
              </a:rPr>
              <a:t>residenza ovvero di quella in cui ha sede legale l'impresa, </a:t>
            </a:r>
            <a:r>
              <a:rPr lang="it-IT" dirty="0" smtClean="0">
                <a:solidFill>
                  <a:schemeClr val="tx1"/>
                </a:solidFill>
              </a:rPr>
              <a:t>ovvero di </a:t>
            </a:r>
            <a:r>
              <a:rPr lang="it-IT" dirty="0">
                <a:solidFill>
                  <a:schemeClr val="tx1"/>
                </a:solidFill>
              </a:rPr>
              <a:t>quella ove </a:t>
            </a:r>
            <a:r>
              <a:rPr lang="it-IT" dirty="0" err="1">
                <a:solidFill>
                  <a:schemeClr val="tx1"/>
                </a:solidFill>
              </a:rPr>
              <a:t>avra'</a:t>
            </a:r>
            <a:r>
              <a:rPr lang="it-IT" dirty="0">
                <a:solidFill>
                  <a:schemeClr val="tx1"/>
                </a:solidFill>
              </a:rPr>
              <a:t> luogo la prestazione lavorativa: </a:t>
            </a:r>
          </a:p>
          <a:p>
            <a:r>
              <a:rPr lang="it-IT" dirty="0">
                <a:solidFill>
                  <a:schemeClr val="tx1"/>
                </a:solidFill>
              </a:rPr>
              <a:t>    a) richiesta nominativa di nulla osta al lavoro; </a:t>
            </a:r>
          </a:p>
          <a:p>
            <a:r>
              <a:rPr lang="it-IT" dirty="0">
                <a:solidFill>
                  <a:schemeClr val="tx1"/>
                </a:solidFill>
              </a:rPr>
              <a:t>    b) idonea documentazione relativa alle </a:t>
            </a:r>
            <a:r>
              <a:rPr lang="it-IT" dirty="0" err="1">
                <a:solidFill>
                  <a:schemeClr val="tx1"/>
                </a:solidFill>
              </a:rPr>
              <a:t>modalita'</a:t>
            </a:r>
            <a:r>
              <a:rPr lang="it-IT" dirty="0">
                <a:solidFill>
                  <a:schemeClr val="tx1"/>
                </a:solidFill>
              </a:rPr>
              <a:t> di  </a:t>
            </a:r>
            <a:r>
              <a:rPr lang="it-IT" dirty="0" smtClean="0">
                <a:solidFill>
                  <a:schemeClr val="tx1"/>
                </a:solidFill>
              </a:rPr>
              <a:t>sistemazione alloggiativa </a:t>
            </a:r>
            <a:r>
              <a:rPr lang="it-IT" dirty="0">
                <a:solidFill>
                  <a:schemeClr val="tx1"/>
                </a:solidFill>
              </a:rPr>
              <a:t>per il lavoratore straniero; </a:t>
            </a:r>
          </a:p>
          <a:p>
            <a:r>
              <a:rPr lang="it-IT" dirty="0">
                <a:solidFill>
                  <a:schemeClr val="tx1"/>
                </a:solidFill>
              </a:rPr>
              <a:t>    c) la proposta di contratto di soggiorno con specificazione </a:t>
            </a:r>
            <a:r>
              <a:rPr lang="it-IT" dirty="0" smtClean="0">
                <a:solidFill>
                  <a:schemeClr val="tx1"/>
                </a:solidFill>
              </a:rPr>
              <a:t>delle relative </a:t>
            </a:r>
            <a:r>
              <a:rPr lang="it-IT" dirty="0">
                <a:solidFill>
                  <a:schemeClr val="tx1"/>
                </a:solidFill>
              </a:rPr>
              <a:t>condizioni, comprensiva dell'impegno al pagamento  da  </a:t>
            </a:r>
            <a:r>
              <a:rPr lang="it-IT" dirty="0" smtClean="0">
                <a:solidFill>
                  <a:schemeClr val="tx1"/>
                </a:solidFill>
              </a:rPr>
              <a:t>parte dello </a:t>
            </a:r>
            <a:r>
              <a:rPr lang="it-IT" dirty="0">
                <a:solidFill>
                  <a:schemeClr val="tx1"/>
                </a:solidFill>
              </a:rPr>
              <a:t>stesso datore di lavoro delle spese di ritorno dello  </a:t>
            </a:r>
            <a:r>
              <a:rPr lang="it-IT" dirty="0" smtClean="0">
                <a:solidFill>
                  <a:schemeClr val="tx1"/>
                </a:solidFill>
              </a:rPr>
              <a:t>straniero nel </a:t>
            </a:r>
            <a:r>
              <a:rPr lang="it-IT" dirty="0">
                <a:solidFill>
                  <a:schemeClr val="tx1"/>
                </a:solidFill>
              </a:rPr>
              <a:t>Paese di provenienza; </a:t>
            </a:r>
          </a:p>
          <a:p>
            <a:r>
              <a:rPr lang="it-IT" dirty="0">
                <a:solidFill>
                  <a:schemeClr val="tx1"/>
                </a:solidFill>
              </a:rPr>
              <a:t>    d)  dichiarazione  di  impegno  a  comunicare   ogni   </a:t>
            </a:r>
            <a:r>
              <a:rPr lang="it-IT" dirty="0" smtClean="0">
                <a:solidFill>
                  <a:schemeClr val="tx1"/>
                </a:solidFill>
              </a:rPr>
              <a:t>variazione concernente </a:t>
            </a:r>
            <a:r>
              <a:rPr lang="it-IT" dirty="0">
                <a:solidFill>
                  <a:schemeClr val="tx1"/>
                </a:solidFill>
              </a:rPr>
              <a:t>il rapporto di lavoro. </a:t>
            </a:r>
            <a:endParaRPr lang="it-IT" dirty="0" smtClean="0">
              <a:solidFill>
                <a:schemeClr val="tx1"/>
              </a:solidFill>
            </a:endParaRPr>
          </a:p>
          <a:p>
            <a:r>
              <a:rPr lang="it-IT" dirty="0">
                <a:solidFill>
                  <a:schemeClr val="tx1"/>
                </a:solidFill>
              </a:rPr>
              <a:t> </a:t>
            </a:r>
            <a:r>
              <a:rPr lang="it-IT" dirty="0" smtClean="0">
                <a:solidFill>
                  <a:schemeClr val="tx1"/>
                </a:solidFill>
              </a:rPr>
              <a:t>   d-bis</a:t>
            </a:r>
            <a:r>
              <a:rPr lang="it-IT" dirty="0">
                <a:solidFill>
                  <a:schemeClr val="tx1"/>
                </a:solidFill>
              </a:rPr>
              <a:t>) asseverazione di cui all'articolo 24-bis, comma 2.</a:t>
            </a:r>
            <a:endParaRPr lang="it-IT" dirty="0" smtClean="0">
              <a:solidFill>
                <a:schemeClr val="tx1"/>
              </a:solidFill>
            </a:endParaRPr>
          </a:p>
          <a:p>
            <a:endParaRPr lang="it-IT" b="1" dirty="0">
              <a:solidFill>
                <a:schemeClr val="tx1"/>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2343632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764145"/>
            <a:ext cx="8825658" cy="692728"/>
          </a:xfrm>
        </p:spPr>
        <p:txBody>
          <a:bodyPr/>
          <a:lstStyle/>
          <a:p>
            <a:r>
              <a:rPr lang="it-IT" sz="4000" dirty="0" smtClean="0"/>
              <a:t>Segue Art. </a:t>
            </a:r>
            <a:r>
              <a:rPr lang="it-IT" sz="4000" dirty="0"/>
              <a:t>22</a:t>
            </a:r>
          </a:p>
        </p:txBody>
      </p:sp>
      <p:sp>
        <p:nvSpPr>
          <p:cNvPr id="3" name="Sottotitolo 2"/>
          <p:cNvSpPr>
            <a:spLocks noGrp="1"/>
          </p:cNvSpPr>
          <p:nvPr>
            <p:ph type="subTitle" idx="1"/>
          </p:nvPr>
        </p:nvSpPr>
        <p:spPr>
          <a:xfrm>
            <a:off x="1154955" y="2456873"/>
            <a:ext cx="8825658" cy="3962400"/>
          </a:xfrm>
        </p:spPr>
        <p:txBody>
          <a:bodyPr>
            <a:normAutofit fontScale="85000" lnSpcReduction="10000"/>
          </a:bodyPr>
          <a:lstStyle/>
          <a:p>
            <a:r>
              <a:rPr lang="it-IT" dirty="0"/>
              <a:t> </a:t>
            </a:r>
            <a:r>
              <a:rPr lang="it-IT" dirty="0">
                <a:solidFill>
                  <a:schemeClr val="tx1"/>
                </a:solidFill>
              </a:rPr>
              <a:t>5. Lo sportello unico per l'immigrazione, nel  complessivo  </a:t>
            </a:r>
            <a:r>
              <a:rPr lang="it-IT" dirty="0" smtClean="0">
                <a:solidFill>
                  <a:schemeClr val="tx1"/>
                </a:solidFill>
              </a:rPr>
              <a:t>termine massimo </a:t>
            </a:r>
            <a:r>
              <a:rPr lang="it-IT" dirty="0">
                <a:solidFill>
                  <a:schemeClr val="tx1"/>
                </a:solidFill>
              </a:rPr>
              <a:t>di sessanta giorni dalla  presentazione  della  richiesta,  </a:t>
            </a:r>
            <a:r>
              <a:rPr lang="it-IT" dirty="0" smtClean="0">
                <a:solidFill>
                  <a:schemeClr val="tx1"/>
                </a:solidFill>
              </a:rPr>
              <a:t>a condizione </a:t>
            </a:r>
            <a:r>
              <a:rPr lang="it-IT" dirty="0">
                <a:solidFill>
                  <a:schemeClr val="tx1"/>
                </a:solidFill>
              </a:rPr>
              <a:t>che siano state rispettate le prescrizioni di cui al </a:t>
            </a:r>
            <a:r>
              <a:rPr lang="it-IT" dirty="0" smtClean="0">
                <a:solidFill>
                  <a:schemeClr val="tx1"/>
                </a:solidFill>
              </a:rPr>
              <a:t>comma 2 </a:t>
            </a:r>
            <a:r>
              <a:rPr lang="it-IT" dirty="0">
                <a:solidFill>
                  <a:schemeClr val="tx1"/>
                </a:solidFill>
              </a:rPr>
              <a:t>e le prescrizioni del contratto collettivo  di  lavoro  </a:t>
            </a:r>
            <a:r>
              <a:rPr lang="it-IT" dirty="0" smtClean="0">
                <a:solidFill>
                  <a:schemeClr val="tx1"/>
                </a:solidFill>
              </a:rPr>
              <a:t>applicabile alla </a:t>
            </a:r>
            <a:r>
              <a:rPr lang="it-IT" dirty="0">
                <a:solidFill>
                  <a:schemeClr val="tx1"/>
                </a:solidFill>
              </a:rPr>
              <a:t>fattispecie, rilascia, in ogni caso, acquisite  le  </a:t>
            </a:r>
            <a:r>
              <a:rPr lang="it-IT" dirty="0" smtClean="0">
                <a:solidFill>
                  <a:schemeClr val="tx1"/>
                </a:solidFill>
              </a:rPr>
              <a:t>informazioni ((</a:t>
            </a:r>
            <a:r>
              <a:rPr lang="it-IT" dirty="0">
                <a:solidFill>
                  <a:schemeClr val="tx1"/>
                </a:solidFill>
              </a:rPr>
              <a:t>dalla questura)) competente, il nulla osta nel rispetto dei  </a:t>
            </a:r>
            <a:r>
              <a:rPr lang="it-IT" dirty="0" smtClean="0">
                <a:solidFill>
                  <a:schemeClr val="tx1"/>
                </a:solidFill>
              </a:rPr>
              <a:t>limiti numerici</a:t>
            </a:r>
            <a:r>
              <a:rPr lang="it-IT" dirty="0">
                <a:solidFill>
                  <a:schemeClr val="tx1"/>
                </a:solidFill>
              </a:rPr>
              <a:t>,   quantitativi   e   qualitativi   determinati   a    </a:t>
            </a:r>
            <a:r>
              <a:rPr lang="it-IT" dirty="0" smtClean="0">
                <a:solidFill>
                  <a:schemeClr val="tx1"/>
                </a:solidFill>
              </a:rPr>
              <a:t>norma dell'articolo </a:t>
            </a:r>
            <a:r>
              <a:rPr lang="it-IT" dirty="0">
                <a:solidFill>
                  <a:schemeClr val="tx1"/>
                </a:solidFill>
              </a:rPr>
              <a:t>3, comma 4, e dell'articolo  21,  e,  a  richiesta  </a:t>
            </a:r>
            <a:r>
              <a:rPr lang="it-IT" dirty="0" smtClean="0">
                <a:solidFill>
                  <a:schemeClr val="tx1"/>
                </a:solidFill>
              </a:rPr>
              <a:t>del datore </a:t>
            </a:r>
            <a:r>
              <a:rPr lang="it-IT" dirty="0">
                <a:solidFill>
                  <a:schemeClr val="tx1"/>
                </a:solidFill>
              </a:rPr>
              <a:t>di lavoro, trasmette la documentazione, ivi compreso il </a:t>
            </a:r>
            <a:r>
              <a:rPr lang="it-IT" dirty="0" err="1" smtClean="0">
                <a:solidFill>
                  <a:schemeClr val="tx1"/>
                </a:solidFill>
              </a:rPr>
              <a:t>codicefiscale</a:t>
            </a:r>
            <a:r>
              <a:rPr lang="it-IT" dirty="0">
                <a:solidFill>
                  <a:schemeClr val="tx1"/>
                </a:solidFill>
              </a:rPr>
              <a:t>, agli uffici consolari, ove possibile in via  telematica.  </a:t>
            </a:r>
            <a:r>
              <a:rPr lang="it-IT" dirty="0" smtClean="0">
                <a:solidFill>
                  <a:schemeClr val="tx1"/>
                </a:solidFill>
              </a:rPr>
              <a:t>Il nulla </a:t>
            </a:r>
            <a:r>
              <a:rPr lang="it-IT" dirty="0">
                <a:solidFill>
                  <a:schemeClr val="tx1"/>
                </a:solidFill>
              </a:rPr>
              <a:t>osta al lavoro subordinato ha  </a:t>
            </a:r>
            <a:r>
              <a:rPr lang="it-IT" dirty="0" err="1">
                <a:solidFill>
                  <a:schemeClr val="tx1"/>
                </a:solidFill>
              </a:rPr>
              <a:t>validita'</a:t>
            </a:r>
            <a:r>
              <a:rPr lang="it-IT" dirty="0">
                <a:solidFill>
                  <a:schemeClr val="tx1"/>
                </a:solidFill>
              </a:rPr>
              <a:t>  per  un  periodo  </a:t>
            </a:r>
            <a:r>
              <a:rPr lang="it-IT" dirty="0" smtClean="0">
                <a:solidFill>
                  <a:schemeClr val="tx1"/>
                </a:solidFill>
              </a:rPr>
              <a:t>non superiore </a:t>
            </a:r>
            <a:r>
              <a:rPr lang="it-IT" dirty="0">
                <a:solidFill>
                  <a:schemeClr val="tx1"/>
                </a:solidFill>
              </a:rPr>
              <a:t>a sei mesi dalla data del rilascio. </a:t>
            </a:r>
          </a:p>
          <a:p>
            <a:r>
              <a:rPr lang="it-IT" dirty="0">
                <a:solidFill>
                  <a:schemeClr val="tx1"/>
                </a:solidFill>
              </a:rPr>
              <a:t>  ((5.01)). Il nulla osta </a:t>
            </a:r>
            <a:r>
              <a:rPr lang="it-IT" dirty="0" err="1">
                <a:solidFill>
                  <a:schemeClr val="tx1"/>
                </a:solidFill>
              </a:rPr>
              <a:t>e'</a:t>
            </a:r>
            <a:r>
              <a:rPr lang="it-IT" dirty="0">
                <a:solidFill>
                  <a:schemeClr val="tx1"/>
                </a:solidFill>
              </a:rPr>
              <a:t> rilasciato in  ogni  caso  qualora,  </a:t>
            </a:r>
            <a:r>
              <a:rPr lang="it-IT" dirty="0" smtClean="0">
                <a:solidFill>
                  <a:schemeClr val="tx1"/>
                </a:solidFill>
              </a:rPr>
              <a:t>nel termine </a:t>
            </a:r>
            <a:r>
              <a:rPr lang="it-IT" dirty="0">
                <a:solidFill>
                  <a:schemeClr val="tx1"/>
                </a:solidFill>
              </a:rPr>
              <a:t>indicato al comma 5, non sono state acquisite dalla  </a:t>
            </a:r>
            <a:r>
              <a:rPr lang="it-IT" dirty="0" smtClean="0">
                <a:solidFill>
                  <a:schemeClr val="tx1"/>
                </a:solidFill>
              </a:rPr>
              <a:t>questura le </a:t>
            </a:r>
            <a:r>
              <a:rPr lang="it-IT" dirty="0">
                <a:solidFill>
                  <a:schemeClr val="tx1"/>
                </a:solidFill>
              </a:rPr>
              <a:t>informazioni relative agli ((elementi ostativi di cui al  </a:t>
            </a:r>
            <a:r>
              <a:rPr lang="it-IT" dirty="0" smtClean="0">
                <a:solidFill>
                  <a:schemeClr val="tx1"/>
                </a:solidFill>
              </a:rPr>
              <a:t>presente articolo</a:t>
            </a:r>
            <a:r>
              <a:rPr lang="it-IT" dirty="0">
                <a:solidFill>
                  <a:schemeClr val="tx1"/>
                </a:solidFill>
              </a:rPr>
              <a:t>)).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7602196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483550"/>
            <a:ext cx="8825658" cy="1278123"/>
          </a:xfrm>
        </p:spPr>
        <p:txBody>
          <a:bodyPr/>
          <a:lstStyle/>
          <a:p>
            <a:r>
              <a:rPr lang="it-IT" sz="4000" dirty="0" smtClean="0"/>
              <a:t>Art. 22 rifiuto o revoca del nullaosta</a:t>
            </a:r>
            <a:endParaRPr lang="it-IT" sz="4000" dirty="0"/>
          </a:p>
        </p:txBody>
      </p:sp>
      <p:sp>
        <p:nvSpPr>
          <p:cNvPr id="3" name="Sottotitolo 2"/>
          <p:cNvSpPr>
            <a:spLocks noGrp="1"/>
          </p:cNvSpPr>
          <p:nvPr>
            <p:ph type="subTitle" idx="1"/>
          </p:nvPr>
        </p:nvSpPr>
        <p:spPr>
          <a:xfrm>
            <a:off x="1154955" y="2909455"/>
            <a:ext cx="8825658" cy="3713018"/>
          </a:xfrm>
        </p:spPr>
        <p:txBody>
          <a:bodyPr>
            <a:normAutofit fontScale="77500" lnSpcReduction="20000"/>
          </a:bodyPr>
          <a:lstStyle/>
          <a:p>
            <a:r>
              <a:rPr lang="it-IT" dirty="0"/>
              <a:t> </a:t>
            </a:r>
            <a:r>
              <a:rPr lang="it-IT" dirty="0">
                <a:solidFill>
                  <a:schemeClr val="tx1"/>
                </a:solidFill>
              </a:rPr>
              <a:t>5-bis. Il nulla osta al lavoro </a:t>
            </a:r>
            <a:r>
              <a:rPr lang="it-IT" dirty="0" err="1">
                <a:solidFill>
                  <a:schemeClr val="tx1"/>
                </a:solidFill>
              </a:rPr>
              <a:t>e'</a:t>
            </a:r>
            <a:r>
              <a:rPr lang="it-IT" dirty="0">
                <a:solidFill>
                  <a:schemeClr val="tx1"/>
                </a:solidFill>
              </a:rPr>
              <a:t> rifiutato se il datore di  </a:t>
            </a:r>
            <a:r>
              <a:rPr lang="it-IT" dirty="0" smtClean="0">
                <a:solidFill>
                  <a:schemeClr val="tx1"/>
                </a:solidFill>
              </a:rPr>
              <a:t>lavoro risulti </a:t>
            </a:r>
            <a:r>
              <a:rPr lang="it-IT" dirty="0">
                <a:solidFill>
                  <a:schemeClr val="tx1"/>
                </a:solidFill>
              </a:rPr>
              <a:t>condannato negli ultimi cinque anni, anche con  sentenza  </a:t>
            </a:r>
            <a:r>
              <a:rPr lang="it-IT" dirty="0" smtClean="0">
                <a:solidFill>
                  <a:schemeClr val="tx1"/>
                </a:solidFill>
              </a:rPr>
              <a:t>non definitiva</a:t>
            </a:r>
            <a:r>
              <a:rPr lang="it-IT" dirty="0">
                <a:solidFill>
                  <a:schemeClr val="tx1"/>
                </a:solidFill>
              </a:rPr>
              <a:t>, compresa quella adottata a seguito di applicazione  </a:t>
            </a:r>
            <a:r>
              <a:rPr lang="it-IT" dirty="0" smtClean="0">
                <a:solidFill>
                  <a:schemeClr val="tx1"/>
                </a:solidFill>
              </a:rPr>
              <a:t>della pena </a:t>
            </a:r>
            <a:r>
              <a:rPr lang="it-IT" dirty="0">
                <a:solidFill>
                  <a:schemeClr val="tx1"/>
                </a:solidFill>
              </a:rPr>
              <a:t>su richiesta ai sensi dell'articolo 444 del codice di  </a:t>
            </a:r>
            <a:r>
              <a:rPr lang="it-IT" dirty="0" smtClean="0">
                <a:solidFill>
                  <a:schemeClr val="tx1"/>
                </a:solidFill>
              </a:rPr>
              <a:t>procedura penale</a:t>
            </a:r>
            <a:r>
              <a:rPr lang="it-IT" dirty="0">
                <a:solidFill>
                  <a:schemeClr val="tx1"/>
                </a:solidFill>
              </a:rPr>
              <a:t>, per: </a:t>
            </a:r>
          </a:p>
          <a:p>
            <a:r>
              <a:rPr lang="it-IT" dirty="0">
                <a:solidFill>
                  <a:schemeClr val="tx1"/>
                </a:solidFill>
              </a:rPr>
              <a:t>    a) </a:t>
            </a:r>
            <a:r>
              <a:rPr lang="it-IT" b="1" dirty="0">
                <a:solidFill>
                  <a:schemeClr val="tx1"/>
                </a:solidFill>
              </a:rPr>
              <a:t>favoreggiamento dell'immigrazione clandestina </a:t>
            </a:r>
            <a:r>
              <a:rPr lang="it-IT" dirty="0">
                <a:solidFill>
                  <a:schemeClr val="tx1"/>
                </a:solidFill>
              </a:rPr>
              <a:t>verso l'Italia e</a:t>
            </a:r>
          </a:p>
          <a:p>
            <a:r>
              <a:rPr lang="it-IT" dirty="0">
                <a:solidFill>
                  <a:schemeClr val="tx1"/>
                </a:solidFill>
              </a:rPr>
              <a:t>dell'emigrazione clandestina dall'Italia  verso  altri  Stati  o  per</a:t>
            </a:r>
          </a:p>
          <a:p>
            <a:r>
              <a:rPr lang="it-IT" dirty="0">
                <a:solidFill>
                  <a:schemeClr val="tx1"/>
                </a:solidFill>
              </a:rPr>
              <a:t>reati  diretti  al  reclutamento  di  persone   da   destinare   alla</a:t>
            </a:r>
          </a:p>
          <a:p>
            <a:r>
              <a:rPr lang="it-IT" dirty="0">
                <a:solidFill>
                  <a:schemeClr val="tx1"/>
                </a:solidFill>
              </a:rPr>
              <a:t>prostituzione o allo sfruttamento della prostituzione o di minori  da</a:t>
            </a:r>
          </a:p>
          <a:p>
            <a:r>
              <a:rPr lang="it-IT" dirty="0">
                <a:solidFill>
                  <a:schemeClr val="tx1"/>
                </a:solidFill>
              </a:rPr>
              <a:t>impiegare in </a:t>
            </a:r>
            <a:r>
              <a:rPr lang="it-IT" dirty="0" err="1">
                <a:solidFill>
                  <a:schemeClr val="tx1"/>
                </a:solidFill>
              </a:rPr>
              <a:t>attivita'</a:t>
            </a:r>
            <a:r>
              <a:rPr lang="it-IT" dirty="0">
                <a:solidFill>
                  <a:schemeClr val="tx1"/>
                </a:solidFill>
              </a:rPr>
              <a:t> illecite; </a:t>
            </a:r>
          </a:p>
          <a:p>
            <a:r>
              <a:rPr lang="it-IT" dirty="0">
                <a:solidFill>
                  <a:schemeClr val="tx1"/>
                </a:solidFill>
              </a:rPr>
              <a:t>    b) </a:t>
            </a:r>
            <a:r>
              <a:rPr lang="it-IT" b="1" dirty="0">
                <a:solidFill>
                  <a:schemeClr val="tx1"/>
                </a:solidFill>
              </a:rPr>
              <a:t>intermediazione illecita e sfruttamento del  lavoro  </a:t>
            </a:r>
            <a:r>
              <a:rPr lang="it-IT" dirty="0">
                <a:solidFill>
                  <a:schemeClr val="tx1"/>
                </a:solidFill>
              </a:rPr>
              <a:t>ai  sensi</a:t>
            </a:r>
          </a:p>
          <a:p>
            <a:r>
              <a:rPr lang="it-IT" dirty="0">
                <a:solidFill>
                  <a:schemeClr val="tx1"/>
                </a:solidFill>
              </a:rPr>
              <a:t>dell'articolo 603-bis del codice penale; </a:t>
            </a:r>
          </a:p>
          <a:p>
            <a:r>
              <a:rPr lang="it-IT" dirty="0">
                <a:solidFill>
                  <a:schemeClr val="tx1"/>
                </a:solidFill>
              </a:rPr>
              <a:t>    c) reato previsto dal comma 12</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9782635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2007465"/>
          </a:xfrm>
        </p:spPr>
        <p:txBody>
          <a:bodyPr/>
          <a:lstStyle/>
          <a:p>
            <a:r>
              <a:rPr lang="it-IT" dirty="0"/>
              <a:t>Art. 600 c.p. </a:t>
            </a:r>
            <a:br>
              <a:rPr lang="it-IT" dirty="0"/>
            </a:br>
            <a:r>
              <a:rPr lang="it-IT" dirty="0"/>
              <a:t>Riduzione o mantenimento in schiavitù o in servitù</a:t>
            </a:r>
          </a:p>
        </p:txBody>
      </p:sp>
      <p:sp>
        <p:nvSpPr>
          <p:cNvPr id="3" name="Segnaposto testo 2"/>
          <p:cNvSpPr>
            <a:spLocks noGrp="1"/>
          </p:cNvSpPr>
          <p:nvPr>
            <p:ph type="body" idx="1"/>
          </p:nvPr>
        </p:nvSpPr>
        <p:spPr>
          <a:xfrm>
            <a:off x="1141411" y="3325091"/>
            <a:ext cx="9906000" cy="2974109"/>
          </a:xfrm>
        </p:spPr>
        <p:txBody>
          <a:bodyPr>
            <a:normAutofit fontScale="85000" lnSpcReduction="10000"/>
          </a:bodyPr>
          <a:lstStyle/>
          <a:p>
            <a:r>
              <a:rPr lang="it-IT" dirty="0">
                <a:solidFill>
                  <a:schemeClr val="tx1"/>
                </a:solidFill>
              </a:rPr>
              <a:t>Chiunque esercita su una persona </a:t>
            </a:r>
            <a:r>
              <a:rPr lang="it-IT" b="1" dirty="0">
                <a:solidFill>
                  <a:schemeClr val="tx1"/>
                </a:solidFill>
              </a:rPr>
              <a:t>poteri corrispondenti a quelli del diritto di proprietà</a:t>
            </a:r>
            <a:r>
              <a:rPr lang="it-IT" dirty="0">
                <a:solidFill>
                  <a:schemeClr val="tx1"/>
                </a:solidFill>
              </a:rPr>
              <a:t> ovvero chiunque </a:t>
            </a:r>
            <a:r>
              <a:rPr lang="it-IT" b="1" dirty="0">
                <a:solidFill>
                  <a:schemeClr val="tx1"/>
                </a:solidFill>
              </a:rPr>
              <a:t>riduce o mantiene una persona in uno stato di soggezione continuativa</a:t>
            </a:r>
            <a:r>
              <a:rPr lang="it-IT" dirty="0">
                <a:solidFill>
                  <a:schemeClr val="tx1"/>
                </a:solidFill>
              </a:rPr>
              <a:t>, costringendola a prestazioni lavorative o sessuali ovvero all’accattonaggio o comunque al compimento di attività illecite che ne comportino lo sfruttamento ovvero a sottoporsi al prelievo di organi, è punito con la reclusione da otto a venti anni.</a:t>
            </a:r>
            <a:br>
              <a:rPr lang="it-IT" dirty="0">
                <a:solidFill>
                  <a:schemeClr val="tx1"/>
                </a:solidFill>
              </a:rPr>
            </a:br>
            <a:r>
              <a:rPr lang="it-IT" dirty="0">
                <a:solidFill>
                  <a:schemeClr val="tx1"/>
                </a:solidFill>
              </a:rPr>
              <a:t>La riduzione o il mantenimento nello stato di soggezione ha luogo quando la condotta è attuata mediante </a:t>
            </a:r>
            <a:r>
              <a:rPr lang="it-IT" b="1" dirty="0">
                <a:solidFill>
                  <a:schemeClr val="tx1"/>
                </a:solidFill>
              </a:rPr>
              <a:t>violenza, minaccia, inganno, abuso di autorità o </a:t>
            </a:r>
            <a:r>
              <a:rPr lang="it-IT" b="1" dirty="0" err="1">
                <a:solidFill>
                  <a:schemeClr val="tx1"/>
                </a:solidFill>
              </a:rPr>
              <a:t>approfittamento</a:t>
            </a:r>
            <a:r>
              <a:rPr lang="it-IT" b="1" dirty="0">
                <a:solidFill>
                  <a:schemeClr val="tx1"/>
                </a:solidFill>
              </a:rPr>
              <a:t> di una situazione di vulnerabilità</a:t>
            </a:r>
            <a:r>
              <a:rPr lang="it-IT" dirty="0">
                <a:solidFill>
                  <a:schemeClr val="tx1"/>
                </a:solidFill>
              </a:rPr>
              <a:t>, di inferiorità fisica o psichica o di una situazione di necessità, o mediante la promessa o la dazione di somme di denaro o di altri vantaggi a chi ha autorità sulla persona”.</a:t>
            </a:r>
          </a:p>
          <a:p>
            <a:endParaRPr lang="it-IT" dirty="0">
              <a:solidFill>
                <a:schemeClr val="tx1"/>
              </a:solidFill>
            </a:endParaRPr>
          </a:p>
        </p:txBody>
      </p:sp>
      <p:pic>
        <p:nvPicPr>
          <p:cNvPr id="6" name="Immagin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659542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644073"/>
            <a:ext cx="8825658" cy="1468582"/>
          </a:xfrm>
        </p:spPr>
        <p:txBody>
          <a:bodyPr/>
          <a:lstStyle/>
          <a:p>
            <a:r>
              <a:rPr lang="it-IT" sz="4000" dirty="0"/>
              <a:t>Art. 22 rifiuto o revoca del nullaosta</a:t>
            </a:r>
          </a:p>
        </p:txBody>
      </p:sp>
      <p:sp>
        <p:nvSpPr>
          <p:cNvPr id="3" name="Sottotitolo 2"/>
          <p:cNvSpPr>
            <a:spLocks noGrp="1"/>
          </p:cNvSpPr>
          <p:nvPr>
            <p:ph type="subTitle" idx="1"/>
          </p:nvPr>
        </p:nvSpPr>
        <p:spPr>
          <a:xfrm>
            <a:off x="1154955" y="3112655"/>
            <a:ext cx="8825658" cy="3343563"/>
          </a:xfrm>
        </p:spPr>
        <p:txBody>
          <a:bodyPr>
            <a:normAutofit fontScale="85000" lnSpcReduction="10000"/>
          </a:bodyPr>
          <a:lstStyle/>
          <a:p>
            <a:r>
              <a:rPr lang="it-IT" dirty="0">
                <a:solidFill>
                  <a:schemeClr val="tx1"/>
                </a:solidFill>
              </a:rPr>
              <a:t>5-ter. Il nulla osta al lavoro </a:t>
            </a:r>
            <a:r>
              <a:rPr lang="it-IT" dirty="0" err="1">
                <a:solidFill>
                  <a:schemeClr val="tx1"/>
                </a:solidFill>
              </a:rPr>
              <a:t>e'</a:t>
            </a:r>
            <a:r>
              <a:rPr lang="it-IT" dirty="0">
                <a:solidFill>
                  <a:schemeClr val="tx1"/>
                </a:solidFill>
              </a:rPr>
              <a:t>, </a:t>
            </a:r>
            <a:r>
              <a:rPr lang="it-IT" dirty="0" err="1">
                <a:solidFill>
                  <a:schemeClr val="tx1"/>
                </a:solidFill>
              </a:rPr>
              <a:t>altresi'</a:t>
            </a:r>
            <a:r>
              <a:rPr lang="it-IT" dirty="0">
                <a:solidFill>
                  <a:schemeClr val="tx1"/>
                </a:solidFill>
              </a:rPr>
              <a:t>, rifiutato ovvero,  nel</a:t>
            </a:r>
          </a:p>
          <a:p>
            <a:r>
              <a:rPr lang="it-IT" dirty="0">
                <a:solidFill>
                  <a:schemeClr val="tx1"/>
                </a:solidFill>
              </a:rPr>
              <a:t>caso sia stato rilasciato, </a:t>
            </a:r>
            <a:r>
              <a:rPr lang="it-IT" dirty="0" err="1">
                <a:solidFill>
                  <a:schemeClr val="tx1"/>
                </a:solidFill>
              </a:rPr>
              <a:t>e'</a:t>
            </a:r>
            <a:r>
              <a:rPr lang="it-IT" dirty="0">
                <a:solidFill>
                  <a:schemeClr val="tx1"/>
                </a:solidFill>
              </a:rPr>
              <a:t> revocato se i documenti presentati sono</a:t>
            </a:r>
          </a:p>
          <a:p>
            <a:r>
              <a:rPr lang="it-IT" dirty="0">
                <a:solidFill>
                  <a:schemeClr val="tx1"/>
                </a:solidFill>
              </a:rPr>
              <a:t>stati ottenuti mediante frode o sono stati falsificati o contraffatti</a:t>
            </a:r>
          </a:p>
          <a:p>
            <a:r>
              <a:rPr lang="it-IT" dirty="0">
                <a:solidFill>
                  <a:schemeClr val="tx1"/>
                </a:solidFill>
              </a:rPr>
              <a:t>ovvero qualora lo straniero non si rechi presso  lo  sportello  unico</a:t>
            </a:r>
          </a:p>
          <a:p>
            <a:r>
              <a:rPr lang="it-IT" dirty="0">
                <a:solidFill>
                  <a:schemeClr val="tx1"/>
                </a:solidFill>
              </a:rPr>
              <a:t>per l'immigrazione per la firma del contratto di soggiorno  entro  il</a:t>
            </a:r>
          </a:p>
          <a:p>
            <a:r>
              <a:rPr lang="it-IT" dirty="0">
                <a:solidFill>
                  <a:schemeClr val="tx1"/>
                </a:solidFill>
              </a:rPr>
              <a:t>termine di cui al comma 6, salvo che il ritardo sia dipeso  da  cause</a:t>
            </a:r>
          </a:p>
          <a:p>
            <a:r>
              <a:rPr lang="it-IT" dirty="0">
                <a:solidFill>
                  <a:schemeClr val="tx1"/>
                </a:solidFill>
              </a:rPr>
              <a:t>di forza  maggiore.  La  revoca  del  nulla  osta  </a:t>
            </a:r>
            <a:r>
              <a:rPr lang="it-IT" dirty="0" err="1">
                <a:solidFill>
                  <a:schemeClr val="tx1"/>
                </a:solidFill>
              </a:rPr>
              <a:t>e'</a:t>
            </a:r>
            <a:r>
              <a:rPr lang="it-IT" dirty="0">
                <a:solidFill>
                  <a:schemeClr val="tx1"/>
                </a:solidFill>
              </a:rPr>
              <a:t>  comunicata  al</a:t>
            </a:r>
          </a:p>
          <a:p>
            <a:r>
              <a:rPr lang="it-IT" dirty="0">
                <a:solidFill>
                  <a:schemeClr val="tx1"/>
                </a:solidFill>
              </a:rPr>
              <a:t>Ministero degli affari esteri tramite i collegamenti telematici</a:t>
            </a:r>
            <a:r>
              <a:rPr lang="it-IT" dirty="0"/>
              <a:t>.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9142631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447800"/>
            <a:ext cx="8825658" cy="962891"/>
          </a:xfrm>
        </p:spPr>
        <p:txBody>
          <a:bodyPr/>
          <a:lstStyle/>
          <a:p>
            <a:r>
              <a:rPr lang="it-IT" sz="4000" dirty="0" smtClean="0"/>
              <a:t>Art. 22 c. 12 e 12bis</a:t>
            </a:r>
            <a:endParaRPr lang="it-IT" sz="4000" dirty="0"/>
          </a:p>
        </p:txBody>
      </p:sp>
      <p:sp>
        <p:nvSpPr>
          <p:cNvPr id="3" name="Sottotitolo 2"/>
          <p:cNvSpPr>
            <a:spLocks noGrp="1"/>
          </p:cNvSpPr>
          <p:nvPr>
            <p:ph type="subTitle" idx="1"/>
          </p:nvPr>
        </p:nvSpPr>
        <p:spPr>
          <a:xfrm>
            <a:off x="1154955" y="2604655"/>
            <a:ext cx="8825658" cy="3509818"/>
          </a:xfrm>
        </p:spPr>
        <p:txBody>
          <a:bodyPr>
            <a:normAutofit fontScale="85000" lnSpcReduction="20000"/>
          </a:bodyPr>
          <a:lstStyle/>
          <a:p>
            <a:r>
              <a:rPr lang="it-IT" dirty="0">
                <a:solidFill>
                  <a:schemeClr val="tx1"/>
                </a:solidFill>
              </a:rPr>
              <a:t>12.  Il  datore  di  lavoro  che  occupa  alle  proprie  </a:t>
            </a:r>
            <a:r>
              <a:rPr lang="it-IT" dirty="0" smtClean="0">
                <a:solidFill>
                  <a:schemeClr val="tx1"/>
                </a:solidFill>
              </a:rPr>
              <a:t>dipendenze lavoratori </a:t>
            </a:r>
            <a:r>
              <a:rPr lang="it-IT" dirty="0">
                <a:solidFill>
                  <a:schemeClr val="tx1"/>
                </a:solidFill>
              </a:rPr>
              <a:t>stranieri privi del permesso  di  soggiorno  previsto  </a:t>
            </a:r>
            <a:r>
              <a:rPr lang="it-IT" dirty="0" smtClean="0">
                <a:solidFill>
                  <a:schemeClr val="tx1"/>
                </a:solidFill>
              </a:rPr>
              <a:t>dal presente </a:t>
            </a:r>
            <a:r>
              <a:rPr lang="it-IT" dirty="0">
                <a:solidFill>
                  <a:schemeClr val="tx1"/>
                </a:solidFill>
              </a:rPr>
              <a:t>articolo, ovvero il cui permesso sia scaduto e del quale </a:t>
            </a:r>
            <a:r>
              <a:rPr lang="it-IT" dirty="0" smtClean="0">
                <a:solidFill>
                  <a:schemeClr val="tx1"/>
                </a:solidFill>
              </a:rPr>
              <a:t>non sia </a:t>
            </a:r>
            <a:r>
              <a:rPr lang="it-IT" dirty="0">
                <a:solidFill>
                  <a:schemeClr val="tx1"/>
                </a:solidFill>
              </a:rPr>
              <a:t>stato chiesto, nei termini  di  legge,  il  rinnovo,  revocato  </a:t>
            </a:r>
            <a:r>
              <a:rPr lang="it-IT" dirty="0" smtClean="0">
                <a:solidFill>
                  <a:schemeClr val="tx1"/>
                </a:solidFill>
              </a:rPr>
              <a:t>o annullato</a:t>
            </a:r>
            <a:r>
              <a:rPr lang="it-IT" dirty="0">
                <a:solidFill>
                  <a:schemeClr val="tx1"/>
                </a:solidFill>
              </a:rPr>
              <a:t>, </a:t>
            </a:r>
            <a:r>
              <a:rPr lang="it-IT" dirty="0" err="1">
                <a:solidFill>
                  <a:schemeClr val="tx1"/>
                </a:solidFill>
              </a:rPr>
              <a:t>e'</a:t>
            </a:r>
            <a:r>
              <a:rPr lang="it-IT" dirty="0">
                <a:solidFill>
                  <a:schemeClr val="tx1"/>
                </a:solidFill>
              </a:rPr>
              <a:t> punito con la reclusione da sei mesi a tre anni  e  </a:t>
            </a:r>
            <a:r>
              <a:rPr lang="it-IT" dirty="0" smtClean="0">
                <a:solidFill>
                  <a:schemeClr val="tx1"/>
                </a:solidFill>
              </a:rPr>
              <a:t>con la </a:t>
            </a:r>
            <a:r>
              <a:rPr lang="it-IT" dirty="0">
                <a:solidFill>
                  <a:schemeClr val="tx1"/>
                </a:solidFill>
              </a:rPr>
              <a:t>multa di 5000 euro per ogni lavoratore impiegato. </a:t>
            </a:r>
          </a:p>
          <a:p>
            <a:r>
              <a:rPr lang="it-IT" dirty="0">
                <a:solidFill>
                  <a:schemeClr val="tx1"/>
                </a:solidFill>
              </a:rPr>
              <a:t>  12-bis. Le pene per il fatto previsto dal comma 12  sono  </a:t>
            </a:r>
            <a:r>
              <a:rPr lang="it-IT" dirty="0" smtClean="0">
                <a:solidFill>
                  <a:schemeClr val="tx1"/>
                </a:solidFill>
              </a:rPr>
              <a:t>aumentate da </a:t>
            </a:r>
            <a:r>
              <a:rPr lang="it-IT" dirty="0">
                <a:solidFill>
                  <a:schemeClr val="tx1"/>
                </a:solidFill>
              </a:rPr>
              <a:t>un terzo alla </a:t>
            </a:r>
            <a:r>
              <a:rPr lang="it-IT" dirty="0" err="1">
                <a:solidFill>
                  <a:schemeClr val="tx1"/>
                </a:solidFill>
              </a:rPr>
              <a:t>meta'</a:t>
            </a:r>
            <a:r>
              <a:rPr lang="it-IT" dirty="0">
                <a:solidFill>
                  <a:schemeClr val="tx1"/>
                </a:solidFill>
              </a:rPr>
              <a:t>: </a:t>
            </a:r>
          </a:p>
          <a:p>
            <a:r>
              <a:rPr lang="it-IT" dirty="0">
                <a:solidFill>
                  <a:schemeClr val="tx1"/>
                </a:solidFill>
              </a:rPr>
              <a:t>    a) se i lavoratori occupati sono in numero superiore a tre; </a:t>
            </a:r>
          </a:p>
          <a:p>
            <a:r>
              <a:rPr lang="it-IT" dirty="0">
                <a:solidFill>
                  <a:schemeClr val="tx1"/>
                </a:solidFill>
              </a:rPr>
              <a:t>    b) se i lavoratori occupati sono minori in </a:t>
            </a:r>
            <a:r>
              <a:rPr lang="it-IT" dirty="0" err="1">
                <a:solidFill>
                  <a:schemeClr val="tx1"/>
                </a:solidFill>
              </a:rPr>
              <a:t>eta'</a:t>
            </a:r>
            <a:r>
              <a:rPr lang="it-IT" dirty="0">
                <a:solidFill>
                  <a:schemeClr val="tx1"/>
                </a:solidFill>
              </a:rPr>
              <a:t> non lavorativa; </a:t>
            </a:r>
          </a:p>
          <a:p>
            <a:r>
              <a:rPr lang="it-IT" dirty="0">
                <a:solidFill>
                  <a:schemeClr val="tx1"/>
                </a:solidFill>
              </a:rPr>
              <a:t>    c) se i lavoratori occupati sono sottoposti alle altre </a:t>
            </a:r>
            <a:r>
              <a:rPr lang="it-IT" dirty="0" smtClean="0">
                <a:solidFill>
                  <a:schemeClr val="tx1"/>
                </a:solidFill>
              </a:rPr>
              <a:t>condizioni lavorative  </a:t>
            </a:r>
            <a:r>
              <a:rPr lang="it-IT" dirty="0">
                <a:solidFill>
                  <a:schemeClr val="tx1"/>
                </a:solidFill>
              </a:rPr>
              <a:t>di </a:t>
            </a:r>
            <a:r>
              <a:rPr lang="it-IT" dirty="0" smtClean="0">
                <a:solidFill>
                  <a:schemeClr val="tx1"/>
                </a:solidFill>
              </a:rPr>
              <a:t>particolare  </a:t>
            </a:r>
            <a:r>
              <a:rPr lang="it-IT" dirty="0">
                <a:solidFill>
                  <a:schemeClr val="tx1"/>
                </a:solidFill>
              </a:rPr>
              <a:t>sfruttamento  di  cui  al  terzo   </a:t>
            </a:r>
            <a:r>
              <a:rPr lang="it-IT" dirty="0" smtClean="0">
                <a:solidFill>
                  <a:schemeClr val="tx1"/>
                </a:solidFill>
              </a:rPr>
              <a:t>comma dell'articolo </a:t>
            </a:r>
            <a:r>
              <a:rPr lang="it-IT" dirty="0">
                <a:solidFill>
                  <a:schemeClr val="tx1"/>
                </a:solidFill>
              </a:rPr>
              <a:t>603-bis del codice penale.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402782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625599"/>
            <a:ext cx="9906000" cy="1607128"/>
          </a:xfrm>
        </p:spPr>
        <p:txBody>
          <a:bodyPr/>
          <a:lstStyle/>
          <a:p>
            <a:r>
              <a:rPr lang="it-IT" dirty="0"/>
              <a:t>Art. 603 bis c.p.</a:t>
            </a:r>
            <a:br>
              <a:rPr lang="it-IT" dirty="0"/>
            </a:br>
            <a:r>
              <a:rPr lang="it-IT" dirty="0"/>
              <a:t>Intermediazione illecita e sfruttamento del lavoro</a:t>
            </a:r>
          </a:p>
        </p:txBody>
      </p:sp>
      <p:sp>
        <p:nvSpPr>
          <p:cNvPr id="3" name="Segnaposto testo 2"/>
          <p:cNvSpPr>
            <a:spLocks noGrp="1"/>
          </p:cNvSpPr>
          <p:nvPr>
            <p:ph type="body" idx="1"/>
          </p:nvPr>
        </p:nvSpPr>
        <p:spPr>
          <a:xfrm>
            <a:off x="1141411" y="3362035"/>
            <a:ext cx="9906000" cy="2964873"/>
          </a:xfrm>
        </p:spPr>
        <p:txBody>
          <a:bodyPr>
            <a:normAutofit fontScale="77500" lnSpcReduction="20000"/>
          </a:bodyPr>
          <a:lstStyle/>
          <a:p>
            <a:r>
              <a:rPr lang="it-IT" dirty="0">
                <a:solidFill>
                  <a:schemeClr val="tx1"/>
                </a:solidFill>
              </a:rPr>
              <a:t>Salvo che il fatto costituisca più grave reato, è punito con la reclusione da uno a sei anni e con la multa da 500 a 1.000 euro per ciascun lavoratore reclutato, chiunque:</a:t>
            </a:r>
          </a:p>
          <a:p>
            <a:endParaRPr lang="it-IT" dirty="0">
              <a:solidFill>
                <a:schemeClr val="tx1"/>
              </a:solidFill>
            </a:endParaRPr>
          </a:p>
          <a:p>
            <a:r>
              <a:rPr lang="it-IT" dirty="0">
                <a:solidFill>
                  <a:schemeClr val="tx1"/>
                </a:solidFill>
              </a:rPr>
              <a:t>1) </a:t>
            </a:r>
            <a:r>
              <a:rPr lang="it-IT" b="1" dirty="0">
                <a:solidFill>
                  <a:schemeClr val="tx1"/>
                </a:solidFill>
              </a:rPr>
              <a:t>recluta manodopera allo scopo di destinarla al lavoro presso terzi in condizioni di sfruttamento, approfittando dello stato di bisogno dei lavoratori</a:t>
            </a:r>
            <a:r>
              <a:rPr lang="it-IT" dirty="0">
                <a:solidFill>
                  <a:schemeClr val="tx1"/>
                </a:solidFill>
              </a:rPr>
              <a:t>;</a:t>
            </a:r>
          </a:p>
          <a:p>
            <a:r>
              <a:rPr lang="it-IT" dirty="0">
                <a:solidFill>
                  <a:schemeClr val="tx1"/>
                </a:solidFill>
              </a:rPr>
              <a:t>2) </a:t>
            </a:r>
            <a:r>
              <a:rPr lang="it-IT" b="1" dirty="0">
                <a:solidFill>
                  <a:schemeClr val="tx1"/>
                </a:solidFill>
              </a:rPr>
              <a:t>utilizza, assume o impiega manodopera, anche mediante l'attività di intermediazione di cui al numero 1</a:t>
            </a:r>
            <a:r>
              <a:rPr lang="it-IT" dirty="0">
                <a:solidFill>
                  <a:schemeClr val="tx1"/>
                </a:solidFill>
              </a:rPr>
              <a:t>), sottoponendo i lavoratori a condizioni di sfruttamento ed approfittando del loro stato di bisogno.</a:t>
            </a:r>
          </a:p>
          <a:p>
            <a:r>
              <a:rPr lang="it-IT" dirty="0">
                <a:solidFill>
                  <a:schemeClr val="tx1"/>
                </a:solidFill>
              </a:rPr>
              <a:t>Se i fatti sono commessi mediante violenza o minaccia, si applica la pena della reclusione da cinque a otto anni e la multa da 1.000 a 2.000 euro per ciascun lavoratore reclutato</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555390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1397865"/>
          </a:xfrm>
        </p:spPr>
        <p:txBody>
          <a:bodyPr/>
          <a:lstStyle/>
          <a:p>
            <a:r>
              <a:rPr lang="it-IT" dirty="0"/>
              <a:t>Cosa si intende per sfruttamento lavorativo</a:t>
            </a:r>
          </a:p>
        </p:txBody>
      </p:sp>
      <p:sp>
        <p:nvSpPr>
          <p:cNvPr id="3" name="Segnaposto testo 2"/>
          <p:cNvSpPr>
            <a:spLocks noGrp="1"/>
          </p:cNvSpPr>
          <p:nvPr>
            <p:ph type="body" idx="1"/>
          </p:nvPr>
        </p:nvSpPr>
        <p:spPr>
          <a:xfrm>
            <a:off x="1141411" y="2817091"/>
            <a:ext cx="9906000" cy="2982047"/>
          </a:xfrm>
        </p:spPr>
        <p:txBody>
          <a:bodyPr>
            <a:normAutofit fontScale="70000" lnSpcReduction="20000"/>
          </a:bodyPr>
          <a:lstStyle/>
          <a:p>
            <a:r>
              <a:rPr lang="it-IT" dirty="0">
                <a:solidFill>
                  <a:schemeClr val="tx1"/>
                </a:solidFill>
              </a:rPr>
              <a:t>Sono considerate vittime di sfruttamento lavorativo coloro che si trovino in una o più delle condizioni previste dall’art. 603 bis del Codice penale.</a:t>
            </a:r>
          </a:p>
          <a:p>
            <a:r>
              <a:rPr lang="it-IT" dirty="0">
                <a:solidFill>
                  <a:schemeClr val="tx1"/>
                </a:solidFill>
              </a:rPr>
              <a:t>In particolare, sono  indici di sfruttamento:</a:t>
            </a:r>
          </a:p>
          <a:p>
            <a:endParaRPr lang="it-IT" dirty="0">
              <a:solidFill>
                <a:schemeClr val="tx1"/>
              </a:solidFill>
            </a:endParaRPr>
          </a:p>
          <a:p>
            <a:pPr>
              <a:buFontTx/>
              <a:buChar char="-"/>
            </a:pPr>
            <a:r>
              <a:rPr lang="it-IT" dirty="0">
                <a:solidFill>
                  <a:schemeClr val="tx1"/>
                </a:solidFill>
              </a:rPr>
              <a:t>la reiterata corresponsione di retribuzioni in modo palesemente difforme dai contratti collettivi o comunque sproporzionato rispetto alla quantità e qualità del lavoro prestato; </a:t>
            </a:r>
          </a:p>
          <a:p>
            <a:pPr>
              <a:buFontTx/>
              <a:buChar char="-"/>
            </a:pPr>
            <a:r>
              <a:rPr lang="it-IT" dirty="0">
                <a:solidFill>
                  <a:schemeClr val="tx1"/>
                </a:solidFill>
              </a:rPr>
              <a:t>la reiterata violazione della normativa relativa all'orario di lavoro, ai periodi di riposo, al riposo settimanale, all'aspettativa obbligatoria, alle ferie;</a:t>
            </a:r>
          </a:p>
          <a:p>
            <a:pPr>
              <a:buFontTx/>
              <a:buChar char="-"/>
            </a:pPr>
            <a:r>
              <a:rPr lang="it-IT" dirty="0">
                <a:solidFill>
                  <a:schemeClr val="tx1"/>
                </a:solidFill>
              </a:rPr>
              <a:t>la  sussistenza  di  violazioni  delle  norme  in  materia  di sicurezza e igiene nei luoghi di lavoro;</a:t>
            </a:r>
          </a:p>
          <a:p>
            <a:pPr>
              <a:buFontTx/>
              <a:buChar char="-"/>
            </a:pPr>
            <a:r>
              <a:rPr lang="it-IT" dirty="0">
                <a:solidFill>
                  <a:schemeClr val="tx1"/>
                </a:solidFill>
              </a:rPr>
              <a:t>la sottoposizione del lavoratore a  condizioni  di  lavoro,  a metodi di sorveglianza o a situazioni alloggiative degradanti.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66831213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1868917"/>
          </a:xfrm>
        </p:spPr>
        <p:txBody>
          <a:bodyPr/>
          <a:lstStyle/>
          <a:p>
            <a:r>
              <a:rPr lang="en-US" dirty="0"/>
              <a:t>Art. 22 c. 12 quarter TUI</a:t>
            </a:r>
            <a:br>
              <a:rPr lang="en-US" dirty="0"/>
            </a:br>
            <a:r>
              <a:rPr lang="en-US" dirty="0"/>
              <a:t> I </a:t>
            </a:r>
            <a:r>
              <a:rPr lang="it-IT" dirty="0"/>
              <a:t>lavoratori stranieri vittime di situazioni di particolare sfruttamento</a:t>
            </a:r>
          </a:p>
        </p:txBody>
      </p:sp>
      <p:sp>
        <p:nvSpPr>
          <p:cNvPr id="3" name="Segnaposto testo 2"/>
          <p:cNvSpPr>
            <a:spLocks noGrp="1"/>
          </p:cNvSpPr>
          <p:nvPr>
            <p:ph type="body" idx="1"/>
          </p:nvPr>
        </p:nvSpPr>
        <p:spPr>
          <a:xfrm>
            <a:off x="1141411" y="3288144"/>
            <a:ext cx="9906000" cy="3223491"/>
          </a:xfrm>
        </p:spPr>
        <p:txBody>
          <a:bodyPr>
            <a:normAutofit fontScale="70000" lnSpcReduction="20000"/>
          </a:bodyPr>
          <a:lstStyle/>
          <a:p>
            <a:pPr fontAlgn="base"/>
            <a:r>
              <a:rPr lang="it-IT" dirty="0">
                <a:solidFill>
                  <a:schemeClr val="tx1"/>
                </a:solidFill>
              </a:rPr>
              <a:t>12-quater. Nelle ipotesi di particolare sfruttamento lavorativo di cui al comma 12-bis, </a:t>
            </a:r>
            <a:r>
              <a:rPr lang="it-IT" b="1" dirty="0">
                <a:solidFill>
                  <a:schemeClr val="tx1"/>
                </a:solidFill>
              </a:rPr>
              <a:t>è rilasciato dal questore, su proposta o con il parere favorevole del procuratore della Repubblica, allo straniero che abbia presentato denuncia e cooperi nel procedimento penale instaurato nei confronti del datore di lavoro, un permesso di soggiorno</a:t>
            </a:r>
            <a:r>
              <a:rPr lang="it-IT" dirty="0">
                <a:solidFill>
                  <a:schemeClr val="tx1"/>
                </a:solidFill>
              </a:rPr>
              <a:t>. </a:t>
            </a:r>
          </a:p>
          <a:p>
            <a:pPr fontAlgn="base"/>
            <a:endParaRPr lang="it-IT" dirty="0">
              <a:solidFill>
                <a:schemeClr val="tx1"/>
              </a:solidFill>
            </a:endParaRPr>
          </a:p>
          <a:p>
            <a:pPr fontAlgn="base"/>
            <a:r>
              <a:rPr lang="it-IT" dirty="0">
                <a:solidFill>
                  <a:schemeClr val="tx1"/>
                </a:solidFill>
              </a:rPr>
              <a:t>12-quinquies. Il permesso di soggiorno di cui al comma 12-quater ha la durata di sei mesi e può essere rinnovato per un anno o per il maggior periodo occorrente alla definizione del procedimento penale. Il permesso di soggiorno è revocato in caso di condotta incompatibile con le finalità dello stesso, segnalata dal procuratore della Repubblica o accertata dal questore, ovvero qualora vengano meno le condizioni che ne hanno giustificato il rilascio. </a:t>
            </a:r>
          </a:p>
          <a:p>
            <a:pPr fontAlgn="base"/>
            <a:endParaRPr lang="it-IT" dirty="0">
              <a:solidFill>
                <a:schemeClr val="tx1"/>
              </a:solidFill>
            </a:endParaRPr>
          </a:p>
          <a:p>
            <a:pPr fontAlgn="base"/>
            <a:r>
              <a:rPr lang="it-IT" dirty="0">
                <a:solidFill>
                  <a:schemeClr val="tx1"/>
                </a:solidFill>
              </a:rPr>
              <a:t>12-sexies. Il permesso di soggiorno di cui ai commi 12-quater e 12-quinquies reca la dicitura ”casi speciali, consente lo svolgimento di attività lavorativa e può essere convertito, alla scadenza, in permesso di soggiorno per lavoro subordinato o autonomo</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68684208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695901"/>
          </a:xfrm>
        </p:spPr>
        <p:txBody>
          <a:bodyPr/>
          <a:lstStyle/>
          <a:p>
            <a:r>
              <a:rPr lang="it-IT" dirty="0"/>
              <a:t>Condizioni di rilascio</a:t>
            </a:r>
          </a:p>
        </p:txBody>
      </p:sp>
      <p:sp>
        <p:nvSpPr>
          <p:cNvPr id="3" name="Segnaposto testo 2"/>
          <p:cNvSpPr>
            <a:spLocks noGrp="1"/>
          </p:cNvSpPr>
          <p:nvPr>
            <p:ph type="body" idx="1"/>
          </p:nvPr>
        </p:nvSpPr>
        <p:spPr>
          <a:xfrm>
            <a:off x="1141411" y="2309091"/>
            <a:ext cx="9906000" cy="3490047"/>
          </a:xfrm>
        </p:spPr>
        <p:txBody>
          <a:bodyPr/>
          <a:lstStyle/>
          <a:p>
            <a:r>
              <a:rPr lang="it-IT" dirty="0">
                <a:solidFill>
                  <a:schemeClr val="tx1"/>
                </a:solidFill>
              </a:rPr>
              <a:t>Nel caso di cittadini stranieri, privi del permesso di soggiorno, vittime di particolare sfruttamento lavorativo, la legge prevede che il questore, su proposta o con il parere favorevole del procuratore della Repubblica, possa rilasciare un permesso di soggiorno allo straniero che abbia presentato </a:t>
            </a:r>
            <a:r>
              <a:rPr lang="it-IT" b="1" dirty="0">
                <a:solidFill>
                  <a:schemeClr val="tx1"/>
                </a:solidFill>
              </a:rPr>
              <a:t>denuncia</a:t>
            </a:r>
            <a:r>
              <a:rPr lang="it-IT" dirty="0">
                <a:solidFill>
                  <a:schemeClr val="tx1"/>
                </a:solidFill>
              </a:rPr>
              <a:t> e cooperi nel procedimento penale instaurato nei confronti del datore di lavoro.</a:t>
            </a:r>
          </a:p>
          <a:p>
            <a:r>
              <a:rPr lang="it-IT" b="1" dirty="0">
                <a:solidFill>
                  <a:schemeClr val="tx1"/>
                </a:solidFill>
              </a:rPr>
              <a:t>La denuncia e la collaborazione del cittadino straniero sono requisiti imprescindibili per il rilascio di questo permesso di soggiorno per “casi speciali”.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984808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705138"/>
          </a:xfrm>
        </p:spPr>
        <p:txBody>
          <a:bodyPr/>
          <a:lstStyle/>
          <a:p>
            <a:r>
              <a:rPr lang="it-IT" dirty="0"/>
              <a:t>Richiesta </a:t>
            </a:r>
            <a:r>
              <a:rPr lang="it-IT" dirty="0" err="1"/>
              <a:t>pds</a:t>
            </a:r>
            <a:r>
              <a:rPr lang="it-IT" dirty="0"/>
              <a:t> ex art. 22</a:t>
            </a:r>
          </a:p>
        </p:txBody>
      </p:sp>
      <p:sp>
        <p:nvSpPr>
          <p:cNvPr id="3" name="Segnaposto testo 2"/>
          <p:cNvSpPr>
            <a:spLocks noGrp="1"/>
          </p:cNvSpPr>
          <p:nvPr>
            <p:ph type="body" idx="1"/>
          </p:nvPr>
        </p:nvSpPr>
        <p:spPr>
          <a:xfrm>
            <a:off x="1141411" y="2540000"/>
            <a:ext cx="9906000" cy="3259138"/>
          </a:xfrm>
        </p:spPr>
        <p:txBody>
          <a:bodyPr/>
          <a:lstStyle/>
          <a:p>
            <a:pPr marL="285750" indent="-285750">
              <a:buFont typeface="Arial" panose="020B0604020202020204" pitchFamily="34" charset="0"/>
              <a:buChar char="•"/>
            </a:pPr>
            <a:r>
              <a:rPr lang="it-IT" dirty="0">
                <a:solidFill>
                  <a:schemeClr val="tx1"/>
                </a:solidFill>
              </a:rPr>
              <a:t>Necessario che la vittima di sfruttamento lavorativo sporga denuncia</a:t>
            </a:r>
          </a:p>
          <a:p>
            <a:pPr marL="285750" indent="-285750">
              <a:buFont typeface="Arial" panose="020B0604020202020204" pitchFamily="34" charset="0"/>
              <a:buChar char="•"/>
            </a:pPr>
            <a:r>
              <a:rPr lang="it-IT" dirty="0">
                <a:solidFill>
                  <a:schemeClr val="tx1"/>
                </a:solidFill>
              </a:rPr>
              <a:t>Relazione del progetto anti-tratta</a:t>
            </a:r>
          </a:p>
          <a:p>
            <a:pPr marL="285750" indent="-285750">
              <a:buFont typeface="Arial" panose="020B0604020202020204" pitchFamily="34" charset="0"/>
              <a:buChar char="•"/>
            </a:pPr>
            <a:r>
              <a:rPr lang="it-IT" dirty="0">
                <a:solidFill>
                  <a:schemeClr val="tx1"/>
                </a:solidFill>
              </a:rPr>
              <a:t>Verifica status precedente e attuale (eventuale possesso o mancanza di titolo di soggiorno)</a:t>
            </a:r>
          </a:p>
          <a:p>
            <a:pPr marL="285750" indent="-285750">
              <a:buFont typeface="Arial" panose="020B0604020202020204" pitchFamily="34" charset="0"/>
              <a:buChar char="•"/>
            </a:pPr>
            <a:r>
              <a:rPr lang="it-IT" dirty="0">
                <a:solidFill>
                  <a:schemeClr val="tx1"/>
                </a:solidFill>
              </a:rPr>
              <a:t>Importante collaborazione che può instaurarsi a livello istituzionale o con associazioni e sindacati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4979485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668192"/>
          </a:xfrm>
        </p:spPr>
        <p:txBody>
          <a:bodyPr/>
          <a:lstStyle/>
          <a:p>
            <a:r>
              <a:rPr lang="it-IT" dirty="0"/>
              <a:t>Validità e diritti connessi</a:t>
            </a:r>
          </a:p>
        </p:txBody>
      </p:sp>
      <p:sp>
        <p:nvSpPr>
          <p:cNvPr id="3" name="Segnaposto testo 2"/>
          <p:cNvSpPr>
            <a:spLocks noGrp="1"/>
          </p:cNvSpPr>
          <p:nvPr>
            <p:ph type="body" idx="1"/>
          </p:nvPr>
        </p:nvSpPr>
        <p:spPr>
          <a:xfrm>
            <a:off x="1141411" y="2429164"/>
            <a:ext cx="9906000" cy="3369974"/>
          </a:xfrm>
        </p:spPr>
        <p:txBody>
          <a:bodyPr/>
          <a:lstStyle/>
          <a:p>
            <a:pPr marL="285750" indent="-285750">
              <a:buFont typeface="Arial" panose="020B0604020202020204" pitchFamily="34" charset="0"/>
              <a:buChar char="•"/>
            </a:pPr>
            <a:r>
              <a:rPr lang="it-IT" dirty="0">
                <a:solidFill>
                  <a:schemeClr val="tx1"/>
                </a:solidFill>
              </a:rPr>
              <a:t>Ha una validità iniziale di 6 mesi, rinnovabile per un anno o per maggiore periodo occorrente e successivamente è necessaria la conversione per motivi di lavoro </a:t>
            </a:r>
          </a:p>
          <a:p>
            <a:pPr marL="285750" indent="-285750">
              <a:buFont typeface="Arial" panose="020B0604020202020204" pitchFamily="34" charset="0"/>
              <a:buChar char="•"/>
            </a:pPr>
            <a:r>
              <a:rPr lang="it-IT" dirty="0">
                <a:solidFill>
                  <a:schemeClr val="tx1"/>
                </a:solidFill>
              </a:rPr>
              <a:t>Consente l’iscrizione anagrafica </a:t>
            </a:r>
            <a:endParaRPr lang="it-IT" dirty="0" smtClean="0">
              <a:solidFill>
                <a:schemeClr val="tx1"/>
              </a:solidFill>
            </a:endParaRPr>
          </a:p>
          <a:p>
            <a:pPr marL="285750" indent="-285750">
              <a:buFont typeface="Arial" panose="020B0604020202020204" pitchFamily="34" charset="0"/>
              <a:buChar char="•"/>
            </a:pPr>
            <a:r>
              <a:rPr lang="it-IT" dirty="0" smtClean="0">
                <a:solidFill>
                  <a:schemeClr val="tx1"/>
                </a:solidFill>
              </a:rPr>
              <a:t>Dà </a:t>
            </a:r>
            <a:r>
              <a:rPr lang="it-IT" dirty="0">
                <a:solidFill>
                  <a:schemeClr val="tx1"/>
                </a:solidFill>
              </a:rPr>
              <a:t>diritto all’iscrizione al SSN</a:t>
            </a:r>
          </a:p>
          <a:p>
            <a:pPr marL="285750" indent="-285750">
              <a:buFont typeface="Arial" panose="020B0604020202020204" pitchFamily="34" charset="0"/>
              <a:buChar char="•"/>
            </a:pPr>
            <a:r>
              <a:rPr lang="it-IT" dirty="0">
                <a:solidFill>
                  <a:schemeClr val="tx1"/>
                </a:solidFill>
              </a:rPr>
              <a:t>Prevista l’accoglienza in OLS o SAI</a:t>
            </a:r>
          </a:p>
          <a:p>
            <a:pPr marL="285750" indent="-285750">
              <a:buFont typeface="Arial" panose="020B0604020202020204" pitchFamily="34" charset="0"/>
              <a:buChar char="•"/>
            </a:pPr>
            <a:r>
              <a:rPr lang="it-IT" dirty="0">
                <a:solidFill>
                  <a:schemeClr val="tx1"/>
                </a:solidFill>
              </a:rPr>
              <a:t>Consente di svolgere attività lavorativa.</a:t>
            </a:r>
          </a:p>
          <a:p>
            <a:endParaRPr lang="it-IT" dirty="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60441717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6" y="1551710"/>
            <a:ext cx="8825657" cy="720436"/>
          </a:xfrm>
        </p:spPr>
        <p:txBody>
          <a:bodyPr/>
          <a:lstStyle/>
          <a:p>
            <a:r>
              <a:rPr lang="it-IT" dirty="0" smtClean="0"/>
              <a:t>Art. 24 TUI</a:t>
            </a:r>
            <a:endParaRPr lang="it-IT" dirty="0"/>
          </a:p>
        </p:txBody>
      </p:sp>
      <p:sp>
        <p:nvSpPr>
          <p:cNvPr id="3" name="Segnaposto testo 2"/>
          <p:cNvSpPr>
            <a:spLocks noGrp="1"/>
          </p:cNvSpPr>
          <p:nvPr>
            <p:ph type="body" idx="1"/>
          </p:nvPr>
        </p:nvSpPr>
        <p:spPr>
          <a:xfrm>
            <a:off x="1154955" y="2272146"/>
            <a:ext cx="8825658" cy="4221018"/>
          </a:xfrm>
        </p:spPr>
        <p:txBody>
          <a:bodyPr>
            <a:normAutofit fontScale="47500" lnSpcReduction="20000"/>
          </a:bodyPr>
          <a:lstStyle/>
          <a:p>
            <a:pPr algn="just"/>
            <a:r>
              <a:rPr lang="it-IT" sz="2500" dirty="0">
                <a:solidFill>
                  <a:schemeClr val="tx1"/>
                </a:solidFill>
              </a:rPr>
              <a:t>Settori di riferimento: </a:t>
            </a:r>
            <a:r>
              <a:rPr lang="it-IT" sz="2500" b="1" dirty="0">
                <a:solidFill>
                  <a:schemeClr val="tx1"/>
                </a:solidFill>
                <a:effectLst>
                  <a:outerShdw blurRad="38100" dist="38100" dir="2700000" algn="tl">
                    <a:srgbClr val="000000">
                      <a:alpha val="43137"/>
                    </a:srgbClr>
                  </a:outerShdw>
                </a:effectLst>
              </a:rPr>
              <a:t>agricolo e turistico/alberghiero </a:t>
            </a:r>
            <a:endParaRPr lang="it-IT" sz="2500" dirty="0">
              <a:solidFill>
                <a:schemeClr val="tx1"/>
              </a:solidFill>
            </a:endParaRPr>
          </a:p>
          <a:p>
            <a:pPr marL="342900" indent="-342900" algn="just">
              <a:buFont typeface="Arial" panose="020B0604020202020204" pitchFamily="34" charset="0"/>
              <a:buChar char="•"/>
            </a:pPr>
            <a:r>
              <a:rPr lang="it-IT" sz="2500" dirty="0">
                <a:solidFill>
                  <a:schemeClr val="tx1"/>
                </a:solidFill>
              </a:rPr>
              <a:t>L'ingresso del cittadino straniero per lavoro stagionale è subordinato all'adozione di un Decreto del Presidente del Consiglio dei Ministri che preveda delle specifiche quote di ingresso per tali lavoratori, c.d. Decreto Flussi, e alla relativa richiesta di nulla-osta al lavoro da presentare, presso lo Sportello Unico Immigrazione della Prefettura-Ufficio territoriale del Governo (U.T.G.), da parte di un datore di lavoro, italiano o straniero regolarmente soggiornante, e al rilascio della relativa autorizzazione al lavoro</a:t>
            </a:r>
            <a:r>
              <a:rPr lang="it-IT" sz="2500" dirty="0" smtClean="0">
                <a:solidFill>
                  <a:schemeClr val="tx1"/>
                </a:solidFill>
              </a:rPr>
              <a:t>.</a:t>
            </a:r>
            <a:endParaRPr lang="it-IT" sz="2500" dirty="0">
              <a:solidFill>
                <a:schemeClr val="tx1"/>
              </a:solidFill>
            </a:endParaRPr>
          </a:p>
          <a:p>
            <a:pPr marL="342900" indent="-342900" algn="just">
              <a:buFont typeface="Arial" panose="020B0604020202020204" pitchFamily="34" charset="0"/>
              <a:buChar char="•"/>
            </a:pPr>
            <a:r>
              <a:rPr lang="it-IT" sz="2500" dirty="0">
                <a:solidFill>
                  <a:schemeClr val="tx1"/>
                </a:solidFill>
              </a:rPr>
              <a:t>La richiesta di lavoratori </a:t>
            </a:r>
            <a:r>
              <a:rPr lang="it-IT" sz="2500" dirty="0" smtClean="0">
                <a:solidFill>
                  <a:schemeClr val="tx1"/>
                </a:solidFill>
              </a:rPr>
              <a:t>stranieri </a:t>
            </a:r>
            <a:r>
              <a:rPr lang="it-IT" sz="2500" dirty="0">
                <a:solidFill>
                  <a:schemeClr val="tx1"/>
                </a:solidFill>
              </a:rPr>
              <a:t>stagionali può essere fatta da parte di:</a:t>
            </a:r>
          </a:p>
          <a:p>
            <a:pPr algn="just"/>
            <a:r>
              <a:rPr lang="it-IT" sz="2500" dirty="0">
                <a:solidFill>
                  <a:schemeClr val="tx1"/>
                </a:solidFill>
              </a:rPr>
              <a:t>         </a:t>
            </a:r>
            <a:r>
              <a:rPr lang="it-IT" sz="2500" dirty="0" smtClean="0">
                <a:solidFill>
                  <a:schemeClr val="tx1"/>
                </a:solidFill>
              </a:rPr>
              <a:t>1</a:t>
            </a:r>
            <a:r>
              <a:rPr lang="it-IT" sz="2500" dirty="0">
                <a:solidFill>
                  <a:schemeClr val="tx1"/>
                </a:solidFill>
              </a:rPr>
              <a:t>. datore di lavoro italiano;</a:t>
            </a:r>
          </a:p>
          <a:p>
            <a:pPr marL="400050" lvl="1" algn="just"/>
            <a:r>
              <a:rPr lang="it-IT" sz="2500" dirty="0">
                <a:solidFill>
                  <a:schemeClr val="tx1"/>
                </a:solidFill>
              </a:rPr>
              <a:t>2. </a:t>
            </a:r>
            <a:r>
              <a:rPr lang="it-IT" sz="2500" cap="all" dirty="0">
                <a:solidFill>
                  <a:schemeClr val="tx1"/>
                </a:solidFill>
              </a:rPr>
              <a:t>datore di lavoro straniero regolarmente soggiornante;</a:t>
            </a:r>
          </a:p>
          <a:p>
            <a:pPr marL="400050" lvl="1" algn="just"/>
            <a:r>
              <a:rPr lang="it-IT" sz="2500" cap="all" dirty="0">
                <a:solidFill>
                  <a:schemeClr val="tx1"/>
                </a:solidFill>
              </a:rPr>
              <a:t>3. associazioni di categoria per conto dei loro associati</a:t>
            </a:r>
          </a:p>
          <a:p>
            <a:pPr marL="342900" indent="-342900" algn="just">
              <a:buFont typeface="Arial" panose="020B0604020202020204" pitchFamily="34" charset="0"/>
              <a:buChar char="•"/>
            </a:pPr>
            <a:r>
              <a:rPr lang="it-IT" sz="2500" dirty="0">
                <a:solidFill>
                  <a:schemeClr val="tx1"/>
                </a:solidFill>
              </a:rPr>
              <a:t>La richiesta nominativa deve essere presentata presso lo Sportello Unico Immigrazione della provincia di residenza del datore di lavoro: l'iter è il medesimo previsto per il rilascio di autorizzazione al lavoro subordinato (art.22, d.lgs. n.286/98 e succ.mod. Testo Unico sull'Immigrazione</a:t>
            </a:r>
            <a:r>
              <a:rPr lang="it-IT" sz="2500" dirty="0" smtClean="0">
                <a:solidFill>
                  <a:schemeClr val="tx1"/>
                </a:solidFill>
              </a:rPr>
              <a:t>).</a:t>
            </a:r>
            <a:endParaRPr lang="it-IT" sz="2500" dirty="0">
              <a:solidFill>
                <a:schemeClr val="tx1"/>
              </a:solidFill>
            </a:endParaRPr>
          </a:p>
          <a:p>
            <a:pPr marL="342900" indent="-342900" algn="just">
              <a:buFont typeface="Arial" panose="020B0604020202020204" pitchFamily="34" charset="0"/>
              <a:buChar char="•"/>
            </a:pPr>
            <a:r>
              <a:rPr lang="it-IT" sz="2500" dirty="0">
                <a:solidFill>
                  <a:schemeClr val="tx1"/>
                </a:solidFill>
              </a:rPr>
              <a:t>Lo Sportello unico per l'immigrazione rilascia il nulla osta al lavoro stagionale, anche pluriennale, per la durata corrispondente a quella del lavoro stagionale richiesto, non oltre 20 giorni dalla data di ricezione della richiesta del datore di lavoro</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30728846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6" y="1597892"/>
            <a:ext cx="8825657" cy="1884218"/>
          </a:xfrm>
        </p:spPr>
        <p:txBody>
          <a:bodyPr/>
          <a:lstStyle/>
          <a:p>
            <a:r>
              <a:rPr lang="it-IT" dirty="0"/>
              <a:t>Come si ottiene il permesso di soggiorno stagionale e quali sono le sue caratteristiche?</a:t>
            </a:r>
          </a:p>
        </p:txBody>
      </p:sp>
      <p:sp>
        <p:nvSpPr>
          <p:cNvPr id="3" name="Segnaposto testo 2"/>
          <p:cNvSpPr>
            <a:spLocks noGrp="1"/>
          </p:cNvSpPr>
          <p:nvPr>
            <p:ph type="body" idx="1"/>
          </p:nvPr>
        </p:nvSpPr>
        <p:spPr>
          <a:xfrm>
            <a:off x="1154955" y="3398982"/>
            <a:ext cx="8825658" cy="3112654"/>
          </a:xfrm>
        </p:spPr>
        <p:txBody>
          <a:bodyPr>
            <a:normAutofit fontScale="70000" lnSpcReduction="20000"/>
          </a:bodyPr>
          <a:lstStyle/>
          <a:p>
            <a:pPr marL="342900" indent="-342900" algn="just">
              <a:buFont typeface="Arial" panose="020B0604020202020204" pitchFamily="34" charset="0"/>
              <a:buChar char="•"/>
            </a:pPr>
            <a:r>
              <a:rPr lang="it-IT" dirty="0">
                <a:solidFill>
                  <a:schemeClr val="tx1"/>
                </a:solidFill>
              </a:rPr>
              <a:t>Entro 8 giorni lavorativi dall'ingresso nel territorio dello Stato il lavoratore straniero ha l'onere di prenotare un appuntamento presso lo Sportello Unico Immigrazione della Prefettura, che ha rilasciato il nulla-osta al lavoro, per sottoscrivere il contratto di soggiorno e inoltrare la domanda di permesso di soggiorno per motivo di lavoro stagionale</a:t>
            </a:r>
            <a:r>
              <a:rPr lang="it-IT" dirty="0" smtClean="0">
                <a:solidFill>
                  <a:schemeClr val="tx1"/>
                </a:solidFill>
              </a:rPr>
              <a:t>;</a:t>
            </a:r>
            <a:endParaRPr lang="it-IT" dirty="0">
              <a:solidFill>
                <a:schemeClr val="tx1"/>
              </a:solidFill>
            </a:endParaRPr>
          </a:p>
          <a:p>
            <a:pPr marL="342900" indent="-342900">
              <a:buFont typeface="Arial" panose="020B0604020202020204" pitchFamily="34" charset="0"/>
              <a:buChar char="•"/>
            </a:pPr>
            <a:r>
              <a:rPr lang="it-IT" dirty="0">
                <a:solidFill>
                  <a:schemeClr val="tx1"/>
                </a:solidFill>
              </a:rPr>
              <a:t>Tale titolo al soggiorno:</a:t>
            </a:r>
            <a:br>
              <a:rPr lang="it-IT" dirty="0">
                <a:solidFill>
                  <a:schemeClr val="tx1"/>
                </a:solidFill>
              </a:rPr>
            </a:br>
            <a:r>
              <a:rPr lang="it-IT" dirty="0">
                <a:solidFill>
                  <a:schemeClr val="tx1"/>
                </a:solidFill>
              </a:rPr>
              <a:t>- ha una durata limitata (fino a nove mesi)</a:t>
            </a:r>
            <a:br>
              <a:rPr lang="it-IT" dirty="0">
                <a:solidFill>
                  <a:schemeClr val="tx1"/>
                </a:solidFill>
              </a:rPr>
            </a:br>
            <a:r>
              <a:rPr lang="it-IT" dirty="0">
                <a:solidFill>
                  <a:schemeClr val="tx1"/>
                </a:solidFill>
              </a:rPr>
              <a:t>- permette di lavorare solo nel settore d'impiego stagionale</a:t>
            </a:r>
            <a:br>
              <a:rPr lang="it-IT" dirty="0">
                <a:solidFill>
                  <a:schemeClr val="tx1"/>
                </a:solidFill>
              </a:rPr>
            </a:br>
            <a:r>
              <a:rPr lang="it-IT" dirty="0">
                <a:solidFill>
                  <a:schemeClr val="tx1"/>
                </a:solidFill>
              </a:rPr>
              <a:t>- alla scadenza è rinnovabile solo se di durata inferiore ai nove mesi</a:t>
            </a:r>
            <a:br>
              <a:rPr lang="it-IT" dirty="0">
                <a:solidFill>
                  <a:schemeClr val="tx1"/>
                </a:solidFill>
              </a:rPr>
            </a:br>
            <a:r>
              <a:rPr lang="it-IT" dirty="0">
                <a:solidFill>
                  <a:schemeClr val="tx1"/>
                </a:solidFill>
              </a:rPr>
              <a:t>- alla scadenza è convertibile dopo almeno tre mesi di lavoro solo se ricorrono i presupposti</a:t>
            </a:r>
            <a:r>
              <a:rPr lang="it-IT" dirty="0" smtClean="0">
                <a:solidFill>
                  <a:schemeClr val="tx1"/>
                </a:solidFill>
              </a:rPr>
              <a:t>.</a:t>
            </a:r>
            <a:endParaRPr lang="it-IT" dirty="0">
              <a:solidFill>
                <a:schemeClr val="tx1"/>
              </a:solidFill>
            </a:endParaRPr>
          </a:p>
          <a:p>
            <a:pPr marL="342900" indent="-342900">
              <a:buFont typeface="Arial" panose="020B0604020202020204" pitchFamily="34" charset="0"/>
              <a:buChar char="•"/>
            </a:pPr>
            <a:r>
              <a:rPr lang="it-IT" dirty="0">
                <a:solidFill>
                  <a:schemeClr val="tx1"/>
                </a:solidFill>
              </a:rPr>
              <a:t>Il lavoratore stagionale, qualora se ne verifichino le condizioni (disposizione di quote nell'ambito dei decreti annuali di programmazione dei flussi di ingresso, tre mesi di lavoro e proposta di un contratto di soggiorno), può chiedere la conversione del suo titolo al soggiorno in permesso per lavoro subordinato attraverso l'apposita procedura telematica</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397182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1333210"/>
          </a:xfrm>
        </p:spPr>
        <p:txBody>
          <a:bodyPr/>
          <a:lstStyle/>
          <a:p>
            <a:r>
              <a:rPr lang="it-IT" dirty="0"/>
              <a:t>Art. 601 c.p. </a:t>
            </a:r>
            <a:br>
              <a:rPr lang="it-IT" dirty="0"/>
            </a:br>
            <a:r>
              <a:rPr lang="it-IT" dirty="0"/>
              <a:t>Tratta di persone</a:t>
            </a:r>
          </a:p>
        </p:txBody>
      </p:sp>
      <p:sp>
        <p:nvSpPr>
          <p:cNvPr id="3" name="Segnaposto testo 2"/>
          <p:cNvSpPr>
            <a:spLocks noGrp="1"/>
          </p:cNvSpPr>
          <p:nvPr>
            <p:ph type="body" idx="1"/>
          </p:nvPr>
        </p:nvSpPr>
        <p:spPr>
          <a:xfrm>
            <a:off x="1076756" y="2752437"/>
            <a:ext cx="9906000" cy="3046701"/>
          </a:xfrm>
        </p:spPr>
        <p:txBody>
          <a:bodyPr>
            <a:normAutofit fontScale="85000" lnSpcReduction="10000"/>
          </a:bodyPr>
          <a:lstStyle/>
          <a:p>
            <a:r>
              <a:rPr lang="it-IT" dirty="0">
                <a:solidFill>
                  <a:schemeClr val="tx1"/>
                </a:solidFill>
              </a:rPr>
              <a:t>È punito con la reclusione da otto a venti anni </a:t>
            </a:r>
            <a:r>
              <a:rPr lang="it-IT" b="1" dirty="0">
                <a:solidFill>
                  <a:schemeClr val="tx1"/>
                </a:solidFill>
              </a:rPr>
              <a:t>chiunque recluta, introduce nel territorio dello Stato, trasferisce anche al di fuori di esso, trasporta, cede l'autorità sulla persona, ospita una o più persone che si trovano nelle condizioni di cui all'articolo </a:t>
            </a:r>
            <a:r>
              <a:rPr lang="it-IT" sz="2000" b="1" dirty="0">
                <a:solidFill>
                  <a:schemeClr val="tx1"/>
                </a:solidFill>
              </a:rPr>
              <a:t>600</a:t>
            </a:r>
            <a:r>
              <a:rPr lang="it-IT" sz="2000" dirty="0">
                <a:solidFill>
                  <a:schemeClr val="tx1"/>
                </a:solidFill>
              </a:rPr>
              <a:t>,</a:t>
            </a:r>
            <a:r>
              <a:rPr lang="it-IT" dirty="0">
                <a:solidFill>
                  <a:schemeClr val="tx1"/>
                </a:solidFill>
              </a:rPr>
              <a:t> ovvero, realizza le stesse condotte su una o più persone, mediante inganno, violenza, minaccia, abuso di autorità </a:t>
            </a:r>
            <a:r>
              <a:rPr lang="it-IT" b="1" dirty="0">
                <a:solidFill>
                  <a:schemeClr val="tx1"/>
                </a:solidFill>
              </a:rPr>
              <a:t>o </a:t>
            </a:r>
            <a:r>
              <a:rPr lang="it-IT" b="1" dirty="0" err="1">
                <a:solidFill>
                  <a:schemeClr val="tx1"/>
                </a:solidFill>
              </a:rPr>
              <a:t>approfittamento</a:t>
            </a:r>
            <a:r>
              <a:rPr lang="it-IT" b="1" dirty="0">
                <a:solidFill>
                  <a:schemeClr val="tx1"/>
                </a:solidFill>
              </a:rPr>
              <a:t> di una situazione di vulnerabilità</a:t>
            </a:r>
            <a:r>
              <a:rPr lang="it-IT" dirty="0">
                <a:solidFill>
                  <a:schemeClr val="tx1"/>
                </a:solidFill>
              </a:rPr>
              <a:t>, di inferiorità fisica, psichica o di necessità, o mediante promessa o dazione di denaro o di altri vantaggi alla persona che su di essa ha autorità, </a:t>
            </a:r>
            <a:r>
              <a:rPr lang="it-IT" b="1" dirty="0">
                <a:solidFill>
                  <a:schemeClr val="tx1"/>
                </a:solidFill>
              </a:rPr>
              <a:t>al fine di indurle o costringerle a prestazioni lavorative, sessuali ovvero all'accattonaggio o comunque al compimento di attività illecite che ne comportano lo sfruttamento</a:t>
            </a:r>
            <a:r>
              <a:rPr lang="it-IT" dirty="0">
                <a:solidFill>
                  <a:schemeClr val="tx1"/>
                </a:solidFill>
              </a:rPr>
              <a:t> o a sottoporsi al prelievo di organi</a:t>
            </a:r>
            <a:r>
              <a:rPr lang="it-IT" baseline="30000" dirty="0">
                <a:solidFill>
                  <a:schemeClr val="tx1"/>
                </a:solidFill>
              </a:rPr>
              <a:t>.</a:t>
            </a:r>
            <a:endParaRPr lang="it-IT" dirty="0">
              <a:solidFill>
                <a:schemeClr val="tx1"/>
              </a:solidFill>
            </a:endParaRPr>
          </a:p>
          <a:p>
            <a:r>
              <a:rPr lang="it-IT" dirty="0">
                <a:solidFill>
                  <a:schemeClr val="tx1"/>
                </a:solidFill>
              </a:rPr>
              <a:t>(….)</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4674733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447801"/>
            <a:ext cx="8825658" cy="778163"/>
          </a:xfrm>
        </p:spPr>
        <p:txBody>
          <a:bodyPr/>
          <a:lstStyle/>
          <a:p>
            <a:r>
              <a:rPr lang="it-IT" sz="4000" dirty="0" smtClean="0"/>
              <a:t>Art. 24 c. 12</a:t>
            </a:r>
            <a:endParaRPr lang="it-IT" sz="4000" dirty="0"/>
          </a:p>
        </p:txBody>
      </p:sp>
      <p:sp>
        <p:nvSpPr>
          <p:cNvPr id="3" name="Sottotitolo 2"/>
          <p:cNvSpPr>
            <a:spLocks noGrp="1"/>
          </p:cNvSpPr>
          <p:nvPr>
            <p:ph type="subTitle" idx="1"/>
          </p:nvPr>
        </p:nvSpPr>
        <p:spPr>
          <a:xfrm>
            <a:off x="1154955" y="2327564"/>
            <a:ext cx="8825658" cy="4017818"/>
          </a:xfrm>
        </p:spPr>
        <p:txBody>
          <a:bodyPr>
            <a:normAutofit fontScale="85000" lnSpcReduction="20000"/>
          </a:bodyPr>
          <a:lstStyle/>
          <a:p>
            <a:r>
              <a:rPr lang="it-IT" dirty="0">
                <a:solidFill>
                  <a:schemeClr val="tx1"/>
                </a:solidFill>
              </a:rPr>
              <a:t>12. Fuori dei casi di cui all'articolo 22, commi 5-bis e 5-ter,  </a:t>
            </a:r>
            <a:r>
              <a:rPr lang="it-IT" dirty="0" smtClean="0">
                <a:solidFill>
                  <a:schemeClr val="tx1"/>
                </a:solidFill>
              </a:rPr>
              <a:t>il nulla </a:t>
            </a:r>
            <a:r>
              <a:rPr lang="it-IT" dirty="0">
                <a:solidFill>
                  <a:schemeClr val="tx1"/>
                </a:solidFill>
              </a:rPr>
              <a:t>osta al lavoro stagionale </a:t>
            </a:r>
            <a:r>
              <a:rPr lang="it-IT" dirty="0" err="1">
                <a:solidFill>
                  <a:schemeClr val="tx1"/>
                </a:solidFill>
              </a:rPr>
              <a:t>puo'</a:t>
            </a:r>
            <a:r>
              <a:rPr lang="it-IT" dirty="0">
                <a:solidFill>
                  <a:schemeClr val="tx1"/>
                </a:solidFill>
              </a:rPr>
              <a:t>  essere  rifiutato  ovvero,  </a:t>
            </a:r>
            <a:r>
              <a:rPr lang="it-IT" dirty="0" smtClean="0">
                <a:solidFill>
                  <a:schemeClr val="tx1"/>
                </a:solidFill>
              </a:rPr>
              <a:t>nel caso </a:t>
            </a:r>
            <a:r>
              <a:rPr lang="it-IT" dirty="0">
                <a:solidFill>
                  <a:schemeClr val="tx1"/>
                </a:solidFill>
              </a:rPr>
              <a:t>sia stato rilasciato, </a:t>
            </a:r>
            <a:r>
              <a:rPr lang="it-IT" dirty="0" err="1">
                <a:solidFill>
                  <a:schemeClr val="tx1"/>
                </a:solidFill>
              </a:rPr>
              <a:t>puo'</a:t>
            </a:r>
            <a:r>
              <a:rPr lang="it-IT" dirty="0">
                <a:solidFill>
                  <a:schemeClr val="tx1"/>
                </a:solidFill>
              </a:rPr>
              <a:t> essere revocato quando: </a:t>
            </a:r>
          </a:p>
          <a:p>
            <a:r>
              <a:rPr lang="it-IT" dirty="0">
                <a:solidFill>
                  <a:schemeClr val="tx1"/>
                </a:solidFill>
              </a:rPr>
              <a:t>    a) il datore di lavoro </a:t>
            </a:r>
            <a:r>
              <a:rPr lang="it-IT" dirty="0" err="1">
                <a:solidFill>
                  <a:schemeClr val="tx1"/>
                </a:solidFill>
              </a:rPr>
              <a:t>e'</a:t>
            </a:r>
            <a:r>
              <a:rPr lang="it-IT" dirty="0">
                <a:solidFill>
                  <a:schemeClr val="tx1"/>
                </a:solidFill>
              </a:rPr>
              <a:t> stato oggetto di sanzioni  a  causa  </a:t>
            </a:r>
            <a:r>
              <a:rPr lang="it-IT" dirty="0" smtClean="0">
                <a:solidFill>
                  <a:schemeClr val="tx1"/>
                </a:solidFill>
              </a:rPr>
              <a:t>di lavoro </a:t>
            </a:r>
            <a:r>
              <a:rPr lang="it-IT" dirty="0">
                <a:solidFill>
                  <a:schemeClr val="tx1"/>
                </a:solidFill>
              </a:rPr>
              <a:t>irregolare; </a:t>
            </a:r>
          </a:p>
          <a:p>
            <a:r>
              <a:rPr lang="it-IT" dirty="0">
                <a:solidFill>
                  <a:schemeClr val="tx1"/>
                </a:solidFill>
              </a:rPr>
              <a:t>    b)  l'impresa  del  datore  di  lavoro  </a:t>
            </a:r>
            <a:r>
              <a:rPr lang="it-IT" dirty="0" err="1">
                <a:solidFill>
                  <a:schemeClr val="tx1"/>
                </a:solidFill>
              </a:rPr>
              <a:t>e'</a:t>
            </a:r>
            <a:r>
              <a:rPr lang="it-IT" dirty="0">
                <a:solidFill>
                  <a:schemeClr val="tx1"/>
                </a:solidFill>
              </a:rPr>
              <a:t>  stata  liquidata  </a:t>
            </a:r>
            <a:r>
              <a:rPr lang="it-IT" dirty="0" smtClean="0">
                <a:solidFill>
                  <a:schemeClr val="tx1"/>
                </a:solidFill>
              </a:rPr>
              <a:t>per insolvenza </a:t>
            </a:r>
            <a:r>
              <a:rPr lang="it-IT" dirty="0">
                <a:solidFill>
                  <a:schemeClr val="tx1"/>
                </a:solidFill>
              </a:rPr>
              <a:t>o non </a:t>
            </a:r>
            <a:r>
              <a:rPr lang="it-IT" dirty="0" err="1">
                <a:solidFill>
                  <a:schemeClr val="tx1"/>
                </a:solidFill>
              </a:rPr>
              <a:t>e'</a:t>
            </a:r>
            <a:r>
              <a:rPr lang="it-IT" dirty="0">
                <a:solidFill>
                  <a:schemeClr val="tx1"/>
                </a:solidFill>
              </a:rPr>
              <a:t> svolta alcuna </a:t>
            </a:r>
            <a:r>
              <a:rPr lang="it-IT" dirty="0" err="1">
                <a:solidFill>
                  <a:schemeClr val="tx1"/>
                </a:solidFill>
              </a:rPr>
              <a:t>attivita'</a:t>
            </a:r>
            <a:r>
              <a:rPr lang="it-IT" dirty="0">
                <a:solidFill>
                  <a:schemeClr val="tx1"/>
                </a:solidFill>
              </a:rPr>
              <a:t> economica; </a:t>
            </a:r>
          </a:p>
          <a:p>
            <a:r>
              <a:rPr lang="it-IT" dirty="0">
                <a:solidFill>
                  <a:schemeClr val="tx1"/>
                </a:solidFill>
              </a:rPr>
              <a:t>    c) il datore di  lavoro  non  ha  rispettato  i  propri  </a:t>
            </a:r>
            <a:r>
              <a:rPr lang="it-IT" dirty="0" smtClean="0">
                <a:solidFill>
                  <a:schemeClr val="tx1"/>
                </a:solidFill>
              </a:rPr>
              <a:t>obblighi giuridici </a:t>
            </a:r>
            <a:r>
              <a:rPr lang="it-IT" dirty="0">
                <a:solidFill>
                  <a:schemeClr val="tx1"/>
                </a:solidFill>
              </a:rPr>
              <a:t>in materia di previdenza sociale, </a:t>
            </a:r>
            <a:r>
              <a:rPr lang="it-IT" dirty="0" smtClean="0">
                <a:solidFill>
                  <a:schemeClr val="tx1"/>
                </a:solidFill>
              </a:rPr>
              <a:t>tassazione</a:t>
            </a:r>
            <a:r>
              <a:rPr lang="it-IT" dirty="0">
                <a:solidFill>
                  <a:schemeClr val="tx1"/>
                </a:solidFill>
              </a:rPr>
              <a:t>,  diritti  </a:t>
            </a:r>
            <a:r>
              <a:rPr lang="it-IT" dirty="0" smtClean="0">
                <a:solidFill>
                  <a:schemeClr val="tx1"/>
                </a:solidFill>
              </a:rPr>
              <a:t>dei lavoratori</a:t>
            </a:r>
            <a:r>
              <a:rPr lang="it-IT" dirty="0">
                <a:solidFill>
                  <a:schemeClr val="tx1"/>
                </a:solidFill>
              </a:rPr>
              <a:t>,  condizioni  di  lavoro  o  di  impiego,  previsti  </a:t>
            </a:r>
            <a:r>
              <a:rPr lang="it-IT" dirty="0" smtClean="0">
                <a:solidFill>
                  <a:schemeClr val="tx1"/>
                </a:solidFill>
              </a:rPr>
              <a:t>dalla normativa </a:t>
            </a:r>
            <a:r>
              <a:rPr lang="it-IT" dirty="0">
                <a:solidFill>
                  <a:schemeClr val="tx1"/>
                </a:solidFill>
              </a:rPr>
              <a:t>nazionale o dai contratti collettivi applicabili; </a:t>
            </a:r>
          </a:p>
          <a:p>
            <a:r>
              <a:rPr lang="it-IT" dirty="0">
                <a:solidFill>
                  <a:schemeClr val="tx1"/>
                </a:solidFill>
              </a:rPr>
              <a:t>    d) nei  dodici  mesi  immediatamente  precedenti  la  data  </a:t>
            </a:r>
            <a:r>
              <a:rPr lang="it-IT" dirty="0" smtClean="0">
                <a:solidFill>
                  <a:schemeClr val="tx1"/>
                </a:solidFill>
              </a:rPr>
              <a:t>della richiesta </a:t>
            </a:r>
            <a:r>
              <a:rPr lang="it-IT" dirty="0">
                <a:solidFill>
                  <a:schemeClr val="tx1"/>
                </a:solidFill>
              </a:rPr>
              <a:t>di assunzione dello  straniero,  il  datore  di  lavoro  </a:t>
            </a:r>
            <a:r>
              <a:rPr lang="it-IT" dirty="0" smtClean="0">
                <a:solidFill>
                  <a:schemeClr val="tx1"/>
                </a:solidFill>
              </a:rPr>
              <a:t>ha effettuato </a:t>
            </a:r>
            <a:r>
              <a:rPr lang="it-IT" dirty="0">
                <a:solidFill>
                  <a:schemeClr val="tx1"/>
                </a:solidFill>
              </a:rPr>
              <a:t>licenziamenti al fine di creare un posto  vacante  </a:t>
            </a:r>
            <a:r>
              <a:rPr lang="it-IT" dirty="0" smtClean="0">
                <a:solidFill>
                  <a:schemeClr val="tx1"/>
                </a:solidFill>
              </a:rPr>
              <a:t>che lo stesso </a:t>
            </a:r>
            <a:r>
              <a:rPr lang="it-IT" dirty="0">
                <a:solidFill>
                  <a:schemeClr val="tx1"/>
                </a:solidFill>
              </a:rPr>
              <a:t>datore di lavoro cerca di coprire  mediante  la  richiesta  </a:t>
            </a:r>
            <a:r>
              <a:rPr lang="it-IT" dirty="0" smtClean="0">
                <a:solidFill>
                  <a:schemeClr val="tx1"/>
                </a:solidFill>
              </a:rPr>
              <a:t>di assunzione</a:t>
            </a:r>
            <a:r>
              <a:rPr lang="it-IT" dirty="0">
                <a:solidFill>
                  <a:schemeClr val="tx1"/>
                </a:solidFill>
              </a:rPr>
              <a:t>. </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79800871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6" y="1483550"/>
            <a:ext cx="8825657" cy="622341"/>
          </a:xfrm>
        </p:spPr>
        <p:txBody>
          <a:bodyPr/>
          <a:lstStyle/>
          <a:p>
            <a:r>
              <a:rPr lang="it-IT" dirty="0" smtClean="0"/>
              <a:t>Art. 24 bis TUI</a:t>
            </a:r>
            <a:endParaRPr lang="it-IT" dirty="0"/>
          </a:p>
        </p:txBody>
      </p:sp>
      <p:sp>
        <p:nvSpPr>
          <p:cNvPr id="3" name="Segnaposto testo 2"/>
          <p:cNvSpPr>
            <a:spLocks noGrp="1"/>
          </p:cNvSpPr>
          <p:nvPr>
            <p:ph type="body" idx="1"/>
          </p:nvPr>
        </p:nvSpPr>
        <p:spPr>
          <a:xfrm>
            <a:off x="1154955" y="2105890"/>
            <a:ext cx="8825658" cy="3990109"/>
          </a:xfrm>
        </p:spPr>
        <p:txBody>
          <a:bodyPr>
            <a:normAutofit/>
          </a:bodyPr>
          <a:lstStyle/>
          <a:p>
            <a:pPr marL="171450" indent="-171450">
              <a:buFont typeface="Arial" panose="020B0604020202020204" pitchFamily="34" charset="0"/>
              <a:buChar char="•"/>
            </a:pPr>
            <a:r>
              <a:rPr lang="it-IT" sz="1200" dirty="0" smtClean="0">
                <a:solidFill>
                  <a:schemeClr val="tx1"/>
                </a:solidFill>
              </a:rPr>
              <a:t>in </a:t>
            </a:r>
            <a:r>
              <a:rPr lang="it-IT" sz="1200" dirty="0">
                <a:solidFill>
                  <a:schemeClr val="tx1"/>
                </a:solidFill>
              </a:rPr>
              <a:t>relazione agli ingressi previsti dai decreti di cui all'articolo 3, comma 4, la verifica dei </a:t>
            </a:r>
            <a:r>
              <a:rPr lang="it-IT" sz="1200" dirty="0" smtClean="0">
                <a:solidFill>
                  <a:schemeClr val="tx1"/>
                </a:solidFill>
              </a:rPr>
              <a:t>requisiti (…) </a:t>
            </a:r>
            <a:r>
              <a:rPr lang="it-IT" sz="1200" dirty="0">
                <a:solidFill>
                  <a:schemeClr val="tx1"/>
                </a:solidFill>
              </a:rPr>
              <a:t>è demandata, fatto salvo quanto previsto al comma 4 del presente articolo, ai professionisti di cui all'articolo 1 della legge 11 gennaio 1979, n. 12, e alle organizzazioni dei datori di lavoro comparativamente più rappresentative sul piano nazionale ai quali il datore di lavoro aderisce o conferisce mandato</a:t>
            </a:r>
            <a:r>
              <a:rPr lang="it-IT" sz="1200" dirty="0" smtClean="0">
                <a:solidFill>
                  <a:schemeClr val="tx1"/>
                </a:solidFill>
              </a:rPr>
              <a:t>.</a:t>
            </a:r>
          </a:p>
          <a:p>
            <a:pPr marL="171450" indent="-171450">
              <a:buFont typeface="Arial" panose="020B0604020202020204" pitchFamily="34" charset="0"/>
              <a:buChar char="•"/>
            </a:pPr>
            <a:r>
              <a:rPr lang="it-IT" sz="1200" dirty="0">
                <a:solidFill>
                  <a:schemeClr val="tx1"/>
                </a:solidFill>
              </a:rPr>
              <a:t>Le verifiche di congruità di cui al comma 1 tengono anche conto della capacità patrimoniale, dell'equilibrio economico-finanziario, del fatturato, del numero dei dipendenti, ivi compresi quelli già richiesti ai sensi del presente testo unico, e del tipo di attività svolta dall'impresa. In caso di esito positivo delle verifiche è rilasciata apposita asseverazione che il datore di lavoro produce unitamente alla richiesta di assunzione del lavoratore straniero</a:t>
            </a:r>
            <a:r>
              <a:rPr lang="it-IT" sz="1200" dirty="0" smtClean="0">
                <a:solidFill>
                  <a:schemeClr val="tx1"/>
                </a:solidFill>
              </a:rPr>
              <a:t>.</a:t>
            </a:r>
          </a:p>
          <a:p>
            <a:pPr marL="171450" indent="-171450">
              <a:buFont typeface="Arial" panose="020B0604020202020204" pitchFamily="34" charset="0"/>
              <a:buChar char="•"/>
            </a:pPr>
            <a:r>
              <a:rPr lang="it-IT" sz="1200" dirty="0">
                <a:solidFill>
                  <a:schemeClr val="tx1"/>
                </a:solidFill>
              </a:rPr>
              <a:t> L'asseverazione di cui al comma 2 non è comunque richiesta con riferimento alle istanze presentate dalle organizzazioni dei datori di lavoro comparativamente più rappresentative sul piano nazionale che hanno sottoscritto con il Ministero del lavoro e delle politiche sociali un apposito protocollo di </a:t>
            </a:r>
            <a:r>
              <a:rPr lang="it-IT" sz="1200" dirty="0" smtClean="0">
                <a:solidFill>
                  <a:schemeClr val="tx1"/>
                </a:solidFill>
              </a:rPr>
              <a:t>intesa (…)</a:t>
            </a:r>
          </a:p>
          <a:p>
            <a:pPr marL="171450" indent="-171450">
              <a:buFont typeface="Arial" panose="020B0604020202020204" pitchFamily="34" charset="0"/>
              <a:buChar char="•"/>
            </a:pPr>
            <a:r>
              <a:rPr lang="it-IT" sz="1200" dirty="0">
                <a:solidFill>
                  <a:schemeClr val="tx1"/>
                </a:solidFill>
              </a:rPr>
              <a:t>Resta ferma la possibilità, da parte dell'Ispettorato nazionale del lavoro, in collaborazione con l'Agenzia delle entrate, di effettuare controlli a campione sul rispetto dei requisiti e delle procedure di cui ai commi 1, 2 e 3.</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51087344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6" y="1483550"/>
            <a:ext cx="8825657" cy="653363"/>
          </a:xfrm>
        </p:spPr>
        <p:txBody>
          <a:bodyPr/>
          <a:lstStyle/>
          <a:p>
            <a:r>
              <a:rPr lang="it-IT" dirty="0" smtClean="0"/>
              <a:t>Semplificazioni DL 73/2022</a:t>
            </a:r>
            <a:endParaRPr lang="it-IT" dirty="0"/>
          </a:p>
        </p:txBody>
      </p:sp>
      <p:sp>
        <p:nvSpPr>
          <p:cNvPr id="3" name="Segnaposto testo 2"/>
          <p:cNvSpPr>
            <a:spLocks noGrp="1"/>
          </p:cNvSpPr>
          <p:nvPr>
            <p:ph type="body" idx="1"/>
          </p:nvPr>
        </p:nvSpPr>
        <p:spPr>
          <a:xfrm>
            <a:off x="1154955" y="2862470"/>
            <a:ext cx="8825658" cy="3627781"/>
          </a:xfrm>
        </p:spPr>
        <p:txBody>
          <a:bodyPr/>
          <a:lstStyle/>
          <a:p>
            <a:r>
              <a:rPr lang="it-IT" dirty="0" smtClean="0">
                <a:solidFill>
                  <a:schemeClr val="tx1"/>
                </a:solidFill>
              </a:rPr>
              <a:t>Art 42 c.1 …nullaosta rilasciato entro 30 giorni</a:t>
            </a:r>
          </a:p>
          <a:p>
            <a:r>
              <a:rPr lang="it-IT" dirty="0" smtClean="0">
                <a:solidFill>
                  <a:schemeClr val="tx1"/>
                </a:solidFill>
              </a:rPr>
              <a:t>ART 44 C. 1 …LA VERIFICA DEI REQUISITI (…) E’DEMANDATA IN VIA ESCLUSIVA AI PROFESSIONISTI E ALLE ASSOCIAZIONI DEI DATORI DI LAVORO COPARATIVAMENTE PIU’RAPPRESENTATIVE SUL PIANO NAZIONALE ALLE QUALI IL DATORE DI LAVORO ADERISCE O CONFERISCE MANDATO</a:t>
            </a:r>
            <a:endParaRPr lang="it-IT" dirty="0">
              <a:solidFill>
                <a:schemeClr val="tx1"/>
              </a:solidFill>
            </a:endParaRP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6662103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6" y="1551709"/>
            <a:ext cx="8825657" cy="729673"/>
          </a:xfrm>
        </p:spPr>
        <p:txBody>
          <a:bodyPr/>
          <a:lstStyle/>
          <a:p>
            <a:r>
              <a:rPr lang="it-IT" dirty="0" smtClean="0"/>
              <a:t>Segue semplificazioni</a:t>
            </a:r>
            <a:endParaRPr lang="it-IT" dirty="0"/>
          </a:p>
        </p:txBody>
      </p:sp>
      <p:sp>
        <p:nvSpPr>
          <p:cNvPr id="3" name="Segnaposto testo 2"/>
          <p:cNvSpPr>
            <a:spLocks noGrp="1"/>
          </p:cNvSpPr>
          <p:nvPr>
            <p:ph type="body" idx="1"/>
          </p:nvPr>
        </p:nvSpPr>
        <p:spPr>
          <a:xfrm>
            <a:off x="1154955" y="2281382"/>
            <a:ext cx="8825658" cy="4368800"/>
          </a:xfrm>
        </p:spPr>
        <p:txBody>
          <a:bodyPr>
            <a:normAutofit/>
          </a:bodyPr>
          <a:lstStyle/>
          <a:p>
            <a:r>
              <a:rPr lang="it-IT" dirty="0" smtClean="0"/>
              <a:t>Circolare </a:t>
            </a:r>
            <a:r>
              <a:rPr lang="it-IT" dirty="0" err="1" smtClean="0"/>
              <a:t>inl</a:t>
            </a:r>
            <a:r>
              <a:rPr lang="it-IT" dirty="0" smtClean="0"/>
              <a:t> 3/2022 sull’art. 44 del dl 73/2022</a:t>
            </a:r>
          </a:p>
          <a:p>
            <a:r>
              <a:rPr lang="it-IT" dirty="0" smtClean="0"/>
              <a:t>Circolare interministeriale </a:t>
            </a:r>
            <a:r>
              <a:rPr lang="it-IT" dirty="0"/>
              <a:t>348/2023 flussi 2022 </a:t>
            </a:r>
            <a:r>
              <a:rPr lang="it-IT" sz="1400" i="1" dirty="0"/>
              <a:t>«Con riferimento a tutti i modelli di istanza del decreto in argomento, si fa presente che, qualora al momento della compilazione dell’istanza stessa non fossero disponibili tutti i documenti originali, dovranno essere caricate altrettante dichiarazioni di impegno a consegnare gli originali stessi dei documenti mancanti; in tal caso, l’acquisizione di tale documentazione in originale sarà richiesta in fase di istruttoria da parte dello Sportello Unico per </a:t>
            </a:r>
            <a:r>
              <a:rPr lang="it-IT" sz="1400" i="1" dirty="0" smtClean="0"/>
              <a:t>l’Immigrazione»</a:t>
            </a:r>
          </a:p>
          <a:p>
            <a:r>
              <a:rPr lang="it-IT" dirty="0" smtClean="0"/>
              <a:t>Circolare 1212/2023, si accede semplicemente tramite </a:t>
            </a:r>
            <a:r>
              <a:rPr lang="it-IT" dirty="0" err="1" smtClean="0"/>
              <a:t>spid</a:t>
            </a:r>
            <a:r>
              <a:rPr lang="it-IT" dirty="0" smtClean="0"/>
              <a:t> senza </a:t>
            </a:r>
            <a:r>
              <a:rPr lang="it-IT" dirty="0" err="1" smtClean="0"/>
              <a:t>necessita’</a:t>
            </a:r>
            <a:r>
              <a:rPr lang="it-IT" dirty="0" smtClean="0"/>
              <a:t> di ulteriore e preventiva </a:t>
            </a:r>
            <a:r>
              <a:rPr lang="it-IT" dirty="0" err="1" smtClean="0"/>
              <a:t>profilazione</a:t>
            </a:r>
            <a:r>
              <a:rPr lang="it-IT" dirty="0" smtClean="0"/>
              <a:t>, sparisce il vincolo delle 5 richieste massime</a:t>
            </a:r>
          </a:p>
          <a:p>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40544151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54956" y="1483550"/>
            <a:ext cx="8825657" cy="696232"/>
          </a:xfrm>
        </p:spPr>
        <p:txBody>
          <a:bodyPr/>
          <a:lstStyle/>
          <a:p>
            <a:r>
              <a:rPr lang="it-IT" dirty="0" smtClean="0"/>
              <a:t>Art. 22 c. 5 quater</a:t>
            </a:r>
            <a:endParaRPr lang="it-IT" dirty="0"/>
          </a:p>
        </p:txBody>
      </p:sp>
      <p:sp>
        <p:nvSpPr>
          <p:cNvPr id="3" name="Segnaposto testo 2"/>
          <p:cNvSpPr>
            <a:spLocks noGrp="1"/>
          </p:cNvSpPr>
          <p:nvPr>
            <p:ph type="body" idx="1"/>
          </p:nvPr>
        </p:nvSpPr>
        <p:spPr>
          <a:xfrm>
            <a:off x="1154955" y="2540000"/>
            <a:ext cx="8825658" cy="3097781"/>
          </a:xfrm>
        </p:spPr>
        <p:txBody>
          <a:bodyPr/>
          <a:lstStyle/>
          <a:p>
            <a:r>
              <a:rPr lang="it-IT" dirty="0"/>
              <a:t>5-quater. </a:t>
            </a:r>
            <a:r>
              <a:rPr lang="it-IT" dirty="0" smtClean="0"/>
              <a:t>«Al </a:t>
            </a:r>
            <a:r>
              <a:rPr lang="it-IT" dirty="0"/>
              <a:t>sopravvenuto accertamento degli elementi ostativi di cui al presente articolo, anche a seguito dei controlli effettuati ai sensi dell'articolo 24-bis, comma 4, conseguono la revoca del nulla osta e del visto, la risoluzione di diritto del contratto di soggiorno, nonché la revoca del permesso di </a:t>
            </a:r>
            <a:r>
              <a:rPr lang="it-IT" dirty="0" smtClean="0"/>
              <a:t>soggiorno».</a:t>
            </a:r>
            <a:r>
              <a:rPr lang="it-IT" dirty="0"/>
              <a:t>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4184954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Evoluzione del sistema accoglienza</a:t>
            </a:r>
            <a:br>
              <a:rPr lang="it-IT" dirty="0"/>
            </a:br>
            <a:r>
              <a:rPr lang="it-IT" dirty="0"/>
              <a:t/>
            </a:r>
            <a:br>
              <a:rPr lang="it-IT" dirty="0"/>
            </a:br>
            <a:r>
              <a:rPr lang="it-IT" dirty="0"/>
              <a:t>Dallo SPRAR al SAI</a:t>
            </a:r>
            <a:br>
              <a:rPr lang="it-IT" dirty="0"/>
            </a:br>
            <a:endParaRPr lang="it-IT" dirty="0"/>
          </a:p>
        </p:txBody>
      </p:sp>
      <p:sp>
        <p:nvSpPr>
          <p:cNvPr id="3" name="Segnaposto testo 2"/>
          <p:cNvSpPr>
            <a:spLocks noGrp="1"/>
          </p:cNvSpPr>
          <p:nvPr>
            <p:ph type="body" idx="1"/>
          </p:nvPr>
        </p:nvSpPr>
        <p:spPr/>
        <p:txBody>
          <a:bodyPr/>
          <a:lstStyle/>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10399455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1351683"/>
          </a:xfrm>
        </p:spPr>
        <p:txBody>
          <a:bodyPr/>
          <a:lstStyle/>
          <a:p>
            <a:r>
              <a:rPr lang="it-IT" dirty="0"/>
              <a:t>2001 PNA – Programma Nazionale Asilo</a:t>
            </a:r>
            <a:br>
              <a:rPr lang="it-IT" dirty="0"/>
            </a:br>
            <a:endParaRPr lang="it-IT" dirty="0"/>
          </a:p>
        </p:txBody>
      </p:sp>
      <p:sp>
        <p:nvSpPr>
          <p:cNvPr id="3" name="Segnaposto testo 2"/>
          <p:cNvSpPr>
            <a:spLocks noGrp="1"/>
          </p:cNvSpPr>
          <p:nvPr>
            <p:ph type="body" idx="1"/>
          </p:nvPr>
        </p:nvSpPr>
        <p:spPr>
          <a:xfrm>
            <a:off x="1141411" y="2512291"/>
            <a:ext cx="9906000" cy="3286847"/>
          </a:xfrm>
        </p:spPr>
        <p:txBody>
          <a:bodyPr>
            <a:normAutofit lnSpcReduction="10000"/>
          </a:bodyPr>
          <a:lstStyle/>
          <a:p>
            <a:pPr algn="just"/>
            <a:r>
              <a:rPr lang="it-IT" dirty="0">
                <a:solidFill>
                  <a:schemeClr val="tx1"/>
                </a:solidFill>
              </a:rPr>
              <a:t>Dal 1999 al 2000: associazioni e organizzazioni non governative </a:t>
            </a:r>
            <a:r>
              <a:rPr lang="it-IT" dirty="0">
                <a:solidFill>
                  <a:schemeClr val="tx1"/>
                </a:solidFill>
                <a:sym typeface="Wingdings" panose="05000000000000000000" pitchFamily="2" charset="2"/>
              </a:rPr>
              <a:t></a:t>
            </a:r>
            <a:r>
              <a:rPr lang="it-IT" dirty="0">
                <a:solidFill>
                  <a:schemeClr val="tx1"/>
                </a:solidFill>
              </a:rPr>
              <a:t>accoglienza decentrata e in rete</a:t>
            </a:r>
          </a:p>
          <a:p>
            <a:pPr algn="just"/>
            <a:endParaRPr lang="it-IT" dirty="0">
              <a:solidFill>
                <a:schemeClr val="tx1"/>
              </a:solidFill>
            </a:endParaRPr>
          </a:p>
          <a:p>
            <a:pPr algn="just"/>
            <a:r>
              <a:rPr lang="it-IT" dirty="0">
                <a:solidFill>
                  <a:schemeClr val="tx1"/>
                </a:solidFill>
              </a:rPr>
              <a:t>2001:  il Ministero dell’Interno Dipartimento per le libertà civili e l’immigrazione, ANCI e UNHCR siglano un protocollo d’intesa per la realizzazione del </a:t>
            </a:r>
            <a:r>
              <a:rPr lang="it-IT" b="1" i="1" dirty="0">
                <a:solidFill>
                  <a:schemeClr val="tx1"/>
                </a:solidFill>
              </a:rPr>
              <a:t>PNA – Programma Nazionale Asilo, </a:t>
            </a:r>
            <a:r>
              <a:rPr lang="it-IT" dirty="0">
                <a:solidFill>
                  <a:schemeClr val="tx1"/>
                </a:solidFill>
              </a:rPr>
              <a:t>il primo sistema pubblico per l’accoglienza di richiedenti asilo e rifugiati, diffuso su tutto il territorio italiano, con il coinvolgimento delle istituzioni centrali e locali, secondo una condivisione di responsabilità tra Ministero dell’Interno ed enti locali.</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7662530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1388628"/>
          </a:xfrm>
        </p:spPr>
        <p:txBody>
          <a:bodyPr/>
          <a:lstStyle/>
          <a:p>
            <a:r>
              <a:rPr lang="it-IT" b="1" dirty="0"/>
              <a:t>2002-2018 - SPRAR </a:t>
            </a:r>
            <a:br>
              <a:rPr lang="it-IT" b="1" dirty="0"/>
            </a:br>
            <a:r>
              <a:rPr lang="it-IT" b="1" dirty="0"/>
              <a:t> Sistema per richiedenti asilo e rifugiati</a:t>
            </a:r>
            <a:endParaRPr lang="it-IT" dirty="0"/>
          </a:p>
        </p:txBody>
      </p:sp>
      <p:sp>
        <p:nvSpPr>
          <p:cNvPr id="3" name="Segnaposto testo 2"/>
          <p:cNvSpPr>
            <a:spLocks noGrp="1"/>
          </p:cNvSpPr>
          <p:nvPr>
            <p:ph type="body" idx="1"/>
          </p:nvPr>
        </p:nvSpPr>
        <p:spPr>
          <a:xfrm>
            <a:off x="1141411" y="2974109"/>
            <a:ext cx="9906000" cy="2825029"/>
          </a:xfrm>
        </p:spPr>
        <p:txBody>
          <a:bodyPr/>
          <a:lstStyle/>
          <a:p>
            <a:pPr marL="342900" indent="-342900">
              <a:lnSpc>
                <a:spcPct val="80000"/>
              </a:lnSpc>
              <a:spcBef>
                <a:spcPct val="20000"/>
              </a:spcBef>
              <a:buFont typeface="Arial" panose="020B0604020202020204" pitchFamily="34" charset="0"/>
              <a:buChar char="•"/>
            </a:pPr>
            <a:r>
              <a:rPr lang="it-IT" dirty="0">
                <a:solidFill>
                  <a:schemeClr val="tx1">
                    <a:lumMod val="75000"/>
                    <a:lumOff val="25000"/>
                  </a:schemeClr>
                </a:solidFill>
                <a:latin typeface="Arial"/>
                <a:cs typeface="Arial"/>
              </a:rPr>
              <a:t>Istituito con l. 189/2002</a:t>
            </a:r>
          </a:p>
          <a:p>
            <a:pPr marL="342900" indent="-342900">
              <a:lnSpc>
                <a:spcPct val="80000"/>
              </a:lnSpc>
              <a:spcBef>
                <a:spcPct val="20000"/>
              </a:spcBef>
              <a:buFont typeface="Arial" panose="020B0604020202020204" pitchFamily="34" charset="0"/>
              <a:buChar char="•"/>
            </a:pPr>
            <a:r>
              <a:rPr lang="it-IT" dirty="0">
                <a:solidFill>
                  <a:schemeClr val="tx1">
                    <a:lumMod val="75000"/>
                    <a:lumOff val="25000"/>
                  </a:schemeClr>
                </a:solidFill>
                <a:latin typeface="Arial"/>
                <a:cs typeface="Arial"/>
              </a:rPr>
              <a:t>Il sistema è coordinato dal Ministero dell’Interno in collaborazione con ANCI</a:t>
            </a:r>
          </a:p>
          <a:p>
            <a:pPr marL="342900" indent="-342900">
              <a:lnSpc>
                <a:spcPct val="80000"/>
              </a:lnSpc>
              <a:spcBef>
                <a:spcPct val="20000"/>
              </a:spcBef>
              <a:buFont typeface="Arial" panose="020B0604020202020204" pitchFamily="34" charset="0"/>
              <a:buChar char="•"/>
            </a:pPr>
            <a:r>
              <a:rPr lang="it-IT" dirty="0">
                <a:solidFill>
                  <a:schemeClr val="tx1">
                    <a:lumMod val="75000"/>
                    <a:lumOff val="25000"/>
                  </a:schemeClr>
                </a:solidFill>
                <a:latin typeface="Arial"/>
                <a:cs typeface="Arial"/>
              </a:rPr>
              <a:t>Gli enti locali che scelgono di aderire allo SPRAR possono fare domanda per accedere ai fondi ministeriali in qualsiasi momento, rispondendo ad un avviso pubblico sempre aperto.</a:t>
            </a:r>
          </a:p>
          <a:p>
            <a:pPr marL="342900" indent="-342900">
              <a:lnSpc>
                <a:spcPct val="80000"/>
              </a:lnSpc>
              <a:spcBef>
                <a:spcPct val="20000"/>
              </a:spcBef>
              <a:buFont typeface="Arial" panose="020B0604020202020204" pitchFamily="34" charset="0"/>
              <a:buChar char="•"/>
            </a:pPr>
            <a:r>
              <a:rPr lang="it-IT" dirty="0">
                <a:solidFill>
                  <a:schemeClr val="tx1">
                    <a:lumMod val="75000"/>
                    <a:lumOff val="25000"/>
                  </a:schemeClr>
                </a:solidFill>
                <a:latin typeface="Arial"/>
                <a:cs typeface="Arial"/>
              </a:rPr>
              <a:t>Una volta che la domanda viene approvata dal Ministero, l’ente locale riceve un finanziamento triennale per l’attivazione di un progetto di accoglienza sul proprio territorio. </a:t>
            </a:r>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780791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585065"/>
          </a:xfrm>
        </p:spPr>
        <p:txBody>
          <a:bodyPr>
            <a:normAutofit fontScale="90000"/>
          </a:bodyPr>
          <a:lstStyle/>
          <a:p>
            <a:r>
              <a:rPr lang="it-IT" dirty="0"/>
              <a:t>CARATTERISTICHE DEL PROGETTO SPRAR</a:t>
            </a:r>
          </a:p>
        </p:txBody>
      </p:sp>
      <p:sp>
        <p:nvSpPr>
          <p:cNvPr id="3" name="Segnaposto testo 2"/>
          <p:cNvSpPr>
            <a:spLocks noGrp="1"/>
          </p:cNvSpPr>
          <p:nvPr>
            <p:ph type="body" idx="1"/>
          </p:nvPr>
        </p:nvSpPr>
        <p:spPr>
          <a:xfrm>
            <a:off x="1141411" y="2262909"/>
            <a:ext cx="9906000" cy="3536229"/>
          </a:xfrm>
        </p:spPr>
        <p:txBody>
          <a:bodyPr>
            <a:normAutofit fontScale="92500"/>
          </a:bodyPr>
          <a:lstStyle/>
          <a:p>
            <a:r>
              <a:rPr lang="it-IT" b="1" dirty="0">
                <a:solidFill>
                  <a:schemeClr val="tx1"/>
                </a:solidFill>
              </a:rPr>
              <a:t>Chi poteva entrare </a:t>
            </a:r>
            <a:r>
              <a:rPr lang="it-IT" dirty="0">
                <a:solidFill>
                  <a:schemeClr val="tx1"/>
                </a:solidFill>
                <a:sym typeface="Wingdings" panose="05000000000000000000" pitchFamily="2" charset="2"/>
              </a:rPr>
              <a:t></a:t>
            </a:r>
            <a:r>
              <a:rPr lang="it-IT" dirty="0">
                <a:solidFill>
                  <a:schemeClr val="tx1"/>
                </a:solidFill>
              </a:rPr>
              <a:t>Titolari di protezione internazionale (asilo, sussidiaria), titolari di protezione umanitaria e richiedenti asilo, MSNA</a:t>
            </a:r>
          </a:p>
          <a:p>
            <a:r>
              <a:rPr lang="it-IT" b="1" dirty="0">
                <a:solidFill>
                  <a:schemeClr val="tx1"/>
                </a:solidFill>
              </a:rPr>
              <a:t>A quali servizi si aveva diritto </a:t>
            </a:r>
            <a:r>
              <a:rPr lang="it-IT" dirty="0">
                <a:solidFill>
                  <a:schemeClr val="tx1"/>
                </a:solidFill>
                <a:sym typeface="Wingdings" panose="05000000000000000000" pitchFamily="2" charset="2"/>
              </a:rPr>
              <a:t> mediazione linguistica e interculturale, accoglienza materiale, orientamento e accesso ai servizi del territorio, formazione e riqualificazione professionale, orientamento e accompagnamento all’inserimento lavorativo, abitativo sociale, legale (tra cui anche l’</a:t>
            </a:r>
            <a:r>
              <a:rPr lang="it-IT" dirty="0">
                <a:solidFill>
                  <a:schemeClr val="tx1"/>
                </a:solidFill>
              </a:rPr>
              <a:t>iscrizione alla residenza anagrafica del Comune e l’ottenimento del codice fiscale)</a:t>
            </a:r>
            <a:r>
              <a:rPr lang="it-IT" dirty="0">
                <a:solidFill>
                  <a:schemeClr val="tx1"/>
                </a:solidFill>
                <a:sym typeface="Wingdings" panose="05000000000000000000" pitchFamily="2" charset="2"/>
              </a:rPr>
              <a:t>, tutela </a:t>
            </a:r>
            <a:r>
              <a:rPr lang="it-IT" dirty="0" err="1">
                <a:solidFill>
                  <a:schemeClr val="tx1"/>
                </a:solidFill>
                <a:sym typeface="Wingdings" panose="05000000000000000000" pitchFamily="2" charset="2"/>
              </a:rPr>
              <a:t>psico</a:t>
            </a:r>
            <a:r>
              <a:rPr lang="it-IT" dirty="0">
                <a:solidFill>
                  <a:schemeClr val="tx1"/>
                </a:solidFill>
                <a:sym typeface="Wingdings" panose="05000000000000000000" pitchFamily="2" charset="2"/>
              </a:rPr>
              <a:t>-socio-sanitaria </a:t>
            </a:r>
          </a:p>
          <a:p>
            <a:r>
              <a:rPr lang="it-IT" b="1" dirty="0">
                <a:solidFill>
                  <a:schemeClr val="tx1"/>
                </a:solidFill>
                <a:sym typeface="Wingdings" panose="05000000000000000000" pitchFamily="2" charset="2"/>
              </a:rPr>
              <a:t>Durata del progetto </a:t>
            </a:r>
            <a:r>
              <a:rPr lang="it-IT" dirty="0">
                <a:solidFill>
                  <a:schemeClr val="tx1"/>
                </a:solidFill>
                <a:sym typeface="Wingdings" panose="05000000000000000000" pitchFamily="2" charset="2"/>
              </a:rPr>
              <a:t> 6 mesi + eventuali proroghe (i richiedenti asilo, invece, restano per tutto il tempo necessario alla definizione della propria domanda di protezione internazionale).</a:t>
            </a:r>
            <a:endParaRPr lang="it-IT" dirty="0">
              <a:solidFill>
                <a:schemeClr val="tx1"/>
              </a:solidFill>
            </a:endParaRP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5704252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588654"/>
            <a:ext cx="9906000" cy="1782619"/>
          </a:xfrm>
        </p:spPr>
        <p:txBody>
          <a:bodyPr/>
          <a:lstStyle/>
          <a:p>
            <a:r>
              <a:rPr lang="it-IT" sz="2800" dirty="0" smtClean="0"/>
              <a:t>2018 </a:t>
            </a:r>
            <a:r>
              <a:rPr lang="it-IT" sz="2800" dirty="0"/>
              <a:t>– 2020: SIPROIMI</a:t>
            </a:r>
            <a:br>
              <a:rPr lang="it-IT" sz="2800" dirty="0"/>
            </a:br>
            <a:r>
              <a:rPr lang="it-IT" sz="2800" dirty="0"/>
              <a:t>Sistema di protezione per titolari di protezione internazionale e per minori stranieri non accompagnati</a:t>
            </a:r>
          </a:p>
        </p:txBody>
      </p:sp>
      <p:sp>
        <p:nvSpPr>
          <p:cNvPr id="3" name="Segnaposto testo 2"/>
          <p:cNvSpPr>
            <a:spLocks noGrp="1"/>
          </p:cNvSpPr>
          <p:nvPr>
            <p:ph type="body" idx="1"/>
          </p:nvPr>
        </p:nvSpPr>
        <p:spPr>
          <a:xfrm>
            <a:off x="1141411" y="3574473"/>
            <a:ext cx="9906000" cy="2946400"/>
          </a:xfrm>
        </p:spPr>
        <p:txBody>
          <a:bodyPr>
            <a:normAutofit fontScale="85000" lnSpcReduction="10000"/>
          </a:bodyPr>
          <a:lstStyle/>
          <a:p>
            <a:pPr algn="just"/>
            <a:r>
              <a:rPr lang="it-IT" sz="2000" dirty="0">
                <a:solidFill>
                  <a:schemeClr val="tx1"/>
                </a:solidFill>
              </a:rPr>
              <a:t>Il D.L. 4 ottobre 2018, n. 113 (c.d. Decreto </a:t>
            </a:r>
            <a:r>
              <a:rPr lang="it-IT" sz="2000" dirty="0" err="1">
                <a:solidFill>
                  <a:schemeClr val="tx1"/>
                </a:solidFill>
              </a:rPr>
              <a:t>Salvini</a:t>
            </a:r>
            <a:r>
              <a:rPr lang="it-IT" sz="2000" dirty="0">
                <a:solidFill>
                  <a:schemeClr val="tx1"/>
                </a:solidFill>
              </a:rPr>
              <a:t>), convertito in Legge 1 dicembre 2018, n. 132, rinomina il Sistema SPRAR  in  </a:t>
            </a:r>
            <a:r>
              <a:rPr lang="it-IT" sz="2000" b="1" dirty="0">
                <a:solidFill>
                  <a:schemeClr val="tx1"/>
                </a:solidFill>
                <a:effectLst>
                  <a:outerShdw blurRad="38100" dist="38100" dir="2700000" algn="tl">
                    <a:srgbClr val="000000">
                      <a:alpha val="43137"/>
                    </a:srgbClr>
                  </a:outerShdw>
                </a:effectLst>
              </a:rPr>
              <a:t>SIPROIMI – Sistema di protezione per titolari di protezione internazionale e per i minori stranieri non accompagnati.  </a:t>
            </a:r>
          </a:p>
          <a:p>
            <a:pPr algn="just"/>
            <a:r>
              <a:rPr lang="it-IT" dirty="0">
                <a:solidFill>
                  <a:schemeClr val="tx1"/>
                </a:solidFill>
              </a:rPr>
              <a:t>L’accesso al Sistema era riservato ai titolari di protezione internazionale e a tutti i minori stranieri non accompagnati </a:t>
            </a:r>
            <a:r>
              <a:rPr lang="it-IT" b="1" dirty="0">
                <a:solidFill>
                  <a:schemeClr val="tx1"/>
                </a:solidFill>
                <a:effectLst>
                  <a:outerShdw blurRad="38100" dist="38100" dir="2700000" algn="tl">
                    <a:srgbClr val="000000">
                      <a:alpha val="43137"/>
                    </a:srgbClr>
                  </a:outerShdw>
                </a:effectLst>
              </a:rPr>
              <a:t>(no protezione umanitaria, no protezione speciale, no richiedenti asilo);</a:t>
            </a:r>
          </a:p>
          <a:p>
            <a:pPr algn="just"/>
            <a:r>
              <a:rPr lang="it-IT" dirty="0">
                <a:solidFill>
                  <a:schemeClr val="tx1"/>
                </a:solidFill>
              </a:rPr>
              <a:t>La disposizione normativa prevedeva che potessero accedere ai servizi di accoglienza integrata del SIPROIMI anche i titolari di permesso di soggiorno per CASI SPECIALI(</a:t>
            </a:r>
            <a:r>
              <a:rPr lang="it-IT" b="1" dirty="0">
                <a:solidFill>
                  <a:schemeClr val="tx1"/>
                </a:solidFill>
                <a:effectLst>
                  <a:outerShdw blurRad="38100" dist="38100" dir="2700000" algn="tl">
                    <a:srgbClr val="000000">
                      <a:alpha val="43137"/>
                    </a:srgbClr>
                  </a:outerShdw>
                </a:effectLst>
              </a:rPr>
              <a:t>vittime di violenza o tratta</a:t>
            </a:r>
            <a:r>
              <a:rPr lang="it-IT" dirty="0">
                <a:solidFill>
                  <a:schemeClr val="tx1"/>
                </a:solidFill>
              </a:rPr>
              <a:t>, vittime di violenza domestica,</a:t>
            </a:r>
            <a:r>
              <a:rPr lang="it-IT" b="1" dirty="0">
                <a:solidFill>
                  <a:schemeClr val="tx1"/>
                </a:solidFill>
                <a:effectLst>
                  <a:outerShdw blurRad="38100" dist="38100" dir="2700000" algn="tl">
                    <a:srgbClr val="000000">
                      <a:alpha val="43137"/>
                    </a:srgbClr>
                  </a:outerShdw>
                </a:effectLst>
              </a:rPr>
              <a:t> vittime di sfruttamento lavorativo),</a:t>
            </a:r>
            <a:r>
              <a:rPr lang="it-IT" dirty="0">
                <a:solidFill>
                  <a:schemeClr val="tx1"/>
                </a:solidFill>
              </a:rPr>
              <a:t> CURE MEDICHE, CALAMITA’, ATTI DI PARTICOLARE VALORE CIVILE.</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4237098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1434810"/>
          </a:xfrm>
        </p:spPr>
        <p:txBody>
          <a:bodyPr/>
          <a:lstStyle/>
          <a:p>
            <a:r>
              <a:rPr lang="it-IT" dirty="0"/>
              <a:t>Forme di tutela previste dalla legge per le vittime di tratta o grave sfruttamento</a:t>
            </a:r>
          </a:p>
        </p:txBody>
      </p:sp>
      <p:sp>
        <p:nvSpPr>
          <p:cNvPr id="3" name="Segnaposto testo 2"/>
          <p:cNvSpPr>
            <a:spLocks noGrp="1"/>
          </p:cNvSpPr>
          <p:nvPr>
            <p:ph type="body" idx="1"/>
          </p:nvPr>
        </p:nvSpPr>
        <p:spPr>
          <a:xfrm>
            <a:off x="1141411" y="3001818"/>
            <a:ext cx="9906000" cy="2797320"/>
          </a:xfrm>
        </p:spPr>
        <p:txBody>
          <a:bodyPr/>
          <a:lstStyle/>
          <a:p>
            <a:r>
              <a:rPr lang="it-IT" dirty="0">
                <a:solidFill>
                  <a:schemeClr val="tx1"/>
                </a:solidFill>
              </a:rPr>
              <a:t>Per quanto riguarda la tutela delle vittime dei reati di tratta o grave sfruttamento, l’ordinamento nazionale sin dal 1998 ha introdotto nella disciplina dell’immigrazione l’istituto della “protezione sociale”, volto a consentire alle persone straniere vittime di situazioni di grave sfruttamento riconducibili a determinate fattispecie di reato, tra cui la tratta di persone, di ottenere uno speciale permesso di soggiorno e di accedere a specifici programmi di protezione e assistenza.</a:t>
            </a:r>
          </a:p>
          <a:p>
            <a:endParaRPr lang="it-IT" dirty="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5143921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1333209"/>
          </a:xfrm>
        </p:spPr>
        <p:txBody>
          <a:bodyPr/>
          <a:lstStyle/>
          <a:p>
            <a:r>
              <a:rPr lang="it-IT" dirty="0"/>
              <a:t>Modifiche rilevanti: iscrizione anagrafica</a:t>
            </a:r>
          </a:p>
        </p:txBody>
      </p:sp>
      <p:sp>
        <p:nvSpPr>
          <p:cNvPr id="3" name="Segnaposto testo 2"/>
          <p:cNvSpPr>
            <a:spLocks noGrp="1"/>
          </p:cNvSpPr>
          <p:nvPr>
            <p:ph type="body" idx="1"/>
          </p:nvPr>
        </p:nvSpPr>
        <p:spPr>
          <a:xfrm>
            <a:off x="1141411" y="2900217"/>
            <a:ext cx="9906000" cy="3666837"/>
          </a:xfrm>
        </p:spPr>
        <p:txBody>
          <a:bodyPr>
            <a:normAutofit lnSpcReduction="10000"/>
          </a:bodyPr>
          <a:lstStyle/>
          <a:p>
            <a:pPr algn="just"/>
            <a:r>
              <a:rPr lang="it-IT" dirty="0">
                <a:solidFill>
                  <a:schemeClr val="tx1"/>
                </a:solidFill>
              </a:rPr>
              <a:t>Il decreto aveva introdotto una modifica che andava a incidere sulle modalità di iscrizione all’Anagrafe da parte dei soggetti stranieri, titolari di permesso di soggiorno per richiesta asilo. </a:t>
            </a:r>
          </a:p>
          <a:p>
            <a:pPr algn="just"/>
            <a:r>
              <a:rPr lang="it-IT" dirty="0">
                <a:solidFill>
                  <a:schemeClr val="tx1"/>
                </a:solidFill>
              </a:rPr>
              <a:t>Era, infatti, previsto che tale permesso di soggiorno, pur valendo quale documento di riconoscimento, non potesse essere utilizzato quale documento valido per richiedere l’iscrizione anagrafica. </a:t>
            </a:r>
          </a:p>
          <a:p>
            <a:pPr algn="just"/>
            <a:r>
              <a:rPr lang="it-IT" dirty="0">
                <a:solidFill>
                  <a:schemeClr val="tx1"/>
                </a:solidFill>
              </a:rPr>
              <a:t>Il titolare di permesso di soggiorno per richiesta asilo poteva ottenere l’iscrizione anagrafica esibendo all’Ufficio anagrafe altro documento valido a dimostrare la regolarità del soggiorno in Italia (ad. es., il Modello C3 di identificazione del richiedente stesso da parte dell’autorità di pubblica sicurezza). </a:t>
            </a:r>
          </a:p>
          <a:p>
            <a:endParaRPr lang="it-IT" dirty="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8108802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2032000"/>
            <a:ext cx="9906000" cy="674255"/>
          </a:xfrm>
        </p:spPr>
        <p:txBody>
          <a:bodyPr/>
          <a:lstStyle/>
          <a:p>
            <a:r>
              <a:rPr lang="it-IT" dirty="0"/>
              <a:t>Norma discriminatoria</a:t>
            </a:r>
          </a:p>
        </p:txBody>
      </p:sp>
      <p:sp>
        <p:nvSpPr>
          <p:cNvPr id="3" name="Segnaposto testo 2"/>
          <p:cNvSpPr>
            <a:spLocks noGrp="1"/>
          </p:cNvSpPr>
          <p:nvPr>
            <p:ph type="body" idx="1"/>
          </p:nvPr>
        </p:nvSpPr>
        <p:spPr>
          <a:xfrm>
            <a:off x="1141411" y="3020290"/>
            <a:ext cx="9906000" cy="2778847"/>
          </a:xfrm>
        </p:spPr>
        <p:txBody>
          <a:bodyPr/>
          <a:lstStyle/>
          <a:p>
            <a:pPr algn="just"/>
            <a:r>
              <a:rPr lang="it-IT" dirty="0">
                <a:solidFill>
                  <a:schemeClr val="tx1"/>
                </a:solidFill>
              </a:rPr>
              <a:t>Il 9 luglio 2020 la Corte Costituzionale ha dichiarato illegittima la norma che esclude i richiedenti asilo dall’iscrizione anagrafica.</a:t>
            </a:r>
          </a:p>
          <a:p>
            <a:pPr algn="just"/>
            <a:r>
              <a:rPr lang="it-IT" dirty="0">
                <a:solidFill>
                  <a:schemeClr val="tx1"/>
                </a:solidFill>
              </a:rPr>
              <a:t>Per la consulta il c.d. decreto sicurezza violava l’art. 3 della Costituzione, che sancisce l’uguaglianza dei cittadini davanti alla legge, per irrazionalità, irragionevolezza e disparità di trattamento dei cittadini.</a:t>
            </a:r>
          </a:p>
          <a:p>
            <a:endParaRPr lang="it-IT" dirty="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5335851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609600"/>
            <a:ext cx="9906000" cy="2087419"/>
          </a:xfrm>
        </p:spPr>
        <p:txBody>
          <a:bodyPr/>
          <a:lstStyle/>
          <a:p>
            <a:r>
              <a:rPr lang="it-IT" dirty="0"/>
              <a:t>2020 - 2022: SAI (</a:t>
            </a:r>
            <a:r>
              <a:rPr lang="it-IT" dirty="0" err="1"/>
              <a:t>Lamorgese</a:t>
            </a:r>
            <a:r>
              <a:rPr lang="it-IT" dirty="0"/>
              <a:t>):</a:t>
            </a:r>
            <a:br>
              <a:rPr lang="it-IT" dirty="0"/>
            </a:br>
            <a:r>
              <a:rPr lang="it-IT" dirty="0"/>
              <a:t>Sistema di accoglienza e integrazione</a:t>
            </a:r>
          </a:p>
        </p:txBody>
      </p:sp>
      <p:sp>
        <p:nvSpPr>
          <p:cNvPr id="3" name="Segnaposto testo 2"/>
          <p:cNvSpPr>
            <a:spLocks noGrp="1"/>
          </p:cNvSpPr>
          <p:nvPr>
            <p:ph type="body" idx="1"/>
          </p:nvPr>
        </p:nvSpPr>
        <p:spPr>
          <a:xfrm>
            <a:off x="1141411" y="2909455"/>
            <a:ext cx="9906000" cy="2889683"/>
          </a:xfrm>
        </p:spPr>
        <p:txBody>
          <a:bodyPr>
            <a:noAutofit/>
          </a:bodyPr>
          <a:lstStyle/>
          <a:p>
            <a:r>
              <a:rPr lang="it-IT" sz="1300" dirty="0">
                <a:solidFill>
                  <a:schemeClr val="tx1"/>
                </a:solidFill>
              </a:rPr>
              <a:t>Introdotto con Decreto Legge 21 ottobre 2020, n.130 (</a:t>
            </a:r>
            <a:r>
              <a:rPr lang="it-IT" sz="1300" dirty="0" err="1">
                <a:solidFill>
                  <a:schemeClr val="tx1"/>
                </a:solidFill>
              </a:rPr>
              <a:t>Lamorgese</a:t>
            </a:r>
            <a:r>
              <a:rPr lang="it-IT" sz="1300" dirty="0">
                <a:solidFill>
                  <a:schemeClr val="tx1"/>
                </a:solidFill>
              </a:rPr>
              <a:t>) – convertito con modificazioni in Legge 18 dicembre 2020, n.173</a:t>
            </a:r>
          </a:p>
          <a:p>
            <a:endParaRPr lang="it-IT" sz="1300" dirty="0">
              <a:solidFill>
                <a:schemeClr val="tx1"/>
              </a:solidFill>
            </a:endParaRPr>
          </a:p>
          <a:p>
            <a:r>
              <a:rPr lang="it-IT" sz="1300" dirty="0">
                <a:solidFill>
                  <a:schemeClr val="tx1"/>
                </a:solidFill>
              </a:rPr>
              <a:t>La nuova norma rivede le disposizioni del D.L. 4 ottobre 2018 n.113, ripristinando l’iscrizione anagrafica e l’accoglienza diffusa dei migranti nel Sistema che diventa di accoglienza, oltre che per titolari di protezione internazionale e per minori stranieri non accompagnati, </a:t>
            </a:r>
            <a:r>
              <a:rPr lang="it-IT" sz="1300" b="1" dirty="0">
                <a:solidFill>
                  <a:schemeClr val="tx1"/>
                </a:solidFill>
                <a:effectLst>
                  <a:outerShdw blurRad="38100" dist="38100" dir="2700000" algn="tl">
                    <a:srgbClr val="000000">
                      <a:alpha val="43137"/>
                    </a:srgbClr>
                  </a:outerShdw>
                </a:effectLst>
              </a:rPr>
              <a:t>anche per richiedenti protezione internazionale e per stranieri in prosieguo amministrativo affidati ai servizi sociali, al compimento della maggiore età.</a:t>
            </a:r>
          </a:p>
          <a:p>
            <a:endParaRPr lang="it-IT" sz="1300" b="1" dirty="0">
              <a:solidFill>
                <a:schemeClr val="tx1"/>
              </a:solidFill>
              <a:effectLst>
                <a:outerShdw blurRad="38100" dist="38100" dir="2700000" algn="tl">
                  <a:srgbClr val="000000">
                    <a:alpha val="43137"/>
                  </a:srgbClr>
                </a:outerShdw>
              </a:effectLst>
            </a:endParaRPr>
          </a:p>
          <a:p>
            <a:r>
              <a:rPr lang="it-IT" sz="1300" dirty="0">
                <a:solidFill>
                  <a:schemeClr val="tx1"/>
                </a:solidFill>
              </a:rPr>
              <a:t>Possono essere accolti, inoltre, i titolari dei permessi di soggiorno per protezione speciale, per casi speciali (umanitari in regime transitorio, titolari di protezione sociale, vittime di violenza domestica, vittime di sfruttamento lavorativo), le vittime di calamità, i migranti cui è riconosciuto particolare valore civile, i titolari di permesso di soggiorno per cure mediche.</a:t>
            </a:r>
          </a:p>
          <a:p>
            <a:endParaRPr lang="it-IT" sz="1300" dirty="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12056035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769792"/>
          </a:xfrm>
        </p:spPr>
        <p:txBody>
          <a:bodyPr/>
          <a:lstStyle/>
          <a:p>
            <a:r>
              <a:rPr lang="it-IT" dirty="0"/>
              <a:t>Due livelli di servizi da erogare</a:t>
            </a:r>
          </a:p>
        </p:txBody>
      </p:sp>
      <p:sp>
        <p:nvSpPr>
          <p:cNvPr id="3" name="Segnaposto testo 2"/>
          <p:cNvSpPr>
            <a:spLocks noGrp="1"/>
          </p:cNvSpPr>
          <p:nvPr>
            <p:ph type="body" idx="1"/>
          </p:nvPr>
        </p:nvSpPr>
        <p:spPr>
          <a:xfrm>
            <a:off x="1141411" y="2364509"/>
            <a:ext cx="9906000" cy="3434629"/>
          </a:xfrm>
        </p:spPr>
        <p:txBody>
          <a:bodyPr>
            <a:normAutofit fontScale="92500"/>
          </a:bodyPr>
          <a:lstStyle/>
          <a:p>
            <a:r>
              <a:rPr lang="it-IT" dirty="0">
                <a:solidFill>
                  <a:schemeClr val="tx1"/>
                </a:solidFill>
              </a:rPr>
              <a:t>Nell’ambito del Sistema sono previsti due livelli di servizi di accoglienza:</a:t>
            </a:r>
          </a:p>
          <a:p>
            <a:endParaRPr lang="it-IT" dirty="0">
              <a:solidFill>
                <a:schemeClr val="tx1"/>
              </a:solidFill>
            </a:endParaRPr>
          </a:p>
          <a:p>
            <a:r>
              <a:rPr lang="it-IT" b="1" dirty="0">
                <a:solidFill>
                  <a:schemeClr val="tx1"/>
                </a:solidFill>
                <a:effectLst>
                  <a:outerShdw blurRad="38100" dist="38100" dir="2700000" algn="tl">
                    <a:srgbClr val="000000">
                      <a:alpha val="43137"/>
                    </a:srgbClr>
                  </a:outerShdw>
                </a:effectLst>
              </a:rPr>
              <a:t>Primo livello: </a:t>
            </a:r>
            <a:r>
              <a:rPr lang="it-IT" dirty="0">
                <a:solidFill>
                  <a:schemeClr val="tx1"/>
                </a:solidFill>
              </a:rPr>
              <a:t>destinato ai richiedenti protezione internazionale, che beneficiano di accoglienza materiale, assistenza sanitaria, assistenza sociale e psicologica, mediazione linguistico-culturale, somministrazione di corsi di lingua italiana e servizi di orientamento legale e al territorio.</a:t>
            </a:r>
          </a:p>
          <a:p>
            <a:r>
              <a:rPr lang="it-IT" b="1" dirty="0">
                <a:solidFill>
                  <a:schemeClr val="tx1"/>
                </a:solidFill>
                <a:effectLst>
                  <a:outerShdw blurRad="38100" dist="38100" dir="2700000" algn="tl">
                    <a:srgbClr val="000000">
                      <a:alpha val="43137"/>
                    </a:srgbClr>
                  </a:outerShdw>
                </a:effectLst>
              </a:rPr>
              <a:t>Secondo livello: </a:t>
            </a:r>
            <a:r>
              <a:rPr lang="it-IT" dirty="0">
                <a:solidFill>
                  <a:schemeClr val="tx1"/>
                </a:solidFill>
              </a:rPr>
              <a:t>destinati alle altre categorie di beneficiari diversi dai richiedenti protezione internazionale, finalizzato all’integrazione, e dunque all’orientamento al lavoro e alla formazione professionale.</a:t>
            </a:r>
          </a:p>
          <a:p>
            <a:endParaRPr lang="it-IT" dirty="0">
              <a:solidFill>
                <a:schemeClr val="tx1"/>
              </a:solidFill>
            </a:endParaRP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36670541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658956"/>
          </a:xfrm>
        </p:spPr>
        <p:txBody>
          <a:bodyPr/>
          <a:lstStyle/>
          <a:p>
            <a:r>
              <a:rPr lang="it-IT" dirty="0"/>
              <a:t>2023: SAI (Cutro)</a:t>
            </a:r>
          </a:p>
        </p:txBody>
      </p:sp>
      <p:sp>
        <p:nvSpPr>
          <p:cNvPr id="3" name="Segnaposto testo 2"/>
          <p:cNvSpPr>
            <a:spLocks noGrp="1"/>
          </p:cNvSpPr>
          <p:nvPr>
            <p:ph type="body" idx="1"/>
          </p:nvPr>
        </p:nvSpPr>
        <p:spPr>
          <a:xfrm>
            <a:off x="1141411" y="2299855"/>
            <a:ext cx="9906000" cy="3499283"/>
          </a:xfrm>
        </p:spPr>
        <p:txBody>
          <a:bodyPr>
            <a:normAutofit fontScale="92500" lnSpcReduction="20000"/>
          </a:bodyPr>
          <a:lstStyle/>
          <a:p>
            <a:pPr algn="just"/>
            <a:r>
              <a:rPr lang="it-IT" dirty="0">
                <a:solidFill>
                  <a:schemeClr val="tx1"/>
                </a:solidFill>
              </a:rPr>
              <a:t>Decreto Legge 20/2023, convertito con Legge n.50/2023 </a:t>
            </a:r>
          </a:p>
          <a:p>
            <a:pPr algn="just"/>
            <a:r>
              <a:rPr lang="it-IT" dirty="0">
                <a:solidFill>
                  <a:schemeClr val="tx1"/>
                </a:solidFill>
              </a:rPr>
              <a:t>I richiedenti asilo, come era successo con il Decreto sicurezza di </a:t>
            </a:r>
            <a:r>
              <a:rPr lang="it-IT" dirty="0" err="1">
                <a:solidFill>
                  <a:schemeClr val="tx1"/>
                </a:solidFill>
              </a:rPr>
              <a:t>Salvini</a:t>
            </a:r>
            <a:r>
              <a:rPr lang="it-IT" dirty="0">
                <a:solidFill>
                  <a:schemeClr val="tx1"/>
                </a:solidFill>
              </a:rPr>
              <a:t>, sono esclusi dal sistema di accoglienza “SAI” e dovranno essere accolti esclusivamente nei Centri di Accoglienza Straordinaria (CAS). </a:t>
            </a:r>
          </a:p>
          <a:p>
            <a:pPr algn="just"/>
            <a:r>
              <a:rPr lang="it-IT" dirty="0">
                <a:solidFill>
                  <a:schemeClr val="tx1"/>
                </a:solidFill>
              </a:rPr>
              <a:t>E’ prevista una deroga solo per i richiedenti protezione internazionale che entrino in Italia in attuazione di protocolli sui corridoi umanitari, i cittadini afghani che sono entrati nel nostro Paese in attuazione di operazioni di evacuazione effettuate dalle autorità italiane, nonché per i richiedenti che appartengono alle c.d. categorie vulnerabili. </a:t>
            </a:r>
          </a:p>
          <a:p>
            <a:pPr algn="just"/>
            <a:r>
              <a:rPr lang="it-IT" dirty="0">
                <a:solidFill>
                  <a:schemeClr val="tx1"/>
                </a:solidFill>
              </a:rPr>
              <a:t>E’ individuata quale causa di decadenza dalle misure di accoglienza nel SAI la mancata presentazione del richiedente presso la struttura individuata entro 7 giorni dalla comunicazione, salvo casi di forza maggiore o di ritardo motivato.</a:t>
            </a:r>
          </a:p>
          <a:p>
            <a:endParaRPr lang="it-IT" dirty="0"/>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8399840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1154955" y="1447801"/>
            <a:ext cx="8825658" cy="639618"/>
          </a:xfrm>
        </p:spPr>
        <p:txBody>
          <a:bodyPr/>
          <a:lstStyle/>
          <a:p>
            <a:r>
              <a:rPr lang="it-IT" sz="4000" dirty="0" smtClean="0"/>
              <a:t>Chi può accedere oggi al SAI</a:t>
            </a:r>
            <a:endParaRPr lang="it-IT" sz="4000" dirty="0"/>
          </a:p>
        </p:txBody>
      </p:sp>
      <p:sp>
        <p:nvSpPr>
          <p:cNvPr id="3" name="Sottotitolo 2"/>
          <p:cNvSpPr>
            <a:spLocks noGrp="1"/>
          </p:cNvSpPr>
          <p:nvPr>
            <p:ph type="subTitle" idx="1"/>
          </p:nvPr>
        </p:nvSpPr>
        <p:spPr>
          <a:xfrm>
            <a:off x="1154955" y="2198254"/>
            <a:ext cx="8825658" cy="4562763"/>
          </a:xfrm>
        </p:spPr>
        <p:txBody>
          <a:bodyPr>
            <a:normAutofit fontScale="40000" lnSpcReduction="20000"/>
          </a:bodyPr>
          <a:lstStyle/>
          <a:p>
            <a:r>
              <a:rPr lang="it-IT" sz="3500" dirty="0">
                <a:solidFill>
                  <a:schemeClr val="tx1"/>
                </a:solidFill>
              </a:rPr>
              <a:t>qualora non accedano </a:t>
            </a:r>
            <a:r>
              <a:rPr lang="it-IT" sz="3500">
                <a:solidFill>
                  <a:schemeClr val="tx1"/>
                </a:solidFill>
              </a:rPr>
              <a:t>a  </a:t>
            </a:r>
            <a:r>
              <a:rPr lang="it-IT" sz="3500" smtClean="0">
                <a:solidFill>
                  <a:schemeClr val="tx1"/>
                </a:solidFill>
              </a:rPr>
              <a:t>sistemi di </a:t>
            </a:r>
            <a:r>
              <a:rPr lang="it-IT" sz="3500" dirty="0">
                <a:solidFill>
                  <a:schemeClr val="tx1"/>
                </a:solidFill>
              </a:rPr>
              <a:t>protezione </a:t>
            </a:r>
            <a:r>
              <a:rPr lang="it-IT" sz="3600" dirty="0">
                <a:solidFill>
                  <a:schemeClr val="tx1"/>
                </a:solidFill>
              </a:rPr>
              <a:t>specificamente dedicati, i  titolari  dei  permessi  </a:t>
            </a:r>
            <a:r>
              <a:rPr lang="it-IT" sz="3600" dirty="0" smtClean="0">
                <a:solidFill>
                  <a:schemeClr val="tx1"/>
                </a:solidFill>
              </a:rPr>
              <a:t>di soggiorno </a:t>
            </a:r>
            <a:r>
              <a:rPr lang="it-IT" sz="3600" dirty="0">
                <a:solidFill>
                  <a:schemeClr val="tx1"/>
                </a:solidFill>
              </a:rPr>
              <a:t>per: </a:t>
            </a:r>
          </a:p>
          <a:p>
            <a:pPr algn="just"/>
            <a:r>
              <a:rPr lang="it-IT" sz="3600" dirty="0">
                <a:solidFill>
                  <a:schemeClr val="tx1"/>
                </a:solidFill>
              </a:rPr>
              <a:t>    a) </a:t>
            </a:r>
            <a:r>
              <a:rPr lang="it-IT" sz="3600" b="1" i="1" dirty="0">
                <a:solidFill>
                  <a:schemeClr val="tx1"/>
                </a:solidFill>
              </a:rPr>
              <a:t>protezione speciale</a:t>
            </a:r>
            <a:r>
              <a:rPr lang="it-IT" sz="3600" dirty="0">
                <a:solidFill>
                  <a:schemeClr val="tx1"/>
                </a:solidFill>
              </a:rPr>
              <a:t>, di cui agli articoli 19, commi 1  e  1.1</a:t>
            </a:r>
            <a:r>
              <a:rPr lang="it-IT" sz="3600" dirty="0" smtClean="0">
                <a:solidFill>
                  <a:schemeClr val="tx1"/>
                </a:solidFill>
              </a:rPr>
              <a:t>, del </a:t>
            </a:r>
            <a:r>
              <a:rPr lang="it-IT" sz="3600" dirty="0">
                <a:solidFill>
                  <a:schemeClr val="tx1"/>
                </a:solidFill>
              </a:rPr>
              <a:t>decreto legislativo 25 luglio 1998, n. 286, ad eccezione dei </a:t>
            </a:r>
            <a:r>
              <a:rPr lang="it-IT" sz="3600" dirty="0" smtClean="0">
                <a:solidFill>
                  <a:schemeClr val="tx1"/>
                </a:solidFill>
              </a:rPr>
              <a:t>casi per </a:t>
            </a:r>
            <a:r>
              <a:rPr lang="it-IT" sz="3600" dirty="0">
                <a:solidFill>
                  <a:schemeClr val="tx1"/>
                </a:solidFill>
              </a:rPr>
              <a:t>i quali siano  state  applicate  le  cause  di  esclusione  </a:t>
            </a:r>
            <a:r>
              <a:rPr lang="it-IT" sz="3600" dirty="0" smtClean="0">
                <a:solidFill>
                  <a:schemeClr val="tx1"/>
                </a:solidFill>
              </a:rPr>
              <a:t>della protezione </a:t>
            </a:r>
            <a:r>
              <a:rPr lang="it-IT" sz="3600" dirty="0">
                <a:solidFill>
                  <a:schemeClr val="tx1"/>
                </a:solidFill>
              </a:rPr>
              <a:t>internazionale, di cui agli  articoli  10,  comma  2,  12</a:t>
            </a:r>
            <a:r>
              <a:rPr lang="it-IT" sz="3600" dirty="0" smtClean="0">
                <a:solidFill>
                  <a:schemeClr val="tx1"/>
                </a:solidFill>
              </a:rPr>
              <a:t>, comma </a:t>
            </a:r>
            <a:r>
              <a:rPr lang="it-IT" sz="3600" dirty="0">
                <a:solidFill>
                  <a:schemeClr val="tx1"/>
                </a:solidFill>
              </a:rPr>
              <a:t>1, lettere b) e c), e 16 del decreto  legislativo  19  </a:t>
            </a:r>
            <a:r>
              <a:rPr lang="it-IT" sz="3600" dirty="0" smtClean="0">
                <a:solidFill>
                  <a:schemeClr val="tx1"/>
                </a:solidFill>
              </a:rPr>
              <a:t>novembre 2007</a:t>
            </a:r>
            <a:r>
              <a:rPr lang="it-IT" sz="3600" dirty="0">
                <a:solidFill>
                  <a:schemeClr val="tx1"/>
                </a:solidFill>
              </a:rPr>
              <a:t>, n. 251; </a:t>
            </a:r>
          </a:p>
          <a:p>
            <a:pPr algn="just"/>
            <a:r>
              <a:rPr lang="it-IT" sz="3600" dirty="0">
                <a:solidFill>
                  <a:schemeClr val="tx1"/>
                </a:solidFill>
              </a:rPr>
              <a:t>    a-bis) </a:t>
            </a:r>
            <a:r>
              <a:rPr lang="it-IT" sz="3600" b="1" i="1" dirty="0">
                <a:solidFill>
                  <a:schemeClr val="tx1"/>
                </a:solidFill>
              </a:rPr>
              <a:t>cure mediche</a:t>
            </a:r>
            <a:r>
              <a:rPr lang="it-IT" sz="3600" dirty="0">
                <a:solidFill>
                  <a:schemeClr val="tx1"/>
                </a:solidFill>
              </a:rPr>
              <a:t>, di cui all'articolo  19,  comma  2,  </a:t>
            </a:r>
            <a:r>
              <a:rPr lang="it-IT" sz="3600" dirty="0" smtClean="0">
                <a:solidFill>
                  <a:schemeClr val="tx1"/>
                </a:solidFill>
              </a:rPr>
              <a:t>lettera d-bis</a:t>
            </a:r>
            <a:r>
              <a:rPr lang="it-IT" sz="3600" dirty="0">
                <a:solidFill>
                  <a:schemeClr val="tx1"/>
                </a:solidFill>
              </a:rPr>
              <a:t>), del decreto legislativo 25 luglio 1998, n. 286; </a:t>
            </a:r>
          </a:p>
          <a:p>
            <a:pPr algn="just"/>
            <a:r>
              <a:rPr lang="it-IT" sz="3600" dirty="0">
                <a:solidFill>
                  <a:schemeClr val="tx1"/>
                </a:solidFill>
              </a:rPr>
              <a:t>    b)  </a:t>
            </a:r>
            <a:r>
              <a:rPr lang="it-IT" sz="3600" b="1" i="1" dirty="0">
                <a:solidFill>
                  <a:schemeClr val="tx1"/>
                </a:solidFill>
              </a:rPr>
              <a:t>protezione  sociale</a:t>
            </a:r>
            <a:r>
              <a:rPr lang="it-IT" sz="3600" dirty="0">
                <a:solidFill>
                  <a:schemeClr val="tx1"/>
                </a:solidFill>
              </a:rPr>
              <a:t>,  di  cui  all'articolo  18  del  </a:t>
            </a:r>
            <a:r>
              <a:rPr lang="it-IT" sz="3600" dirty="0" smtClean="0">
                <a:solidFill>
                  <a:schemeClr val="tx1"/>
                </a:solidFill>
              </a:rPr>
              <a:t>decreto legislativo </a:t>
            </a:r>
            <a:r>
              <a:rPr lang="it-IT" sz="3600" dirty="0">
                <a:solidFill>
                  <a:schemeClr val="tx1"/>
                </a:solidFill>
              </a:rPr>
              <a:t>n. 286 del 1998; </a:t>
            </a:r>
          </a:p>
          <a:p>
            <a:pPr algn="just"/>
            <a:r>
              <a:rPr lang="it-IT" sz="3600" dirty="0">
                <a:solidFill>
                  <a:schemeClr val="tx1"/>
                </a:solidFill>
              </a:rPr>
              <a:t>    c) </a:t>
            </a:r>
            <a:r>
              <a:rPr lang="it-IT" sz="3600" b="1" i="1" dirty="0">
                <a:solidFill>
                  <a:schemeClr val="tx1"/>
                </a:solidFill>
              </a:rPr>
              <a:t>violenza domestica</a:t>
            </a:r>
            <a:r>
              <a:rPr lang="it-IT" sz="3600" dirty="0">
                <a:solidFill>
                  <a:schemeClr val="tx1"/>
                </a:solidFill>
              </a:rPr>
              <a:t>, di cui  all'articolo  18-bis  del  </a:t>
            </a:r>
            <a:r>
              <a:rPr lang="it-IT" sz="3600" dirty="0" smtClean="0">
                <a:solidFill>
                  <a:schemeClr val="tx1"/>
                </a:solidFill>
              </a:rPr>
              <a:t>decreto legislativo </a:t>
            </a:r>
            <a:r>
              <a:rPr lang="it-IT" sz="3600" dirty="0">
                <a:solidFill>
                  <a:schemeClr val="tx1"/>
                </a:solidFill>
              </a:rPr>
              <a:t>n. 286 del 1998; </a:t>
            </a:r>
          </a:p>
          <a:p>
            <a:pPr algn="just"/>
            <a:r>
              <a:rPr lang="it-IT" sz="3600" dirty="0">
                <a:solidFill>
                  <a:schemeClr val="tx1"/>
                </a:solidFill>
              </a:rPr>
              <a:t>    d) </a:t>
            </a:r>
            <a:r>
              <a:rPr lang="it-IT" sz="3600" b="1" i="1" dirty="0" err="1">
                <a:solidFill>
                  <a:schemeClr val="tx1"/>
                </a:solidFill>
              </a:rPr>
              <a:t>calamita'</a:t>
            </a:r>
            <a:r>
              <a:rPr lang="it-IT" sz="3600" dirty="0">
                <a:solidFill>
                  <a:schemeClr val="tx1"/>
                </a:solidFill>
              </a:rPr>
              <a:t>, di cui all'articolo 20-bis del decreto  </a:t>
            </a:r>
            <a:r>
              <a:rPr lang="it-IT" sz="3600" dirty="0" smtClean="0">
                <a:solidFill>
                  <a:schemeClr val="tx1"/>
                </a:solidFill>
              </a:rPr>
              <a:t>legislativo n</a:t>
            </a:r>
            <a:r>
              <a:rPr lang="it-IT" sz="3600" dirty="0">
                <a:solidFill>
                  <a:schemeClr val="tx1"/>
                </a:solidFill>
              </a:rPr>
              <a:t>. 286 del 1998; </a:t>
            </a:r>
          </a:p>
          <a:p>
            <a:pPr algn="just"/>
            <a:r>
              <a:rPr lang="it-IT" sz="3600" dirty="0">
                <a:solidFill>
                  <a:schemeClr val="tx1"/>
                </a:solidFill>
              </a:rPr>
              <a:t>    e) </a:t>
            </a:r>
            <a:r>
              <a:rPr lang="it-IT" sz="3600" b="1" i="1" dirty="0">
                <a:solidFill>
                  <a:schemeClr val="tx1"/>
                </a:solidFill>
              </a:rPr>
              <a:t>particolare sfruttamento lavorativo</a:t>
            </a:r>
            <a:r>
              <a:rPr lang="it-IT" sz="3600" dirty="0">
                <a:solidFill>
                  <a:schemeClr val="tx1"/>
                </a:solidFill>
              </a:rPr>
              <a:t>, di cui  all'articolo  22</a:t>
            </a:r>
            <a:r>
              <a:rPr lang="it-IT" sz="3600" dirty="0" smtClean="0">
                <a:solidFill>
                  <a:schemeClr val="tx1"/>
                </a:solidFill>
              </a:rPr>
              <a:t>, comma </a:t>
            </a:r>
            <a:r>
              <a:rPr lang="it-IT" sz="3600" dirty="0">
                <a:solidFill>
                  <a:schemeClr val="tx1"/>
                </a:solidFill>
              </a:rPr>
              <a:t>12-quater, del decreto legislativo n. 286 del 1998; </a:t>
            </a:r>
          </a:p>
          <a:p>
            <a:pPr algn="just"/>
            <a:r>
              <a:rPr lang="it-IT" sz="3600" dirty="0">
                <a:solidFill>
                  <a:schemeClr val="tx1"/>
                </a:solidFill>
              </a:rPr>
              <a:t>    f) </a:t>
            </a:r>
            <a:r>
              <a:rPr lang="it-IT" sz="3600" b="1" i="1" dirty="0">
                <a:solidFill>
                  <a:schemeClr val="tx1"/>
                </a:solidFill>
              </a:rPr>
              <a:t>atti di particolare valore civile</a:t>
            </a:r>
            <a:r>
              <a:rPr lang="it-IT" sz="3600" dirty="0">
                <a:solidFill>
                  <a:schemeClr val="tx1"/>
                </a:solidFill>
              </a:rPr>
              <a:t>, di cui all'articolo  </a:t>
            </a:r>
            <a:r>
              <a:rPr lang="it-IT" sz="3600" dirty="0" smtClean="0">
                <a:solidFill>
                  <a:schemeClr val="tx1"/>
                </a:solidFill>
              </a:rPr>
              <a:t>42-bis del </a:t>
            </a:r>
            <a:r>
              <a:rPr lang="it-IT" sz="3600" dirty="0">
                <a:solidFill>
                  <a:schemeClr val="tx1"/>
                </a:solidFill>
              </a:rPr>
              <a:t>decreto legislativo n. 286 del 1998; </a:t>
            </a:r>
          </a:p>
          <a:p>
            <a:pPr algn="just"/>
            <a:r>
              <a:rPr lang="it-IT" sz="3600" dirty="0">
                <a:solidFill>
                  <a:schemeClr val="tx1"/>
                </a:solidFill>
              </a:rPr>
              <a:t>    g)  </a:t>
            </a:r>
            <a:r>
              <a:rPr lang="it-IT" sz="3600" b="1" i="1" dirty="0">
                <a:solidFill>
                  <a:schemeClr val="tx1"/>
                </a:solidFill>
              </a:rPr>
              <a:t>casi  speciali</a:t>
            </a:r>
            <a:r>
              <a:rPr lang="it-IT" sz="3600" dirty="0">
                <a:solidFill>
                  <a:schemeClr val="tx1"/>
                </a:solidFill>
              </a:rPr>
              <a:t>,  di  cui  all'articolo  1,   comma   9,   </a:t>
            </a:r>
            <a:r>
              <a:rPr lang="it-IT" sz="3600" dirty="0" smtClean="0">
                <a:solidFill>
                  <a:schemeClr val="tx1"/>
                </a:solidFill>
              </a:rPr>
              <a:t>del decreto-legge </a:t>
            </a:r>
            <a:r>
              <a:rPr lang="it-IT" sz="3600" dirty="0">
                <a:solidFill>
                  <a:schemeClr val="tx1"/>
                </a:solidFill>
              </a:rPr>
              <a:t>4 ottobre 2018, n. 113, convertito, con  modificazioni</a:t>
            </a:r>
            <a:r>
              <a:rPr lang="it-IT" sz="3600" dirty="0" smtClean="0">
                <a:solidFill>
                  <a:schemeClr val="tx1"/>
                </a:solidFill>
              </a:rPr>
              <a:t>, dalla </a:t>
            </a:r>
            <a:r>
              <a:rPr lang="it-IT" sz="3600" dirty="0">
                <a:solidFill>
                  <a:schemeClr val="tx1"/>
                </a:solidFill>
              </a:rPr>
              <a:t>legge 1° dicembre 2018, n. 132. </a:t>
            </a:r>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9898053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754909"/>
            <a:ext cx="9906000" cy="822036"/>
          </a:xfrm>
        </p:spPr>
        <p:txBody>
          <a:bodyPr/>
          <a:lstStyle/>
          <a:p>
            <a:r>
              <a:rPr lang="it-IT" dirty="0"/>
              <a:t>Disposizioni transitorie</a:t>
            </a:r>
          </a:p>
        </p:txBody>
      </p:sp>
      <p:sp>
        <p:nvSpPr>
          <p:cNvPr id="3" name="Segnaposto testo 2"/>
          <p:cNvSpPr>
            <a:spLocks noGrp="1"/>
          </p:cNvSpPr>
          <p:nvPr>
            <p:ph type="body" idx="1"/>
          </p:nvPr>
        </p:nvSpPr>
        <p:spPr>
          <a:xfrm>
            <a:off x="1141411" y="2798618"/>
            <a:ext cx="9906000" cy="3000520"/>
          </a:xfrm>
        </p:spPr>
        <p:txBody>
          <a:bodyPr/>
          <a:lstStyle/>
          <a:p>
            <a:pPr algn="just"/>
            <a:r>
              <a:rPr lang="it-IT" dirty="0">
                <a:solidFill>
                  <a:schemeClr val="tx1"/>
                </a:solidFill>
              </a:rPr>
              <a:t>Alcune misure transitorie dispongono che le nuove disposizioni non trovano applicazione nei confronti dei richiedenti protezione internazionale presenti nel SAI al momento dell’entrata in vigore della legge di conversione del decreto Cutro, nonché ai profughi </a:t>
            </a:r>
            <a:r>
              <a:rPr lang="it-IT" dirty="0" smtClean="0">
                <a:solidFill>
                  <a:schemeClr val="tx1"/>
                </a:solidFill>
              </a:rPr>
              <a:t>dall’Ucraina e dall’</a:t>
            </a:r>
            <a:r>
              <a:rPr lang="it-IT" dirty="0" err="1" smtClean="0">
                <a:solidFill>
                  <a:schemeClr val="tx1"/>
                </a:solidFill>
              </a:rPr>
              <a:t>afganistan</a:t>
            </a:r>
            <a:r>
              <a:rPr lang="it-IT" dirty="0" smtClean="0">
                <a:solidFill>
                  <a:schemeClr val="tx1"/>
                </a:solidFill>
              </a:rPr>
              <a:t>, </a:t>
            </a:r>
            <a:r>
              <a:rPr lang="it-IT" dirty="0">
                <a:solidFill>
                  <a:schemeClr val="tx1"/>
                </a:solidFill>
              </a:rPr>
              <a:t>ai quali continuano ad applicarsi le disposizioni speciali previste dalla normativa emergenziale</a:t>
            </a:r>
            <a:r>
              <a:rPr lang="it-IT" dirty="0"/>
              <a:t>.</a:t>
            </a:r>
          </a:p>
          <a:p>
            <a:endParaRPr lang="it-IT" dirty="0"/>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9504316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917574"/>
          </a:xfrm>
        </p:spPr>
        <p:txBody>
          <a:bodyPr/>
          <a:lstStyle/>
          <a:p>
            <a:r>
              <a:rPr lang="it-IT" dirty="0"/>
              <a:t>Art. 18 TUI</a:t>
            </a:r>
          </a:p>
        </p:txBody>
      </p:sp>
      <p:sp>
        <p:nvSpPr>
          <p:cNvPr id="3" name="Segnaposto testo 2"/>
          <p:cNvSpPr>
            <a:spLocks noGrp="1"/>
          </p:cNvSpPr>
          <p:nvPr>
            <p:ph type="body" idx="1"/>
          </p:nvPr>
        </p:nvSpPr>
        <p:spPr>
          <a:xfrm>
            <a:off x="1141411" y="2521527"/>
            <a:ext cx="9906000" cy="3277611"/>
          </a:xfrm>
        </p:spPr>
        <p:txBody>
          <a:bodyPr>
            <a:normAutofit fontScale="85000" lnSpcReduction="10000"/>
          </a:bodyPr>
          <a:lstStyle/>
          <a:p>
            <a:r>
              <a:rPr lang="it-IT" dirty="0">
                <a:solidFill>
                  <a:schemeClr val="tx1"/>
                </a:solidFill>
              </a:rPr>
              <a:t>«Quando, nel corso di </a:t>
            </a:r>
            <a:r>
              <a:rPr lang="it-IT" b="1" dirty="0">
                <a:solidFill>
                  <a:schemeClr val="tx1"/>
                </a:solidFill>
              </a:rPr>
              <a:t>operazioni di polizia</a:t>
            </a:r>
            <a:r>
              <a:rPr lang="it-IT" dirty="0">
                <a:solidFill>
                  <a:schemeClr val="tx1"/>
                </a:solidFill>
              </a:rPr>
              <a:t>, di indagini o di un procedimento per taluno dei delitti di cui all'articolo 3 della legge 20 febbraio 1958, n. 75, o di quelli previsti dall'articolo 380 c.p.p., </a:t>
            </a:r>
            <a:r>
              <a:rPr lang="it-IT" b="1" dirty="0">
                <a:solidFill>
                  <a:schemeClr val="tx1"/>
                </a:solidFill>
              </a:rPr>
              <a:t>ovvero nel corso di interventi assistenziali dei servizi sociali degli enti locali</a:t>
            </a:r>
            <a:r>
              <a:rPr lang="it-IT" dirty="0">
                <a:solidFill>
                  <a:schemeClr val="tx1"/>
                </a:solidFill>
              </a:rPr>
              <a:t>, siano accertate situazioni di violenza o di grave sfruttamento nei confronti di uno straniero, ed emergano concreti pericoli per la sua incolumità, per effetto dei tentativi di sottrarsi ai condizionamenti di un'associazione dedita ad uno dei predetti delitti o delle dichiarazioni rese nel corso delle indagini preliminari o del giudizio, il questore, anche su proposta del Procuratore della Repubblica, o con il parere favorevole della stessa autorità, rilascia uno speciale permesso di soggiorno per consentire allo straniero di sottrarsi alla violenza ed ai condizionamenti dell'organizzazione criminale e di partecipare ad un programma di assistenza ed integrazione sociale».</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5029889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945283"/>
          </a:xfrm>
        </p:spPr>
        <p:txBody>
          <a:bodyPr/>
          <a:lstStyle/>
          <a:p>
            <a:r>
              <a:rPr lang="it-IT" dirty="0"/>
              <a:t>Che cos’è?</a:t>
            </a:r>
          </a:p>
        </p:txBody>
      </p:sp>
      <p:sp>
        <p:nvSpPr>
          <p:cNvPr id="3" name="Segnaposto testo 2"/>
          <p:cNvSpPr>
            <a:spLocks noGrp="1"/>
          </p:cNvSpPr>
          <p:nvPr>
            <p:ph type="body" idx="1"/>
          </p:nvPr>
        </p:nvSpPr>
        <p:spPr>
          <a:xfrm>
            <a:off x="1141411" y="2364509"/>
            <a:ext cx="9906000" cy="3434629"/>
          </a:xfrm>
        </p:spPr>
        <p:txBody>
          <a:bodyPr/>
          <a:lstStyle/>
          <a:p>
            <a:r>
              <a:rPr lang="it-IT" dirty="0">
                <a:solidFill>
                  <a:schemeClr val="tx1"/>
                </a:solidFill>
              </a:rPr>
              <a:t>Una forma di tutela del cittadino e cittadina stranieri vittime di violenze, grave sfruttamento o violenza domestica, ai quali viene rilasciato un permesso di soggiorno per motivi di protezione sociale che reca la dicitura </a:t>
            </a:r>
            <a:r>
              <a:rPr lang="it-IT" b="1" i="1" dirty="0">
                <a:solidFill>
                  <a:schemeClr val="tx1"/>
                </a:solidFill>
              </a:rPr>
              <a:t>“casi speciali”</a:t>
            </a:r>
            <a:r>
              <a:rPr lang="it-IT" dirty="0">
                <a:solidFill>
                  <a:schemeClr val="tx1"/>
                </a:solidFill>
              </a:rPr>
              <a:t>, che abilita alla partecipazione a un progetto di assistenza e di integrazione sociale</a:t>
            </a:r>
            <a:r>
              <a:rPr lang="it-IT" dirty="0"/>
              <a:t>.</a:t>
            </a:r>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41509317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1268556"/>
          </a:xfrm>
        </p:spPr>
        <p:txBody>
          <a:bodyPr/>
          <a:lstStyle/>
          <a:p>
            <a:r>
              <a:rPr lang="it-IT" dirty="0"/>
              <a:t>Requisiti necessari per il rilascio del permesso di soggiorno</a:t>
            </a:r>
          </a:p>
        </p:txBody>
      </p:sp>
      <p:sp>
        <p:nvSpPr>
          <p:cNvPr id="3" name="Segnaposto testo 2"/>
          <p:cNvSpPr>
            <a:spLocks noGrp="1"/>
          </p:cNvSpPr>
          <p:nvPr>
            <p:ph type="body" idx="1"/>
          </p:nvPr>
        </p:nvSpPr>
        <p:spPr>
          <a:xfrm>
            <a:off x="1141411" y="3011055"/>
            <a:ext cx="9906000" cy="2788083"/>
          </a:xfrm>
        </p:spPr>
        <p:txBody>
          <a:bodyPr>
            <a:normAutofit fontScale="92500" lnSpcReduction="10000"/>
          </a:bodyPr>
          <a:lstStyle/>
          <a:p>
            <a:endParaRPr lang="it-IT" dirty="0">
              <a:solidFill>
                <a:schemeClr val="tx1"/>
              </a:solidFill>
            </a:endParaRPr>
          </a:p>
          <a:p>
            <a:pPr marL="285750" indent="-285750">
              <a:buFont typeface="Arial" panose="020B0604020202020204" pitchFamily="34" charset="0"/>
              <a:buChar char="•"/>
            </a:pPr>
            <a:r>
              <a:rPr lang="it-IT" dirty="0">
                <a:solidFill>
                  <a:schemeClr val="tx1"/>
                </a:solidFill>
              </a:rPr>
              <a:t>Situazione di violenza o grave sfruttamento</a:t>
            </a:r>
          </a:p>
          <a:p>
            <a:pPr marL="285750" indent="-285750">
              <a:buFont typeface="Arial" panose="020B0604020202020204" pitchFamily="34" charset="0"/>
              <a:buChar char="•"/>
            </a:pPr>
            <a:r>
              <a:rPr lang="it-IT" dirty="0">
                <a:solidFill>
                  <a:schemeClr val="tx1"/>
                </a:solidFill>
              </a:rPr>
              <a:t>Sussistenza del pericolo </a:t>
            </a:r>
            <a:r>
              <a:rPr lang="it-IT" b="1" u="sng" dirty="0">
                <a:solidFill>
                  <a:schemeClr val="tx1"/>
                </a:solidFill>
                <a:effectLst>
                  <a:outerShdw blurRad="38100" dist="38100" dir="2700000" algn="tl">
                    <a:srgbClr val="000000">
                      <a:alpha val="43137"/>
                    </a:srgbClr>
                  </a:outerShdw>
                </a:effectLst>
              </a:rPr>
              <a:t>concreto, grave ed attuale</a:t>
            </a:r>
          </a:p>
          <a:p>
            <a:endParaRPr lang="it-IT" b="1" u="sng" dirty="0">
              <a:solidFill>
                <a:schemeClr val="tx1"/>
              </a:solidFill>
              <a:effectLst>
                <a:outerShdw blurRad="38100" dist="38100" dir="2700000" algn="tl">
                  <a:srgbClr val="000000">
                    <a:alpha val="43137"/>
                  </a:srgbClr>
                </a:outerShdw>
              </a:effectLst>
            </a:endParaRPr>
          </a:p>
          <a:p>
            <a:r>
              <a:rPr lang="it-IT" u="sng" dirty="0">
                <a:solidFill>
                  <a:schemeClr val="tx1"/>
                </a:solidFill>
              </a:rPr>
              <a:t>Rispetto all’elemento di pericolo devono essere tenute in debita considerazione eventuali conseguenze dei rischi per l’ incolumità personale ai quali gli interessati e i loro familiari potrebbero essere esposti nei paesi di origine, a seguito di un eventuale rimpatrio</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5473971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7"/>
            <a:ext cx="9906000" cy="825210"/>
          </a:xfrm>
        </p:spPr>
        <p:txBody>
          <a:bodyPr/>
          <a:lstStyle/>
          <a:p>
            <a:r>
              <a:rPr lang="it-IT" dirty="0"/>
              <a:t>Segue: requisiti necessari</a:t>
            </a:r>
          </a:p>
        </p:txBody>
      </p:sp>
      <p:sp>
        <p:nvSpPr>
          <p:cNvPr id="3" name="Segnaposto testo 2"/>
          <p:cNvSpPr>
            <a:spLocks noGrp="1"/>
          </p:cNvSpPr>
          <p:nvPr>
            <p:ph type="body" idx="1"/>
          </p:nvPr>
        </p:nvSpPr>
        <p:spPr>
          <a:xfrm>
            <a:off x="1141411" y="2752436"/>
            <a:ext cx="9906000" cy="3046702"/>
          </a:xfrm>
        </p:spPr>
        <p:txBody>
          <a:bodyPr>
            <a:normAutofit fontScale="70000" lnSpcReduction="20000"/>
          </a:bodyPr>
          <a:lstStyle/>
          <a:p>
            <a:r>
              <a:rPr lang="it-IT" dirty="0">
                <a:solidFill>
                  <a:schemeClr val="tx1"/>
                </a:solidFill>
              </a:rPr>
              <a:t>La situazione di sfruttamento e di pericolo per la persona deve essere </a:t>
            </a:r>
            <a:r>
              <a:rPr lang="it-IT" b="1" dirty="0">
                <a:solidFill>
                  <a:schemeClr val="tx1"/>
                </a:solidFill>
              </a:rPr>
              <a:t>accertata</a:t>
            </a:r>
            <a:r>
              <a:rPr lang="it-IT" dirty="0">
                <a:solidFill>
                  <a:schemeClr val="tx1"/>
                </a:solidFill>
              </a:rPr>
              <a:t>:</a:t>
            </a:r>
          </a:p>
          <a:p>
            <a:r>
              <a:rPr lang="it-IT" dirty="0">
                <a:solidFill>
                  <a:schemeClr val="tx1"/>
                </a:solidFill>
              </a:rPr>
              <a:t/>
            </a:r>
            <a:br>
              <a:rPr lang="it-IT" dirty="0">
                <a:solidFill>
                  <a:schemeClr val="tx1"/>
                </a:solidFill>
              </a:rPr>
            </a:br>
            <a:r>
              <a:rPr lang="it-IT" dirty="0">
                <a:solidFill>
                  <a:schemeClr val="tx1"/>
                </a:solidFill>
              </a:rPr>
              <a:t>- nell’ambito di un </a:t>
            </a:r>
            <a:r>
              <a:rPr lang="it-IT" b="1" dirty="0">
                <a:solidFill>
                  <a:schemeClr val="tx1"/>
                </a:solidFill>
              </a:rPr>
              <a:t>procedimento penale</a:t>
            </a:r>
            <a:r>
              <a:rPr lang="it-IT" dirty="0">
                <a:solidFill>
                  <a:schemeClr val="tx1"/>
                </a:solidFill>
              </a:rPr>
              <a:t> per uno o più delitti espressamente indicati dalla norma [ ossia il reato di cui all’art. 3 della L. 75/58 (favoreggiamento o sfruttamento della prostituzione), i reati di cui all’art. 380 c.p.p. per i quali è previsto l’arresto obbligatorio in flagranza - tra cui gli artt. 600, 601 e 602 c.p. nonché l’art. 603bis c.p. (intermediazione illecita e sfruttamento del lavoro) nella fattispecie aggravata di cui al comma 2, ossia quando i fatti sono commessi con violenza o minaccia], oppure</a:t>
            </a:r>
          </a:p>
          <a:p>
            <a:r>
              <a:rPr lang="it-IT" dirty="0">
                <a:solidFill>
                  <a:schemeClr val="tx1"/>
                </a:solidFill>
              </a:rPr>
              <a:t/>
            </a:r>
            <a:br>
              <a:rPr lang="it-IT" dirty="0">
                <a:solidFill>
                  <a:schemeClr val="tx1"/>
                </a:solidFill>
              </a:rPr>
            </a:br>
            <a:r>
              <a:rPr lang="it-IT" dirty="0">
                <a:solidFill>
                  <a:schemeClr val="tx1"/>
                </a:solidFill>
              </a:rPr>
              <a:t>-</a:t>
            </a:r>
            <a:r>
              <a:rPr lang="it-IT" b="1" dirty="0">
                <a:solidFill>
                  <a:schemeClr val="tx1"/>
                </a:solidFill>
              </a:rPr>
              <a:t> nel corso degli interventi dei servizi a tutela delle vittime.</a:t>
            </a:r>
          </a:p>
          <a:p>
            <a:endParaRPr lang="it-IT" dirty="0">
              <a:solidFill>
                <a:schemeClr val="tx1"/>
              </a:solidFill>
            </a:endParaRPr>
          </a:p>
          <a:p>
            <a:r>
              <a:rPr lang="it-IT" b="1" dirty="0">
                <a:solidFill>
                  <a:schemeClr val="tx1"/>
                </a:solidFill>
              </a:rPr>
              <a:t>L’adesione dello straniero ad un programma di assistenza ed integrazione sociale, costituisce condizione necessaria per il rilascio del permesso di soggiorno.</a:t>
            </a:r>
            <a:br>
              <a:rPr lang="it-IT" b="1" dirty="0">
                <a:solidFill>
                  <a:schemeClr val="tx1"/>
                </a:solidFill>
              </a:rPr>
            </a:br>
            <a:endParaRPr lang="it-IT" b="1" dirty="0">
              <a:solidFill>
                <a:schemeClr val="tx1"/>
              </a:solidFill>
            </a:endParaRP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64322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141411" y="1419226"/>
            <a:ext cx="9906000" cy="843683"/>
          </a:xfrm>
        </p:spPr>
        <p:txBody>
          <a:bodyPr/>
          <a:lstStyle/>
          <a:p>
            <a:r>
              <a:rPr lang="it-IT" dirty="0"/>
              <a:t>Non obbligatorietà della denuncia</a:t>
            </a:r>
          </a:p>
        </p:txBody>
      </p:sp>
      <p:sp>
        <p:nvSpPr>
          <p:cNvPr id="3" name="Segnaposto testo 2"/>
          <p:cNvSpPr>
            <a:spLocks noGrp="1"/>
          </p:cNvSpPr>
          <p:nvPr>
            <p:ph type="body" idx="1"/>
          </p:nvPr>
        </p:nvSpPr>
        <p:spPr>
          <a:xfrm>
            <a:off x="1141411" y="2438400"/>
            <a:ext cx="9906000" cy="3360738"/>
          </a:xfrm>
        </p:spPr>
        <p:txBody>
          <a:bodyPr>
            <a:normAutofit fontScale="85000" lnSpcReduction="10000"/>
          </a:bodyPr>
          <a:lstStyle/>
          <a:p>
            <a:r>
              <a:rPr lang="it-IT" dirty="0">
                <a:solidFill>
                  <a:schemeClr val="tx1"/>
                </a:solidFill>
              </a:rPr>
              <a:t>Il permesso di soggiorno ex art. 18 può essere rilasciato non soltanto in seguito alla denuncia della vittima ma anche in quei casi in cui quest’ultima non possa o non voglia rivolgersi all’Autorità Giudiziaria.</a:t>
            </a:r>
            <a:br>
              <a:rPr lang="it-IT" dirty="0">
                <a:solidFill>
                  <a:schemeClr val="tx1"/>
                </a:solidFill>
              </a:rPr>
            </a:br>
            <a:r>
              <a:rPr lang="it-IT" dirty="0">
                <a:solidFill>
                  <a:schemeClr val="tx1"/>
                </a:solidFill>
              </a:rPr>
              <a:t>Si parla di “</a:t>
            </a:r>
            <a:r>
              <a:rPr lang="it-IT" b="1" dirty="0">
                <a:solidFill>
                  <a:schemeClr val="tx1"/>
                </a:solidFill>
              </a:rPr>
              <a:t>doppio binario”</a:t>
            </a:r>
            <a:r>
              <a:rPr lang="it-IT" dirty="0">
                <a:solidFill>
                  <a:schemeClr val="tx1"/>
                </a:solidFill>
              </a:rPr>
              <a:t> in quanto, in forza di quanto previsto dall’art. 18 D.L.gs 286/98 in combinato disposto con l’art. 27 del regolamento di attuazione del Testo Unico Immigrazione, il permesso di soggiorno può essere rilasciato tanto nel caso in cui sia stato avviato un procedimento penale relativamente ai fatti di violenza o grave sfruttamento, in seguito alla denuncia della vittima (c.d. percorso giudiziario), quanto nel caso in cui la persona non denunci ma aderisca ad un programma di assistenza e integrazione sociale, affidandosi ad un ente specificamente preposto all’assistenza delle vittime di grave sfruttamento, che può essere un ente locale o un associazione o organismo privato purché iscritto alla seconda sezione del registro delle associazioni, enti e che svolgono attività a favore degli immigrati (c.d. percorso sociale).</a:t>
            </a:r>
          </a:p>
          <a:p>
            <a:endParaRPr lang="it-IT" dirty="0"/>
          </a:p>
        </p:txBody>
      </p:sp>
      <p:pic>
        <p:nvPicPr>
          <p:cNvPr id="5" name="Immagin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327" y="260210"/>
            <a:ext cx="1114097" cy="1223340"/>
          </a:xfrm>
          <a:prstGeom prst="rect">
            <a:avLst/>
          </a:prstGeom>
        </p:spPr>
      </p:pic>
    </p:spTree>
    <p:extLst>
      <p:ext uri="{BB962C8B-B14F-4D97-AF65-F5344CB8AC3E}">
        <p14:creationId xmlns:p14="http://schemas.microsoft.com/office/powerpoint/2010/main" val="255352870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e">
  <a:themeElements>
    <a:clrScheme name="Ione">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e">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e">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3849</TotalTime>
  <Words>5755</Words>
  <Application>Microsoft Office PowerPoint</Application>
  <PresentationFormat>Widescreen</PresentationFormat>
  <Paragraphs>210</Paragraphs>
  <Slides>46</Slides>
  <Notes>0</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46</vt:i4>
      </vt:variant>
    </vt:vector>
  </HeadingPairs>
  <TitlesOfParts>
    <vt:vector size="51" baseType="lpstr">
      <vt:lpstr>Arial</vt:lpstr>
      <vt:lpstr>Century Gothic</vt:lpstr>
      <vt:lpstr>Wingdings</vt:lpstr>
      <vt:lpstr>Wingdings 3</vt:lpstr>
      <vt:lpstr>Ione</vt:lpstr>
      <vt:lpstr>Presentazione standard di PowerPoint</vt:lpstr>
      <vt:lpstr>Art. 600 c.p.  Riduzione o mantenimento in schiavitù o in servitù</vt:lpstr>
      <vt:lpstr>Art. 601 c.p.  Tratta di persone</vt:lpstr>
      <vt:lpstr>Forme di tutela previste dalla legge per le vittime di tratta o grave sfruttamento</vt:lpstr>
      <vt:lpstr>Art. 18 TUI</vt:lpstr>
      <vt:lpstr>Che cos’è?</vt:lpstr>
      <vt:lpstr>Requisiti necessari per il rilascio del permesso di soggiorno</vt:lpstr>
      <vt:lpstr>Segue: requisiti necessari</vt:lpstr>
      <vt:lpstr>Non obbligatorietà della denuncia</vt:lpstr>
      <vt:lpstr>Chi può segnalare le situazioni di violenza o di grave sfruttamento nei confronti dello straniero?</vt:lpstr>
      <vt:lpstr>  Procedura per il rilascio del permesso di soggiorno ex art.18 TUI</vt:lpstr>
      <vt:lpstr>Programma di emersione, assistenza e integrazione</vt:lpstr>
      <vt:lpstr>Documentazione da presentare all’atto della richiesta</vt:lpstr>
      <vt:lpstr>Art. 18 e Protezione Internazionale</vt:lpstr>
      <vt:lpstr>Validità e diritti connessi</vt:lpstr>
      <vt:lpstr>Art. 22 TUI</vt:lpstr>
      <vt:lpstr>Segue Art. 22</vt:lpstr>
      <vt:lpstr>Segue Art. 22</vt:lpstr>
      <vt:lpstr>Art. 22 rifiuto o revoca del nullaosta</vt:lpstr>
      <vt:lpstr>Art. 22 rifiuto o revoca del nullaosta</vt:lpstr>
      <vt:lpstr>Art. 22 c. 12 e 12bis</vt:lpstr>
      <vt:lpstr>Art. 603 bis c.p. Intermediazione illecita e sfruttamento del lavoro</vt:lpstr>
      <vt:lpstr>Cosa si intende per sfruttamento lavorativo</vt:lpstr>
      <vt:lpstr>Art. 22 c. 12 quarter TUI  I lavoratori stranieri vittime di situazioni di particolare sfruttamento</vt:lpstr>
      <vt:lpstr>Condizioni di rilascio</vt:lpstr>
      <vt:lpstr>Richiesta pds ex art. 22</vt:lpstr>
      <vt:lpstr>Validità e diritti connessi</vt:lpstr>
      <vt:lpstr>Art. 24 TUI</vt:lpstr>
      <vt:lpstr>Come si ottiene il permesso di soggiorno stagionale e quali sono le sue caratteristiche?</vt:lpstr>
      <vt:lpstr>Art. 24 c. 12</vt:lpstr>
      <vt:lpstr>Art. 24 bis TUI</vt:lpstr>
      <vt:lpstr>Semplificazioni DL 73/2022</vt:lpstr>
      <vt:lpstr>Segue semplificazioni</vt:lpstr>
      <vt:lpstr>Art. 22 c. 5 quater</vt:lpstr>
      <vt:lpstr>Evoluzione del sistema accoglienza  Dallo SPRAR al SAI </vt:lpstr>
      <vt:lpstr>2001 PNA – Programma Nazionale Asilo </vt:lpstr>
      <vt:lpstr>2002-2018 - SPRAR   Sistema per richiedenti asilo e rifugiati</vt:lpstr>
      <vt:lpstr>CARATTERISTICHE DEL PROGETTO SPRAR</vt:lpstr>
      <vt:lpstr>2018 – 2020: SIPROIMI Sistema di protezione per titolari di protezione internazionale e per minori stranieri non accompagnati</vt:lpstr>
      <vt:lpstr>Modifiche rilevanti: iscrizione anagrafica</vt:lpstr>
      <vt:lpstr>Norma discriminatoria</vt:lpstr>
      <vt:lpstr>2020 - 2022: SAI (Lamorgese): Sistema di accoglienza e integrazione</vt:lpstr>
      <vt:lpstr>Due livelli di servizi da erogare</vt:lpstr>
      <vt:lpstr>2023: SAI (Cutro)</vt:lpstr>
      <vt:lpstr>Chi può accedere oggi al SAI</vt:lpstr>
      <vt:lpstr>Disposizioni transitorie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CARUSO ANDREA</dc:creator>
  <cp:lastModifiedBy>CARUSO ANDREA</cp:lastModifiedBy>
  <cp:revision>44</cp:revision>
  <cp:lastPrinted>2023-09-05T10:11:11Z</cp:lastPrinted>
  <dcterms:created xsi:type="dcterms:W3CDTF">2023-08-26T08:31:25Z</dcterms:created>
  <dcterms:modified xsi:type="dcterms:W3CDTF">2023-09-06T07:13:38Z</dcterms:modified>
</cp:coreProperties>
</file>