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3"/>
  </p:notesMasterIdLst>
  <p:handoutMasterIdLst>
    <p:handoutMasterId r:id="rId24"/>
  </p:handoutMasterIdLst>
  <p:sldIdLst>
    <p:sldId id="279" r:id="rId3"/>
    <p:sldId id="446" r:id="rId4"/>
    <p:sldId id="408" r:id="rId5"/>
    <p:sldId id="442" r:id="rId6"/>
    <p:sldId id="447" r:id="rId7"/>
    <p:sldId id="441" r:id="rId8"/>
    <p:sldId id="444" r:id="rId9"/>
    <p:sldId id="454" r:id="rId10"/>
    <p:sldId id="455" r:id="rId11"/>
    <p:sldId id="456" r:id="rId12"/>
    <p:sldId id="458" r:id="rId13"/>
    <p:sldId id="459" r:id="rId14"/>
    <p:sldId id="461" r:id="rId15"/>
    <p:sldId id="448" r:id="rId16"/>
    <p:sldId id="453" r:id="rId17"/>
    <p:sldId id="451" r:id="rId18"/>
    <p:sldId id="462" r:id="rId19"/>
    <p:sldId id="450" r:id="rId20"/>
    <p:sldId id="463" r:id="rId21"/>
    <p:sldId id="282" r:id="rId22"/>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009"/>
    <a:srgbClr val="12097C"/>
    <a:srgbClr val="15A775"/>
    <a:srgbClr val="128CD7"/>
    <a:srgbClr val="0848A9"/>
    <a:srgbClr val="DAD8EA"/>
    <a:srgbClr val="928FCB"/>
    <a:srgbClr val="FFFF00"/>
    <a:srgbClr val="5FBD49"/>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22" autoAdjust="0"/>
  </p:normalViewPr>
  <p:slideViewPr>
    <p:cSldViewPr>
      <p:cViewPr varScale="1">
        <p:scale>
          <a:sx n="97" d="100"/>
          <a:sy n="97" d="100"/>
        </p:scale>
        <p:origin x="624" y="78"/>
      </p:cViewPr>
      <p:guideLst>
        <p:guide orient="horz" pos="1620"/>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73F0F8-F4A3-FA46-9600-771A3B09AD8D}" type="datetimeFigureOut">
              <a:rPr lang="it-IT" smtClean="0"/>
              <a:t>05/09/2023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296E71-F1D8-8C44-8517-69417F5DD292}" type="slidenum">
              <a:rPr lang="it-IT" smtClean="0"/>
              <a:t>‹N›</a:t>
            </a:fld>
            <a:endParaRPr lang="it-IT"/>
          </a:p>
        </p:txBody>
      </p:sp>
    </p:spTree>
    <p:extLst>
      <p:ext uri="{BB962C8B-B14F-4D97-AF65-F5344CB8AC3E}">
        <p14:creationId xmlns:p14="http://schemas.microsoft.com/office/powerpoint/2010/main" val="2896863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03E1-DF1A-E44C-85D1-E2B1ED5BB471}" type="datetimeFigureOut">
              <a:rPr lang="it-IT" smtClean="0"/>
              <a:t>05/09/2023</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40CF3-5420-7447-B217-95118EB37D6B}" type="slidenum">
              <a:rPr lang="it-IT" smtClean="0"/>
              <a:t>‹N›</a:t>
            </a:fld>
            <a:endParaRPr lang="it-IT"/>
          </a:p>
        </p:txBody>
      </p:sp>
    </p:spTree>
    <p:extLst>
      <p:ext uri="{BB962C8B-B14F-4D97-AF65-F5344CB8AC3E}">
        <p14:creationId xmlns:p14="http://schemas.microsoft.com/office/powerpoint/2010/main" val="1192107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p:nvPr userDrawn="1"/>
        </p:nvSpPr>
        <p:spPr>
          <a:xfrm>
            <a:off x="-267" y="1608271"/>
            <a:ext cx="9144000" cy="4083918"/>
          </a:xfrm>
          <a:prstGeom prst="rect">
            <a:avLst/>
          </a:prstGeom>
          <a:solidFill>
            <a:srgbClr val="1209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5F5AC6"/>
              </a:solidFill>
            </a:endParaRPr>
          </a:p>
        </p:txBody>
      </p:sp>
      <p:sp>
        <p:nvSpPr>
          <p:cNvPr id="2" name="Titolo 1"/>
          <p:cNvSpPr>
            <a:spLocks noGrp="1"/>
          </p:cNvSpPr>
          <p:nvPr>
            <p:ph type="ctrTitle" hasCustomPrompt="1"/>
          </p:nvPr>
        </p:nvSpPr>
        <p:spPr>
          <a:xfrm>
            <a:off x="685800" y="2218516"/>
            <a:ext cx="7772400" cy="1102519"/>
          </a:xfrm>
        </p:spPr>
        <p:txBody>
          <a:bodyPr/>
          <a:lstStyle>
            <a:lvl1pPr algn="r">
              <a:defRPr sz="4200">
                <a:solidFill>
                  <a:schemeClr val="bg1"/>
                </a:solidFill>
              </a:defRPr>
            </a:lvl1pPr>
          </a:lstStyle>
          <a:p>
            <a:r>
              <a:rPr lang="it-IT" dirty="0" smtClean="0"/>
              <a:t>TITOLO DELLA PRESENTAZIONE</a:t>
            </a:r>
            <a:endParaRPr lang="it-IT" dirty="0"/>
          </a:p>
        </p:txBody>
      </p:sp>
      <p:sp>
        <p:nvSpPr>
          <p:cNvPr id="3" name="Sottotitolo 2"/>
          <p:cNvSpPr>
            <a:spLocks noGrp="1"/>
          </p:cNvSpPr>
          <p:nvPr>
            <p:ph type="subTitle" idx="1"/>
          </p:nvPr>
        </p:nvSpPr>
        <p:spPr>
          <a:xfrm>
            <a:off x="683568" y="3535347"/>
            <a:ext cx="7776864" cy="521196"/>
          </a:xfrm>
        </p:spPr>
        <p:txBody>
          <a:bodyPr>
            <a:normAutofit/>
          </a:bodyPr>
          <a:lstStyle>
            <a:lvl1pPr marL="0" indent="0" algn="r">
              <a:buNone/>
              <a:defRPr sz="1600">
                <a:solidFill>
                  <a:srgbClr val="817CC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pic>
        <p:nvPicPr>
          <p:cNvPr id="8" name="Immagine 7" descr="colori-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36263"/>
            <a:ext cx="9144000" cy="123479"/>
          </a:xfrm>
          <a:prstGeom prst="rect">
            <a:avLst/>
          </a:prstGeom>
        </p:spPr>
      </p:pic>
      <p:sp>
        <p:nvSpPr>
          <p:cNvPr id="10" name="Rettangolo 9"/>
          <p:cNvSpPr/>
          <p:nvPr userDrawn="1"/>
        </p:nvSpPr>
        <p:spPr>
          <a:xfrm>
            <a:off x="-108520" y="-164554"/>
            <a:ext cx="9937104"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2" name="Immagine 11" descr="Logo-WEB.png"/>
          <p:cNvPicPr>
            <a:picLocks noChangeAspect="1"/>
          </p:cNvPicPr>
          <p:nvPr userDrawn="1"/>
        </p:nvPicPr>
        <p:blipFill rotWithShape="1">
          <a:blip r:embed="rId3">
            <a:extLst>
              <a:ext uri="{28A0092B-C50C-407E-A947-70E740481C1C}">
                <a14:useLocalDpi xmlns:a14="http://schemas.microsoft.com/office/drawing/2010/main" val="0"/>
              </a:ext>
            </a:extLst>
          </a:blip>
          <a:srcRect b="-2914"/>
          <a:stretch/>
        </p:blipFill>
        <p:spPr>
          <a:xfrm>
            <a:off x="6516216" y="267494"/>
            <a:ext cx="1976126" cy="863628"/>
          </a:xfrm>
          <a:prstGeom prst="rect">
            <a:avLst/>
          </a:prstGeom>
        </p:spPr>
      </p:pic>
    </p:spTree>
    <p:extLst>
      <p:ext uri="{BB962C8B-B14F-4D97-AF65-F5344CB8AC3E}">
        <p14:creationId xmlns:p14="http://schemas.microsoft.com/office/powerpoint/2010/main" val="373074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4767263"/>
            <a:ext cx="2133600" cy="273844"/>
          </a:xfrm>
          <a:prstGeom prst="rect">
            <a:avLst/>
          </a:prstGeom>
        </p:spPr>
        <p:txBody>
          <a:bodyPr/>
          <a:lstStyle/>
          <a:p>
            <a:fld id="{762A1B9B-53AB-7345-88C9-0446C757D7B4}" type="datetime1">
              <a:rPr lang="it-IT" smtClean="0">
                <a:solidFill>
                  <a:prstClr val="black">
                    <a:tint val="75000"/>
                  </a:prstClr>
                </a:solidFill>
              </a:rPr>
              <a:t>05/09/2023</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r>
              <a:rPr lang="pt-BR" smtClean="0">
                <a:solidFill>
                  <a:prstClr val="black">
                    <a:tint val="75000"/>
                  </a:prstClr>
                </a:solidFill>
              </a:rPr>
              <a:t>BILANCIO AL 31 DICEMBRE 2015</a:t>
            </a:r>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A9DE7C92-9F74-41F6-8A43-897C2A252003}" type="slidenum">
              <a:rPr lang="it-IT">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512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4767263"/>
            <a:ext cx="2133600" cy="273844"/>
          </a:xfrm>
          <a:prstGeom prst="rect">
            <a:avLst/>
          </a:prstGeom>
        </p:spPr>
        <p:txBody>
          <a:bodyPr/>
          <a:lstStyle/>
          <a:p>
            <a:fld id="{7DA76850-E847-8540-A424-3A094BBA589E}" type="datetime1">
              <a:rPr lang="it-IT" smtClean="0">
                <a:solidFill>
                  <a:prstClr val="black">
                    <a:tint val="75000"/>
                  </a:prstClr>
                </a:solidFill>
              </a:rPr>
              <a:t>05/09/2023</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r>
              <a:rPr lang="pt-BR" smtClean="0">
                <a:solidFill>
                  <a:prstClr val="black">
                    <a:tint val="75000"/>
                  </a:prstClr>
                </a:solidFill>
              </a:rPr>
              <a:t>BILANCIO AL 31 DICEMBRE 2015</a:t>
            </a:r>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A9DE7C92-9F74-41F6-8A43-897C2A252003}" type="slidenum">
              <a:rPr lang="it-IT">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73307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Immagine 4" descr="Logo-WEB.png"/>
          <p:cNvPicPr>
            <a:picLocks noChangeAspect="1"/>
          </p:cNvPicPr>
          <p:nvPr userDrawn="1"/>
        </p:nvPicPr>
        <p:blipFill rotWithShape="1">
          <a:blip r:embed="rId2">
            <a:extLst>
              <a:ext uri="{28A0092B-C50C-407E-A947-70E740481C1C}">
                <a14:useLocalDpi xmlns:a14="http://schemas.microsoft.com/office/drawing/2010/main" val="0"/>
              </a:ext>
            </a:extLst>
          </a:blip>
          <a:srcRect b="-2914"/>
          <a:stretch/>
        </p:blipFill>
        <p:spPr>
          <a:xfrm>
            <a:off x="3347864" y="1995686"/>
            <a:ext cx="2344354" cy="1024554"/>
          </a:xfrm>
          <a:prstGeom prst="rect">
            <a:avLst/>
          </a:prstGeom>
        </p:spPr>
      </p:pic>
      <p:sp>
        <p:nvSpPr>
          <p:cNvPr id="6" name="Rettangolo 5"/>
          <p:cNvSpPr/>
          <p:nvPr userDrawn="1"/>
        </p:nvSpPr>
        <p:spPr>
          <a:xfrm>
            <a:off x="107504" y="4443958"/>
            <a:ext cx="1152128"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26265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4767263"/>
            <a:ext cx="2133600" cy="273844"/>
          </a:xfrm>
          <a:prstGeom prst="rect">
            <a:avLst/>
          </a:prstGeom>
        </p:spPr>
        <p:txBody>
          <a:bodyPr/>
          <a:lstStyle/>
          <a:p>
            <a:fld id="{AAD05716-7DF5-684B-B1A9-B150D0EA6436}" type="datetime1">
              <a:rPr lang="it-IT" smtClean="0">
                <a:solidFill>
                  <a:prstClr val="black">
                    <a:tint val="75000"/>
                  </a:prstClr>
                </a:solidFill>
              </a:rPr>
              <a:t>05/09/2023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r>
              <a:rPr lang="pt-BR" smtClean="0">
                <a:solidFill>
                  <a:prstClr val="black">
                    <a:tint val="75000"/>
                  </a:prstClr>
                </a:solidFill>
              </a:rPr>
              <a:t>BILANCIO AL 31 DICEMBRE 2015</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9DE7C92-9F74-41F6-8A43-897C2A252003}" type="slidenum">
              <a:rPr lang="it-IT">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5471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4767263"/>
            <a:ext cx="2133600" cy="273844"/>
          </a:xfrm>
          <a:prstGeom prst="rect">
            <a:avLst/>
          </a:prstGeom>
        </p:spPr>
        <p:txBody>
          <a:bodyPr/>
          <a:lstStyle/>
          <a:p>
            <a:fld id="{BC1F0814-4733-2E45-95F9-FF38C72394CF}" type="datetime1">
              <a:rPr lang="it-IT" smtClean="0">
                <a:solidFill>
                  <a:prstClr val="black">
                    <a:tint val="75000"/>
                  </a:prstClr>
                </a:solidFill>
              </a:rPr>
              <a:t>05/09/2023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r>
              <a:rPr lang="pt-BR" smtClean="0">
                <a:solidFill>
                  <a:prstClr val="black">
                    <a:tint val="75000"/>
                  </a:prstClr>
                </a:solidFill>
              </a:rPr>
              <a:t>BILANCIO AL 31 DICEMBRE 2015</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9DE7C92-9F74-41F6-8A43-897C2A252003}" type="slidenum">
              <a:rPr lang="it-IT">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24915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6088DCF6-81E1-5E45-B924-E105354D7669}" type="datetime1">
              <a:rPr lang="it-IT" smtClean="0">
                <a:solidFill>
                  <a:prstClr val="black">
                    <a:tint val="75000"/>
                  </a:prstClr>
                </a:solidFill>
              </a:rPr>
              <a:t>05/09/2023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pt-BR" smtClean="0">
                <a:solidFill>
                  <a:prstClr val="black">
                    <a:tint val="75000"/>
                  </a:prstClr>
                </a:solidFill>
              </a:rPr>
              <a:t>BILANCIO AL 31 DICEMBRE 2015</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9DE7C92-9F74-41F6-8A43-897C2A252003}" type="slidenum">
              <a:rPr lang="it-IT">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1122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3E47C298-257D-0A41-B915-8A7CE6AE1011}" type="datetime1">
              <a:rPr lang="it-IT" smtClean="0">
                <a:solidFill>
                  <a:prstClr val="black">
                    <a:tint val="75000"/>
                  </a:prstClr>
                </a:solidFill>
              </a:rPr>
              <a:t>05/09/2023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pt-BR" smtClean="0">
                <a:solidFill>
                  <a:prstClr val="black">
                    <a:tint val="75000"/>
                  </a:prstClr>
                </a:solidFill>
              </a:rPr>
              <a:t>BILANCIO AL 31 DICEMBRE 2015</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9DE7C92-9F74-41F6-8A43-897C2A252003}" type="slidenum">
              <a:rPr lang="it-IT">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26889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piè di pagina 2"/>
          <p:cNvSpPr>
            <a:spLocks noGrp="1"/>
          </p:cNvSpPr>
          <p:nvPr>
            <p:ph type="ftr" sz="quarter" idx="10"/>
          </p:nvPr>
        </p:nvSpPr>
        <p:spPr/>
        <p:txBody>
          <a:bodyPr/>
          <a:lstStyle/>
          <a:p>
            <a:r>
              <a:rPr lang="pt-BR" smtClean="0"/>
              <a:t>BILANCIO AL 31 DICEMBRE 2015</a:t>
            </a:r>
            <a:endParaRPr lang="it-IT" dirty="0"/>
          </a:p>
        </p:txBody>
      </p:sp>
      <p:sp>
        <p:nvSpPr>
          <p:cNvPr id="4" name="Segnaposto numero diapositiva 3"/>
          <p:cNvSpPr>
            <a:spLocks noGrp="1"/>
          </p:cNvSpPr>
          <p:nvPr>
            <p:ph type="sldNum" sz="quarter" idx="11"/>
          </p:nvPr>
        </p:nvSpPr>
        <p:spPr/>
        <p:txBody>
          <a:bodyPr/>
          <a:lstStyle/>
          <a:p>
            <a:fld id="{A9DE7C92-9F74-41F6-8A43-897C2A252003}" type="slidenum">
              <a:rPr lang="it-IT" smtClean="0"/>
              <a:pPr/>
              <a:t>‹N›</a:t>
            </a:fld>
            <a:endParaRPr lang="it-IT" dirty="0"/>
          </a:p>
        </p:txBody>
      </p:sp>
    </p:spTree>
    <p:extLst>
      <p:ext uri="{BB962C8B-B14F-4D97-AF65-F5344CB8AC3E}">
        <p14:creationId xmlns:p14="http://schemas.microsoft.com/office/powerpoint/2010/main" val="2008950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217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49"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lang="it-IT" sz="3200" b="0" strike="noStrike" spc="-1">
              <a:latin typeface="Arial"/>
            </a:endParaRPr>
          </a:p>
        </p:txBody>
      </p:sp>
    </p:spTree>
    <p:extLst>
      <p:ext uri="{BB962C8B-B14F-4D97-AF65-F5344CB8AC3E}">
        <p14:creationId xmlns:p14="http://schemas.microsoft.com/office/powerpoint/2010/main" val="362406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9" name="Rettangolo 8"/>
          <p:cNvSpPr/>
          <p:nvPr userDrawn="1"/>
        </p:nvSpPr>
        <p:spPr>
          <a:xfrm>
            <a:off x="0" y="4471333"/>
            <a:ext cx="2340019" cy="672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5F5AC6"/>
              </a:solidFill>
            </a:endParaRPr>
          </a:p>
        </p:txBody>
      </p:sp>
      <p:sp>
        <p:nvSpPr>
          <p:cNvPr id="11" name="Rettangolo 10"/>
          <p:cNvSpPr/>
          <p:nvPr userDrawn="1"/>
        </p:nvSpPr>
        <p:spPr>
          <a:xfrm>
            <a:off x="-108520" y="-336084"/>
            <a:ext cx="9361040" cy="672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5F5AC6"/>
              </a:solidFill>
            </a:endParaRPr>
          </a:p>
        </p:txBody>
      </p:sp>
      <p:pic>
        <p:nvPicPr>
          <p:cNvPr id="10" name="Immagine 9" descr="CdiCida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528" y="-668610"/>
            <a:ext cx="4619735" cy="5982785"/>
          </a:xfrm>
          <a:prstGeom prst="rect">
            <a:avLst/>
          </a:prstGeom>
        </p:spPr>
      </p:pic>
      <p:pic>
        <p:nvPicPr>
          <p:cNvPr id="6" name="Immagine 5" descr="Logo-WEB.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2914"/>
          <a:stretch/>
        </p:blipFill>
        <p:spPr>
          <a:xfrm>
            <a:off x="6948264" y="411510"/>
            <a:ext cx="1472070" cy="643340"/>
          </a:xfrm>
          <a:prstGeom prst="rect">
            <a:avLst/>
          </a:prstGeom>
        </p:spPr>
      </p:pic>
      <p:sp>
        <p:nvSpPr>
          <p:cNvPr id="7" name="Titolo 1"/>
          <p:cNvSpPr>
            <a:spLocks noGrp="1"/>
          </p:cNvSpPr>
          <p:nvPr>
            <p:ph type="ctrTitle" hasCustomPrompt="1"/>
          </p:nvPr>
        </p:nvSpPr>
        <p:spPr>
          <a:xfrm>
            <a:off x="4427984" y="1491630"/>
            <a:ext cx="4030216" cy="2117437"/>
          </a:xfrm>
        </p:spPr>
        <p:txBody>
          <a:bodyPr anchor="b"/>
          <a:lstStyle>
            <a:lvl1pPr algn="l">
              <a:defRPr sz="3600" baseline="0">
                <a:solidFill>
                  <a:srgbClr val="12097C"/>
                </a:solidFill>
              </a:defRPr>
            </a:lvl1pPr>
          </a:lstStyle>
          <a:p>
            <a:r>
              <a:rPr lang="it-IT" dirty="0" smtClean="0"/>
              <a:t>TTITOLO DELLA PRESENTAZIONE</a:t>
            </a:r>
            <a:endParaRPr lang="it-IT" dirty="0"/>
          </a:p>
        </p:txBody>
      </p:sp>
      <p:sp>
        <p:nvSpPr>
          <p:cNvPr id="8" name="Sottotitolo 2"/>
          <p:cNvSpPr>
            <a:spLocks noGrp="1"/>
          </p:cNvSpPr>
          <p:nvPr>
            <p:ph type="subTitle" idx="1"/>
          </p:nvPr>
        </p:nvSpPr>
        <p:spPr>
          <a:xfrm>
            <a:off x="4427984" y="3651870"/>
            <a:ext cx="4032965" cy="521196"/>
          </a:xfrm>
        </p:spPr>
        <p:txBody>
          <a:bodyPr>
            <a:normAutofit/>
          </a:bodyPr>
          <a:lstStyle>
            <a:lvl1pPr marL="0" indent="0" algn="l">
              <a:buNone/>
              <a:defRPr sz="1600">
                <a:solidFill>
                  <a:srgbClr val="817CC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spTree>
    <p:extLst>
      <p:ext uri="{BB962C8B-B14F-4D97-AF65-F5344CB8AC3E}">
        <p14:creationId xmlns:p14="http://schemas.microsoft.com/office/powerpoint/2010/main" val="1074520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5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372302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5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it-IT" sz="3200" b="0" strike="noStrike" spc="-1">
              <a:latin typeface="Arial"/>
            </a:endParaRPr>
          </a:p>
        </p:txBody>
      </p:sp>
      <p:sp>
        <p:nvSpPr>
          <p:cNvPr id="5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3536943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Tree>
    <p:extLst>
      <p:ext uri="{BB962C8B-B14F-4D97-AF65-F5344CB8AC3E}">
        <p14:creationId xmlns:p14="http://schemas.microsoft.com/office/powerpoint/2010/main" val="3552635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05200"/>
            <a:ext cx="8229240" cy="3981240"/>
          </a:xfrm>
          <a:prstGeom prst="rect">
            <a:avLst/>
          </a:prstGeom>
        </p:spPr>
        <p:txBody>
          <a:bodyPr lIns="0" tIns="0" rIns="0" bIns="0" anchor="ctr"/>
          <a:lstStyle/>
          <a:p>
            <a:pPr algn="ctr"/>
            <a:endParaRPr lang="it-IT" sz="3200" b="0" strike="noStrike" spc="-1">
              <a:latin typeface="Arial"/>
            </a:endParaRPr>
          </a:p>
        </p:txBody>
      </p:sp>
    </p:spTree>
    <p:extLst>
      <p:ext uri="{BB962C8B-B14F-4D97-AF65-F5344CB8AC3E}">
        <p14:creationId xmlns:p14="http://schemas.microsoft.com/office/powerpoint/2010/main" val="1481124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it-IT" sz="3200" b="0" strike="noStrike" spc="-1">
              <a:latin typeface="Arial"/>
            </a:endParaRPr>
          </a:p>
        </p:txBody>
      </p:sp>
      <p:sp>
        <p:nvSpPr>
          <p:cNvPr id="59" name="PlaceHolder 3"/>
          <p:cNvSpPr>
            <a:spLocks noGrp="1"/>
          </p:cNvSpPr>
          <p:nvPr>
            <p:ph type="body"/>
          </p:nvPr>
        </p:nvSpPr>
        <p:spPr>
          <a:xfrm>
            <a:off x="457200" y="2761920"/>
            <a:ext cx="4015800" cy="1422720"/>
          </a:xfrm>
          <a:prstGeom prst="rect">
            <a:avLst/>
          </a:prstGeom>
        </p:spPr>
        <p:txBody>
          <a:bodyPr lIns="0" tIns="0" rIns="0" bIns="0">
            <a:normAutofit/>
          </a:bodyPr>
          <a:lstStyle/>
          <a:p>
            <a:endParaRPr lang="it-IT" sz="3200" b="0" strike="noStrike" spc="-1">
              <a:latin typeface="Arial"/>
            </a:endParaRPr>
          </a:p>
        </p:txBody>
      </p:sp>
      <p:sp>
        <p:nvSpPr>
          <p:cNvPr id="60" name="PlaceHolder 4"/>
          <p:cNvSpPr>
            <a:spLocks noGrp="1"/>
          </p:cNvSpPr>
          <p:nvPr>
            <p:ph type="body"/>
          </p:nvPr>
        </p:nvSpPr>
        <p:spPr>
          <a:xfrm>
            <a:off x="4674240" y="1203480"/>
            <a:ext cx="4015800" cy="298296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562725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6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it-IT" sz="3200" b="0" strike="noStrike" spc="-1">
              <a:latin typeface="Arial"/>
            </a:endParaRPr>
          </a:p>
        </p:txBody>
      </p:sp>
      <p:sp>
        <p:nvSpPr>
          <p:cNvPr id="6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it-IT" sz="3200" b="0" strike="noStrike" spc="-1">
              <a:latin typeface="Arial"/>
            </a:endParaRPr>
          </a:p>
        </p:txBody>
      </p:sp>
      <p:sp>
        <p:nvSpPr>
          <p:cNvPr id="6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724373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6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it-IT" sz="3200" b="0" strike="noStrike" spc="-1">
              <a:latin typeface="Arial"/>
            </a:endParaRPr>
          </a:p>
        </p:txBody>
      </p:sp>
      <p:sp>
        <p:nvSpPr>
          <p:cNvPr id="6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it-IT" sz="3200" b="0" strike="noStrike" spc="-1">
              <a:latin typeface="Arial"/>
            </a:endParaRPr>
          </a:p>
        </p:txBody>
      </p:sp>
      <p:sp>
        <p:nvSpPr>
          <p:cNvPr id="6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3342105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7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it-IT" sz="3200" b="0" strike="noStrike" spc="-1">
              <a:latin typeface="Arial"/>
            </a:endParaRPr>
          </a:p>
        </p:txBody>
      </p:sp>
      <p:sp>
        <p:nvSpPr>
          <p:cNvPr id="7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183604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7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it-IT" sz="3200" b="0" strike="noStrike" spc="-1">
              <a:latin typeface="Arial"/>
            </a:endParaRPr>
          </a:p>
        </p:txBody>
      </p:sp>
      <p:sp>
        <p:nvSpPr>
          <p:cNvPr id="7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it-IT" sz="3200" b="0" strike="noStrike" spc="-1">
              <a:latin typeface="Arial"/>
            </a:endParaRPr>
          </a:p>
        </p:txBody>
      </p:sp>
      <p:sp>
        <p:nvSpPr>
          <p:cNvPr id="75"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it-IT" sz="3200" b="0" strike="noStrike" spc="-1">
              <a:latin typeface="Arial"/>
            </a:endParaRPr>
          </a:p>
        </p:txBody>
      </p:sp>
      <p:sp>
        <p:nvSpPr>
          <p:cNvPr id="76" name="PlaceHolder 5"/>
          <p:cNvSpPr>
            <a:spLocks noGrp="1"/>
          </p:cNvSpPr>
          <p:nvPr>
            <p:ph type="body"/>
          </p:nvPr>
        </p:nvSpPr>
        <p:spPr>
          <a:xfrm>
            <a:off x="457200" y="2761920"/>
            <a:ext cx="4015800" cy="142272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455874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lang="it-IT" sz="4400" b="0" strike="noStrike" spc="-1">
              <a:latin typeface="Arial"/>
            </a:endParaRPr>
          </a:p>
        </p:txBody>
      </p:sp>
      <p:sp>
        <p:nvSpPr>
          <p:cNvPr id="7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it-IT" sz="3200" b="0" strike="noStrike" spc="-1">
              <a:latin typeface="Arial"/>
            </a:endParaRPr>
          </a:p>
        </p:txBody>
      </p:sp>
      <p:sp>
        <p:nvSpPr>
          <p:cNvPr id="7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it-IT" sz="3200" b="0" strike="noStrike" spc="-1">
              <a:latin typeface="Arial"/>
            </a:endParaRPr>
          </a:p>
        </p:txBody>
      </p:sp>
      <p:sp>
        <p:nvSpPr>
          <p:cNvPr id="8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it-IT" sz="3200" b="0" strike="noStrike" spc="-1">
              <a:latin typeface="Arial"/>
            </a:endParaRPr>
          </a:p>
        </p:txBody>
      </p:sp>
      <p:sp>
        <p:nvSpPr>
          <p:cNvPr id="81" name="PlaceHolder 5"/>
          <p:cNvSpPr>
            <a:spLocks noGrp="1"/>
          </p:cNvSpPr>
          <p:nvPr>
            <p:ph type="body"/>
          </p:nvPr>
        </p:nvSpPr>
        <p:spPr>
          <a:xfrm>
            <a:off x="6022080" y="2761920"/>
            <a:ext cx="2649600" cy="1422720"/>
          </a:xfrm>
          <a:prstGeom prst="rect">
            <a:avLst/>
          </a:prstGeom>
        </p:spPr>
        <p:txBody>
          <a:bodyPr lIns="0" tIns="0" rIns="0" bIns="0">
            <a:normAutofit/>
          </a:bodyPr>
          <a:lstStyle/>
          <a:p>
            <a:endParaRPr lang="it-IT" sz="3200" b="0" strike="noStrike" spc="-1">
              <a:latin typeface="Arial"/>
            </a:endParaRPr>
          </a:p>
        </p:txBody>
      </p:sp>
      <p:sp>
        <p:nvSpPr>
          <p:cNvPr id="8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it-IT" sz="3200" b="0" strike="noStrike" spc="-1">
              <a:latin typeface="Arial"/>
            </a:endParaRPr>
          </a:p>
        </p:txBody>
      </p:sp>
      <p:sp>
        <p:nvSpPr>
          <p:cNvPr id="83" name="PlaceHolder 7"/>
          <p:cNvSpPr>
            <a:spLocks noGrp="1"/>
          </p:cNvSpPr>
          <p:nvPr>
            <p:ph type="body"/>
          </p:nvPr>
        </p:nvSpPr>
        <p:spPr>
          <a:xfrm>
            <a:off x="457200" y="2761920"/>
            <a:ext cx="2649600" cy="1422720"/>
          </a:xfrm>
          <a:prstGeom prst="rect">
            <a:avLst/>
          </a:prstGeom>
        </p:spPr>
        <p:txBody>
          <a:bodyPr lIns="0" tIns="0" rIns="0" bIns="0">
            <a:normAutofit/>
          </a:bodyPr>
          <a:lstStyle/>
          <a:p>
            <a:endParaRPr lang="it-IT" sz="3200" b="0" strike="noStrike" spc="-1">
              <a:latin typeface="Arial"/>
            </a:endParaRPr>
          </a:p>
        </p:txBody>
      </p:sp>
    </p:spTree>
    <p:extLst>
      <p:ext uri="{BB962C8B-B14F-4D97-AF65-F5344CB8AC3E}">
        <p14:creationId xmlns:p14="http://schemas.microsoft.com/office/powerpoint/2010/main" val="231893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7" name="Rettangolo 6"/>
          <p:cNvSpPr/>
          <p:nvPr userDrawn="1"/>
        </p:nvSpPr>
        <p:spPr>
          <a:xfrm>
            <a:off x="-267" y="1"/>
            <a:ext cx="9144000" cy="5164038"/>
          </a:xfrm>
          <a:prstGeom prst="rect">
            <a:avLst/>
          </a:prstGeom>
          <a:solidFill>
            <a:srgbClr val="1209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5F5AC6"/>
              </a:solidFill>
            </a:endParaRPr>
          </a:p>
        </p:txBody>
      </p:sp>
      <p:sp>
        <p:nvSpPr>
          <p:cNvPr id="8" name="Titolo 1"/>
          <p:cNvSpPr>
            <a:spLocks noGrp="1"/>
          </p:cNvSpPr>
          <p:nvPr>
            <p:ph type="ctrTitle" hasCustomPrompt="1"/>
          </p:nvPr>
        </p:nvSpPr>
        <p:spPr>
          <a:xfrm>
            <a:off x="685800" y="2218516"/>
            <a:ext cx="7772400" cy="1102519"/>
          </a:xfrm>
        </p:spPr>
        <p:txBody>
          <a:bodyPr anchor="b"/>
          <a:lstStyle>
            <a:lvl1pPr algn="r">
              <a:defRPr sz="4200">
                <a:solidFill>
                  <a:schemeClr val="bg1"/>
                </a:solidFill>
              </a:defRPr>
            </a:lvl1pPr>
          </a:lstStyle>
          <a:p>
            <a:r>
              <a:rPr lang="it-IT" dirty="0" smtClean="0"/>
              <a:t>TITOLO SEZIONE</a:t>
            </a:r>
            <a:endParaRPr lang="it-IT" dirty="0"/>
          </a:p>
        </p:txBody>
      </p:sp>
      <p:sp>
        <p:nvSpPr>
          <p:cNvPr id="9" name="Sottotitolo 2"/>
          <p:cNvSpPr>
            <a:spLocks noGrp="1"/>
          </p:cNvSpPr>
          <p:nvPr>
            <p:ph type="subTitle" idx="1" hasCustomPrompt="1"/>
          </p:nvPr>
        </p:nvSpPr>
        <p:spPr>
          <a:xfrm>
            <a:off x="683568" y="3435846"/>
            <a:ext cx="7776864" cy="521196"/>
          </a:xfrm>
        </p:spPr>
        <p:txBody>
          <a:bodyPr>
            <a:normAutofit/>
          </a:bodyPr>
          <a:lstStyle>
            <a:lvl1pPr marL="0" indent="0" algn="r">
              <a:buNone/>
              <a:defRPr sz="1600">
                <a:solidFill>
                  <a:srgbClr val="817CC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 </a:t>
            </a:r>
            <a:endParaRPr lang="it-IT" dirty="0"/>
          </a:p>
        </p:txBody>
      </p:sp>
      <p:pic>
        <p:nvPicPr>
          <p:cNvPr id="12" name="Immagine 11" descr="Logo-Bianc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13309"/>
          <a:stretch/>
        </p:blipFill>
        <p:spPr>
          <a:xfrm>
            <a:off x="251520" y="4531428"/>
            <a:ext cx="935998" cy="344578"/>
          </a:xfrm>
          <a:prstGeom prst="rect">
            <a:avLst/>
          </a:prstGeom>
        </p:spPr>
      </p:pic>
      <p:pic>
        <p:nvPicPr>
          <p:cNvPr id="13" name="Immagine 12" descr="colori-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9144000" cy="123479"/>
          </a:xfrm>
          <a:prstGeom prst="rect">
            <a:avLst/>
          </a:prstGeom>
        </p:spPr>
      </p:pic>
    </p:spTree>
    <p:extLst>
      <p:ext uri="{BB962C8B-B14F-4D97-AF65-F5344CB8AC3E}">
        <p14:creationId xmlns:p14="http://schemas.microsoft.com/office/powerpoint/2010/main" val="283518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sp>
        <p:nvSpPr>
          <p:cNvPr id="7" name="Rettangolo 6"/>
          <p:cNvSpPr/>
          <p:nvPr userDrawn="1"/>
        </p:nvSpPr>
        <p:spPr>
          <a:xfrm>
            <a:off x="-267" y="1"/>
            <a:ext cx="9144000" cy="5164038"/>
          </a:xfrm>
          <a:prstGeom prst="rect">
            <a:avLst/>
          </a:prstGeom>
          <a:solidFill>
            <a:srgbClr val="0848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5F5AC6"/>
              </a:solidFill>
            </a:endParaRPr>
          </a:p>
        </p:txBody>
      </p:sp>
      <p:sp>
        <p:nvSpPr>
          <p:cNvPr id="8" name="Titolo 1"/>
          <p:cNvSpPr>
            <a:spLocks noGrp="1"/>
          </p:cNvSpPr>
          <p:nvPr>
            <p:ph type="ctrTitle" hasCustomPrompt="1"/>
          </p:nvPr>
        </p:nvSpPr>
        <p:spPr>
          <a:xfrm>
            <a:off x="685800" y="2218516"/>
            <a:ext cx="7772400" cy="1102519"/>
          </a:xfrm>
        </p:spPr>
        <p:txBody>
          <a:bodyPr anchor="b"/>
          <a:lstStyle>
            <a:lvl1pPr algn="r">
              <a:defRPr sz="4200">
                <a:solidFill>
                  <a:schemeClr val="bg1"/>
                </a:solidFill>
              </a:defRPr>
            </a:lvl1pPr>
          </a:lstStyle>
          <a:p>
            <a:r>
              <a:rPr lang="it-IT" dirty="0" smtClean="0"/>
              <a:t>TITOLO SEZIONE</a:t>
            </a:r>
            <a:endParaRPr lang="it-IT" dirty="0"/>
          </a:p>
        </p:txBody>
      </p:sp>
      <p:sp>
        <p:nvSpPr>
          <p:cNvPr id="9" name="Sottotitolo 2"/>
          <p:cNvSpPr>
            <a:spLocks noGrp="1"/>
          </p:cNvSpPr>
          <p:nvPr>
            <p:ph type="subTitle" idx="1" hasCustomPrompt="1"/>
          </p:nvPr>
        </p:nvSpPr>
        <p:spPr>
          <a:xfrm>
            <a:off x="683568" y="3435846"/>
            <a:ext cx="7776864" cy="521196"/>
          </a:xfrm>
        </p:spPr>
        <p:txBody>
          <a:bodyPr>
            <a:normAutofit/>
          </a:bodyPr>
          <a:lstStyle>
            <a:lvl1pPr marL="0" indent="0" algn="r">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 </a:t>
            </a:r>
            <a:endParaRPr lang="it-IT" dirty="0"/>
          </a:p>
        </p:txBody>
      </p:sp>
      <p:pic>
        <p:nvPicPr>
          <p:cNvPr id="12" name="Immagine 11" descr="Logo-Bianc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13309"/>
          <a:stretch/>
        </p:blipFill>
        <p:spPr>
          <a:xfrm>
            <a:off x="251520" y="4531428"/>
            <a:ext cx="935998" cy="344578"/>
          </a:xfrm>
          <a:prstGeom prst="rect">
            <a:avLst/>
          </a:prstGeom>
        </p:spPr>
      </p:pic>
    </p:spTree>
    <p:extLst>
      <p:ext uri="{BB962C8B-B14F-4D97-AF65-F5344CB8AC3E}">
        <p14:creationId xmlns:p14="http://schemas.microsoft.com/office/powerpoint/2010/main" val="153687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testazione sezione">
    <p:spTree>
      <p:nvGrpSpPr>
        <p:cNvPr id="1" name=""/>
        <p:cNvGrpSpPr/>
        <p:nvPr/>
      </p:nvGrpSpPr>
      <p:grpSpPr>
        <a:xfrm>
          <a:off x="0" y="0"/>
          <a:ext cx="0" cy="0"/>
          <a:chOff x="0" y="0"/>
          <a:chExt cx="0" cy="0"/>
        </a:xfrm>
      </p:grpSpPr>
      <p:sp>
        <p:nvSpPr>
          <p:cNvPr id="7" name="Rettangolo 6"/>
          <p:cNvSpPr/>
          <p:nvPr userDrawn="1"/>
        </p:nvSpPr>
        <p:spPr>
          <a:xfrm>
            <a:off x="-267" y="1"/>
            <a:ext cx="9144000" cy="5164038"/>
          </a:xfrm>
          <a:prstGeom prst="rect">
            <a:avLst/>
          </a:prstGeom>
          <a:solidFill>
            <a:srgbClr val="128C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5F5AC6"/>
              </a:solidFill>
            </a:endParaRPr>
          </a:p>
        </p:txBody>
      </p:sp>
      <p:sp>
        <p:nvSpPr>
          <p:cNvPr id="8" name="Titolo 1"/>
          <p:cNvSpPr>
            <a:spLocks noGrp="1"/>
          </p:cNvSpPr>
          <p:nvPr>
            <p:ph type="ctrTitle" hasCustomPrompt="1"/>
          </p:nvPr>
        </p:nvSpPr>
        <p:spPr>
          <a:xfrm>
            <a:off x="685800" y="2218516"/>
            <a:ext cx="7772400" cy="1102519"/>
          </a:xfrm>
        </p:spPr>
        <p:txBody>
          <a:bodyPr anchor="b"/>
          <a:lstStyle>
            <a:lvl1pPr algn="r">
              <a:defRPr sz="4200">
                <a:solidFill>
                  <a:schemeClr val="bg1"/>
                </a:solidFill>
              </a:defRPr>
            </a:lvl1pPr>
          </a:lstStyle>
          <a:p>
            <a:r>
              <a:rPr lang="it-IT" dirty="0" smtClean="0"/>
              <a:t>TITOLO SEZIONE</a:t>
            </a:r>
            <a:endParaRPr lang="it-IT" dirty="0"/>
          </a:p>
        </p:txBody>
      </p:sp>
      <p:sp>
        <p:nvSpPr>
          <p:cNvPr id="9" name="Sottotitolo 2"/>
          <p:cNvSpPr>
            <a:spLocks noGrp="1"/>
          </p:cNvSpPr>
          <p:nvPr>
            <p:ph type="subTitle" idx="1" hasCustomPrompt="1"/>
          </p:nvPr>
        </p:nvSpPr>
        <p:spPr>
          <a:xfrm>
            <a:off x="683568" y="3435846"/>
            <a:ext cx="7776864" cy="521196"/>
          </a:xfrm>
        </p:spPr>
        <p:txBody>
          <a:bodyPr>
            <a:normAutofit/>
          </a:bodyPr>
          <a:lstStyle>
            <a:lvl1pPr marL="0" indent="0" algn="r">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 </a:t>
            </a:r>
            <a:endParaRPr lang="it-IT" dirty="0"/>
          </a:p>
        </p:txBody>
      </p:sp>
      <p:pic>
        <p:nvPicPr>
          <p:cNvPr id="12" name="Immagine 11" descr="Logo-Bianc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13309"/>
          <a:stretch/>
        </p:blipFill>
        <p:spPr>
          <a:xfrm>
            <a:off x="251520" y="4531428"/>
            <a:ext cx="935998" cy="344578"/>
          </a:xfrm>
          <a:prstGeom prst="rect">
            <a:avLst/>
          </a:prstGeom>
        </p:spPr>
      </p:pic>
    </p:spTree>
    <p:extLst>
      <p:ext uri="{BB962C8B-B14F-4D97-AF65-F5344CB8AC3E}">
        <p14:creationId xmlns:p14="http://schemas.microsoft.com/office/powerpoint/2010/main" val="103464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ntestazione sezione">
    <p:spTree>
      <p:nvGrpSpPr>
        <p:cNvPr id="1" name=""/>
        <p:cNvGrpSpPr/>
        <p:nvPr/>
      </p:nvGrpSpPr>
      <p:grpSpPr>
        <a:xfrm>
          <a:off x="0" y="0"/>
          <a:ext cx="0" cy="0"/>
          <a:chOff x="0" y="0"/>
          <a:chExt cx="0" cy="0"/>
        </a:xfrm>
      </p:grpSpPr>
      <p:sp>
        <p:nvSpPr>
          <p:cNvPr id="7" name="Rettangolo 6"/>
          <p:cNvSpPr/>
          <p:nvPr userDrawn="1"/>
        </p:nvSpPr>
        <p:spPr>
          <a:xfrm>
            <a:off x="-267" y="1"/>
            <a:ext cx="9144000" cy="5164038"/>
          </a:xfrm>
          <a:prstGeom prst="rect">
            <a:avLst/>
          </a:prstGeom>
          <a:solidFill>
            <a:srgbClr val="15A7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5F5AC6"/>
              </a:solidFill>
            </a:endParaRPr>
          </a:p>
        </p:txBody>
      </p:sp>
      <p:sp>
        <p:nvSpPr>
          <p:cNvPr id="10" name="Titolo 1"/>
          <p:cNvSpPr>
            <a:spLocks noGrp="1"/>
          </p:cNvSpPr>
          <p:nvPr>
            <p:ph type="ctrTitle" hasCustomPrompt="1"/>
          </p:nvPr>
        </p:nvSpPr>
        <p:spPr>
          <a:xfrm>
            <a:off x="685800" y="2218516"/>
            <a:ext cx="7772400" cy="1102519"/>
          </a:xfrm>
        </p:spPr>
        <p:txBody>
          <a:bodyPr anchor="b"/>
          <a:lstStyle>
            <a:lvl1pPr algn="r">
              <a:defRPr sz="4200">
                <a:solidFill>
                  <a:srgbClr val="12097C"/>
                </a:solidFill>
              </a:defRPr>
            </a:lvl1pPr>
          </a:lstStyle>
          <a:p>
            <a:r>
              <a:rPr lang="it-IT" dirty="0" smtClean="0"/>
              <a:t>TITOLO SEZIONE</a:t>
            </a:r>
            <a:endParaRPr lang="it-IT" dirty="0"/>
          </a:p>
        </p:txBody>
      </p:sp>
      <p:sp>
        <p:nvSpPr>
          <p:cNvPr id="11" name="Sottotitolo 2"/>
          <p:cNvSpPr>
            <a:spLocks noGrp="1"/>
          </p:cNvSpPr>
          <p:nvPr>
            <p:ph type="subTitle" idx="1" hasCustomPrompt="1"/>
          </p:nvPr>
        </p:nvSpPr>
        <p:spPr>
          <a:xfrm>
            <a:off x="683568" y="3435846"/>
            <a:ext cx="7776864" cy="521196"/>
          </a:xfrm>
        </p:spPr>
        <p:txBody>
          <a:bodyPr>
            <a:normAutofit/>
          </a:bodyPr>
          <a:lstStyle>
            <a:lvl1pPr marL="0" indent="0" algn="r">
              <a:buNone/>
              <a:defRPr sz="16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 </a:t>
            </a:r>
            <a:endParaRPr lang="it-IT" dirty="0"/>
          </a:p>
        </p:txBody>
      </p:sp>
      <p:pic>
        <p:nvPicPr>
          <p:cNvPr id="14" name="Immagine 13" descr="cidasblu.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16669"/>
          <a:stretch/>
        </p:blipFill>
        <p:spPr>
          <a:xfrm>
            <a:off x="251520" y="4544493"/>
            <a:ext cx="936820" cy="331513"/>
          </a:xfrm>
          <a:prstGeom prst="rect">
            <a:avLst/>
          </a:prstGeom>
        </p:spPr>
      </p:pic>
    </p:spTree>
    <p:extLst>
      <p:ext uri="{BB962C8B-B14F-4D97-AF65-F5344CB8AC3E}">
        <p14:creationId xmlns:p14="http://schemas.microsoft.com/office/powerpoint/2010/main" val="266443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Intestazione sezione">
    <p:spTree>
      <p:nvGrpSpPr>
        <p:cNvPr id="1" name=""/>
        <p:cNvGrpSpPr/>
        <p:nvPr/>
      </p:nvGrpSpPr>
      <p:grpSpPr>
        <a:xfrm>
          <a:off x="0" y="0"/>
          <a:ext cx="0" cy="0"/>
          <a:chOff x="0" y="0"/>
          <a:chExt cx="0" cy="0"/>
        </a:xfrm>
      </p:grpSpPr>
      <p:sp>
        <p:nvSpPr>
          <p:cNvPr id="7" name="Rettangolo 6"/>
          <p:cNvSpPr/>
          <p:nvPr userDrawn="1"/>
        </p:nvSpPr>
        <p:spPr>
          <a:xfrm>
            <a:off x="-267" y="1"/>
            <a:ext cx="9144000" cy="5164038"/>
          </a:xfrm>
          <a:prstGeom prst="rect">
            <a:avLst/>
          </a:prstGeom>
          <a:solidFill>
            <a:srgbClr val="B8D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5F5AC6"/>
              </a:solidFill>
            </a:endParaRPr>
          </a:p>
        </p:txBody>
      </p:sp>
      <p:sp>
        <p:nvSpPr>
          <p:cNvPr id="8" name="Titolo 1"/>
          <p:cNvSpPr>
            <a:spLocks noGrp="1"/>
          </p:cNvSpPr>
          <p:nvPr>
            <p:ph type="ctrTitle" hasCustomPrompt="1"/>
          </p:nvPr>
        </p:nvSpPr>
        <p:spPr>
          <a:xfrm>
            <a:off x="685800" y="2218516"/>
            <a:ext cx="7772400" cy="1102519"/>
          </a:xfrm>
        </p:spPr>
        <p:txBody>
          <a:bodyPr anchor="b"/>
          <a:lstStyle>
            <a:lvl1pPr algn="r">
              <a:defRPr sz="4200">
                <a:solidFill>
                  <a:srgbClr val="12097C"/>
                </a:solidFill>
              </a:defRPr>
            </a:lvl1pPr>
          </a:lstStyle>
          <a:p>
            <a:r>
              <a:rPr lang="it-IT" dirty="0" smtClean="0"/>
              <a:t>TITOLO SEZIONE</a:t>
            </a:r>
            <a:endParaRPr lang="it-IT" dirty="0"/>
          </a:p>
        </p:txBody>
      </p:sp>
      <p:sp>
        <p:nvSpPr>
          <p:cNvPr id="9" name="Sottotitolo 2"/>
          <p:cNvSpPr>
            <a:spLocks noGrp="1"/>
          </p:cNvSpPr>
          <p:nvPr>
            <p:ph type="subTitle" idx="1" hasCustomPrompt="1"/>
          </p:nvPr>
        </p:nvSpPr>
        <p:spPr>
          <a:xfrm>
            <a:off x="683568" y="3435846"/>
            <a:ext cx="7776864" cy="521196"/>
          </a:xfrm>
        </p:spPr>
        <p:txBody>
          <a:bodyPr>
            <a:normAutofit/>
          </a:bodyPr>
          <a:lstStyle>
            <a:lvl1pPr marL="0" indent="0" algn="r">
              <a:buNone/>
              <a:defRPr sz="16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 </a:t>
            </a:r>
            <a:endParaRPr lang="it-IT" dirty="0"/>
          </a:p>
        </p:txBody>
      </p:sp>
      <p:pic>
        <p:nvPicPr>
          <p:cNvPr id="2" name="Immagine 1" descr="cidasblu.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16669"/>
          <a:stretch/>
        </p:blipFill>
        <p:spPr>
          <a:xfrm>
            <a:off x="251520" y="4544493"/>
            <a:ext cx="936820" cy="331513"/>
          </a:xfrm>
          <a:prstGeom prst="rect">
            <a:avLst/>
          </a:prstGeom>
        </p:spPr>
      </p:pic>
    </p:spTree>
    <p:extLst>
      <p:ext uri="{BB962C8B-B14F-4D97-AF65-F5344CB8AC3E}">
        <p14:creationId xmlns:p14="http://schemas.microsoft.com/office/powerpoint/2010/main" val="288482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1A7AAF10-0213-B644-842E-AFED8CE1B9A1}" type="datetime1">
              <a:rPr lang="it-IT" smtClean="0">
                <a:solidFill>
                  <a:prstClr val="black">
                    <a:tint val="75000"/>
                  </a:prstClr>
                </a:solidFill>
              </a:rPr>
              <a:t>05/09/2023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pt-BR" smtClean="0">
                <a:solidFill>
                  <a:prstClr val="black">
                    <a:tint val="75000"/>
                  </a:prstClr>
                </a:solidFill>
              </a:rPr>
              <a:t>BILANCIO AL 31 DICEMBRE 2015</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9DE7C92-9F74-41F6-8A43-897C2A252003}" type="slidenum">
              <a:rPr lang="it-IT">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984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4767263"/>
            <a:ext cx="2133600" cy="273844"/>
          </a:xfrm>
          <a:prstGeom prst="rect">
            <a:avLst/>
          </a:prstGeom>
        </p:spPr>
        <p:txBody>
          <a:bodyPr/>
          <a:lstStyle/>
          <a:p>
            <a:fld id="{9993CC48-B531-4048-9B5E-D6536334C529}" type="datetime1">
              <a:rPr lang="it-IT" smtClean="0">
                <a:solidFill>
                  <a:prstClr val="black">
                    <a:tint val="75000"/>
                  </a:prstClr>
                </a:solidFill>
              </a:rPr>
              <a:t>05/09/2023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r>
              <a:rPr lang="pt-BR" smtClean="0">
                <a:solidFill>
                  <a:prstClr val="black">
                    <a:tint val="75000"/>
                  </a:prstClr>
                </a:solidFill>
              </a:rPr>
              <a:t>BILANCIO AL 31 DICEMBRE 2015</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9DE7C92-9F74-41F6-8A43-897C2A252003}" type="slidenum">
              <a:rPr lang="it-IT">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2436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67544" y="411510"/>
            <a:ext cx="8229600" cy="857250"/>
          </a:xfrm>
          <a:prstGeom prst="rect">
            <a:avLst/>
          </a:prstGeom>
        </p:spPr>
        <p:txBody>
          <a:bodyPr vert="horz" lIns="91440" tIns="45720" rIns="91440" bIns="45720" rtlCol="0" anchor="ctr">
            <a:no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635646"/>
            <a:ext cx="8229600" cy="266749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3"/>
          </p:nvPr>
        </p:nvSpPr>
        <p:spPr>
          <a:xfrm>
            <a:off x="3124200" y="4659982"/>
            <a:ext cx="2895600" cy="273844"/>
          </a:xfrm>
          <a:prstGeom prst="rect">
            <a:avLst/>
          </a:prstGeom>
        </p:spPr>
        <p:txBody>
          <a:bodyPr vert="horz" lIns="91440" tIns="45720" rIns="91440" bIns="45720" rtlCol="0" anchor="ctr"/>
          <a:lstStyle>
            <a:lvl1pPr algn="ctr">
              <a:defRPr sz="900">
                <a:solidFill>
                  <a:schemeClr val="bg1">
                    <a:lumMod val="75000"/>
                  </a:schemeClr>
                </a:solidFill>
                <a:latin typeface="Arial"/>
                <a:cs typeface="Arial"/>
              </a:defRPr>
            </a:lvl1pPr>
          </a:lstStyle>
          <a:p>
            <a:r>
              <a:rPr lang="pt-BR" smtClean="0"/>
              <a:t>BILANCIO AL 31 DICEMBRE 2015</a:t>
            </a:r>
            <a:endParaRPr lang="it-IT" dirty="0"/>
          </a:p>
        </p:txBody>
      </p:sp>
      <p:sp>
        <p:nvSpPr>
          <p:cNvPr id="6" name="Segnaposto numero diapositiva 5"/>
          <p:cNvSpPr>
            <a:spLocks noGrp="1"/>
          </p:cNvSpPr>
          <p:nvPr>
            <p:ph type="sldNum" sz="quarter" idx="4"/>
          </p:nvPr>
        </p:nvSpPr>
        <p:spPr>
          <a:xfrm>
            <a:off x="6804248" y="4659982"/>
            <a:ext cx="2133600" cy="273844"/>
          </a:xfrm>
          <a:prstGeom prst="rect">
            <a:avLst/>
          </a:prstGeom>
        </p:spPr>
        <p:txBody>
          <a:bodyPr vert="horz" lIns="91440" tIns="45720" rIns="91440" bIns="45720" rtlCol="0" anchor="ctr"/>
          <a:lstStyle>
            <a:lvl1pPr algn="r">
              <a:defRPr sz="900">
                <a:solidFill>
                  <a:schemeClr val="bg1">
                    <a:lumMod val="75000"/>
                  </a:schemeClr>
                </a:solidFill>
                <a:latin typeface="Arial"/>
                <a:cs typeface="Arial"/>
              </a:defRPr>
            </a:lvl1pPr>
          </a:lstStyle>
          <a:p>
            <a:fld id="{A9DE7C92-9F74-41F6-8A43-897C2A252003}" type="slidenum">
              <a:rPr lang="it-IT" smtClean="0"/>
              <a:pPr/>
              <a:t>‹N›</a:t>
            </a:fld>
            <a:endParaRPr lang="it-IT" dirty="0"/>
          </a:p>
        </p:txBody>
      </p:sp>
      <p:pic>
        <p:nvPicPr>
          <p:cNvPr id="7" name="Immagine 6" descr="Logo-WEB.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b="13154"/>
          <a:stretch/>
        </p:blipFill>
        <p:spPr>
          <a:xfrm>
            <a:off x="241595" y="4527112"/>
            <a:ext cx="946029" cy="348894"/>
          </a:xfrm>
          <a:prstGeom prst="rect">
            <a:avLst/>
          </a:prstGeom>
        </p:spPr>
      </p:pic>
      <p:pic>
        <p:nvPicPr>
          <p:cNvPr id="8" name="Immagine 7" descr="colori-web.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 y="-1"/>
            <a:ext cx="9144000" cy="123479"/>
          </a:xfrm>
          <a:prstGeom prst="rect">
            <a:avLst/>
          </a:prstGeom>
        </p:spPr>
      </p:pic>
    </p:spTree>
    <p:extLst>
      <p:ext uri="{BB962C8B-B14F-4D97-AF65-F5344CB8AC3E}">
        <p14:creationId xmlns:p14="http://schemas.microsoft.com/office/powerpoint/2010/main" val="121526537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4" r:id="rId4"/>
    <p:sldLayoutId id="2147483675" r:id="rId5"/>
    <p:sldLayoutId id="2147483677" r:id="rId6"/>
    <p:sldLayoutId id="2147483676" r:id="rId7"/>
    <p:sldLayoutId id="2147483662"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hf hdr="0" dt="0"/>
  <p:txStyles>
    <p:titleStyle>
      <a:lvl1pPr algn="ctr" defTabSz="914400" rtl="0" eaLnBrk="1" latinLnBrk="0" hangingPunct="1">
        <a:lnSpc>
          <a:spcPct val="80000"/>
        </a:lnSpc>
        <a:spcBef>
          <a:spcPct val="0"/>
        </a:spcBef>
        <a:buNone/>
        <a:defRPr sz="3600" b="1" kern="1200">
          <a:solidFill>
            <a:srgbClr val="12097C"/>
          </a:solidFill>
          <a:latin typeface="Arial"/>
          <a:ea typeface="+mj-ea"/>
          <a:cs typeface="Arial"/>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 name="Google Shape;63;p14"/>
          <p:cNvPicPr/>
          <p:nvPr/>
        </p:nvPicPr>
        <p:blipFill>
          <a:blip r:embed="rId14"/>
          <a:srcRect b="13177"/>
          <a:stretch/>
        </p:blipFill>
        <p:spPr>
          <a:xfrm>
            <a:off x="241560" y="4527000"/>
            <a:ext cx="944640" cy="347400"/>
          </a:xfrm>
          <a:prstGeom prst="rect">
            <a:avLst/>
          </a:prstGeom>
          <a:ln>
            <a:noFill/>
          </a:ln>
        </p:spPr>
      </p:pic>
      <p:pic>
        <p:nvPicPr>
          <p:cNvPr id="45" name="Google Shape;64;p14"/>
          <p:cNvPicPr/>
          <p:nvPr/>
        </p:nvPicPr>
        <p:blipFill>
          <a:blip r:embed="rId15"/>
          <a:stretch/>
        </p:blipFill>
        <p:spPr>
          <a:xfrm>
            <a:off x="0" y="0"/>
            <a:ext cx="9142560" cy="122040"/>
          </a:xfrm>
          <a:prstGeom prst="rect">
            <a:avLst/>
          </a:prstGeom>
          <a:ln>
            <a:noFill/>
          </a:ln>
        </p:spPr>
      </p:pic>
      <p:sp>
        <p:nvSpPr>
          <p:cNvPr id="46" name="PlaceHolder 1"/>
          <p:cNvSpPr>
            <a:spLocks noGrp="1"/>
          </p:cNvSpPr>
          <p:nvPr>
            <p:ph type="title"/>
          </p:nvPr>
        </p:nvSpPr>
        <p:spPr>
          <a:xfrm>
            <a:off x="457200" y="205200"/>
            <a:ext cx="8229240" cy="858600"/>
          </a:xfrm>
          <a:prstGeom prst="rect">
            <a:avLst/>
          </a:prstGeom>
        </p:spPr>
        <p:txBody>
          <a:bodyPr lIns="0" tIns="0" rIns="0" bIns="0" anchor="ctr"/>
          <a:lstStyle/>
          <a:p>
            <a:pPr algn="ctr"/>
            <a:r>
              <a:rPr lang="it-IT" sz="4400" b="0" strike="noStrike" spc="-1">
                <a:latin typeface="Arial"/>
              </a:rPr>
              <a:t>Fai clic per modificare il formato del testo del titolo</a:t>
            </a:r>
          </a:p>
        </p:txBody>
      </p:sp>
      <p:sp>
        <p:nvSpPr>
          <p:cNvPr id="47"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extLst>
      <p:ext uri="{BB962C8B-B14F-4D97-AF65-F5344CB8AC3E}">
        <p14:creationId xmlns:p14="http://schemas.microsoft.com/office/powerpoint/2010/main" val="18171756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6064" y="2787773"/>
            <a:ext cx="7772400" cy="1296145"/>
          </a:xfrm>
        </p:spPr>
        <p:txBody>
          <a:bodyPr/>
          <a:lstStyle/>
          <a:p>
            <a:r>
              <a:rPr lang="it-IT" dirty="0" smtClean="0"/>
              <a:t/>
            </a:r>
            <a:br>
              <a:rPr lang="it-IT" dirty="0" smtClean="0"/>
            </a:br>
            <a:r>
              <a:rPr lang="it-IT" b="0" dirty="0" smtClean="0"/>
              <a:t>Common Ground e </a:t>
            </a:r>
            <a:br>
              <a:rPr lang="it-IT" b="0" dirty="0" smtClean="0"/>
            </a:br>
            <a:r>
              <a:rPr lang="it-IT" b="0" dirty="0" smtClean="0"/>
              <a:t>Oltre la Strada</a:t>
            </a:r>
            <a:endParaRPr lang="it-IT" dirty="0"/>
          </a:p>
        </p:txBody>
      </p:sp>
      <p:sp>
        <p:nvSpPr>
          <p:cNvPr id="3" name="Sottotitolo 2"/>
          <p:cNvSpPr>
            <a:spLocks noGrp="1"/>
          </p:cNvSpPr>
          <p:nvPr>
            <p:ph type="subTitle" idx="1"/>
          </p:nvPr>
        </p:nvSpPr>
        <p:spPr>
          <a:xfrm>
            <a:off x="897360" y="4385619"/>
            <a:ext cx="7776864" cy="521196"/>
          </a:xfrm>
        </p:spPr>
        <p:txBody>
          <a:bodyPr/>
          <a:lstStyle/>
          <a:p>
            <a:r>
              <a:rPr lang="it-IT" dirty="0" smtClean="0"/>
              <a:t>Chiara Spazzoli</a:t>
            </a:r>
            <a:endParaRPr lang="it-IT" dirty="0"/>
          </a:p>
        </p:txBody>
      </p:sp>
    </p:spTree>
    <p:extLst>
      <p:ext uri="{BB962C8B-B14F-4D97-AF65-F5344CB8AC3E}">
        <p14:creationId xmlns:p14="http://schemas.microsoft.com/office/powerpoint/2010/main" val="389896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11510"/>
            <a:ext cx="8229600" cy="1368152"/>
          </a:xfrm>
        </p:spPr>
        <p:txBody>
          <a:bodyPr/>
          <a:lstStyle/>
          <a:p>
            <a:r>
              <a:rPr lang="it-IT" sz="2000" spc="-1" dirty="0">
                <a:ea typeface="Arial"/>
              </a:rPr>
              <a:t>WP3: Promozione di forme di collaborazione con i soggetti preposti alle attività di controllo e vigilanza in ambito lavorativo, anche con il coinvolgimento degli Ispettorati territoriali del Lavoro:</a:t>
            </a:r>
            <a:r>
              <a:rPr lang="it-IT" spc="-1" dirty="0">
                <a:ea typeface="Arial"/>
              </a:rPr>
              <a:t/>
            </a:r>
            <a:br>
              <a:rPr lang="it-IT" spc="-1" dirty="0">
                <a:ea typeface="Arial"/>
              </a:rPr>
            </a:br>
            <a:endParaRPr lang="it-IT" dirty="0"/>
          </a:p>
        </p:txBody>
      </p:sp>
      <p:sp>
        <p:nvSpPr>
          <p:cNvPr id="3" name="Segnaposto contenuto 2"/>
          <p:cNvSpPr>
            <a:spLocks noGrp="1"/>
          </p:cNvSpPr>
          <p:nvPr>
            <p:ph idx="1"/>
          </p:nvPr>
        </p:nvSpPr>
        <p:spPr/>
        <p:txBody>
          <a:bodyPr>
            <a:normAutofit/>
          </a:bodyPr>
          <a:lstStyle/>
          <a:p>
            <a:pPr algn="just">
              <a:buFont typeface="+mj-lt"/>
              <a:buAutoNum type="alphaLcParenR"/>
            </a:pPr>
            <a:r>
              <a:rPr lang="it-IT" sz="1600" spc="-1" dirty="0" smtClean="0">
                <a:solidFill>
                  <a:schemeClr val="tx1"/>
                </a:solidFill>
                <a:ea typeface="Arial"/>
              </a:rPr>
              <a:t>Incontri </a:t>
            </a:r>
            <a:r>
              <a:rPr lang="it-IT" sz="1600" spc="-1" dirty="0">
                <a:solidFill>
                  <a:schemeClr val="tx1"/>
                </a:solidFill>
                <a:ea typeface="Arial"/>
              </a:rPr>
              <a:t>territoriali per proporre un lavoro multi-agenzia con gli </a:t>
            </a:r>
            <a:r>
              <a:rPr lang="it-IT" sz="1600" spc="-1" dirty="0" smtClean="0">
                <a:solidFill>
                  <a:schemeClr val="tx1"/>
                </a:solidFill>
                <a:ea typeface="Arial"/>
              </a:rPr>
              <a:t>Ispettorati </a:t>
            </a:r>
            <a:r>
              <a:rPr lang="it-IT" sz="1600" spc="-1" dirty="0">
                <a:solidFill>
                  <a:schemeClr val="tx1"/>
                </a:solidFill>
                <a:ea typeface="Arial"/>
              </a:rPr>
              <a:t>e gli organi di vigilanza; </a:t>
            </a:r>
            <a:endParaRPr lang="it-IT" sz="1600" spc="-1" dirty="0" smtClean="0">
              <a:solidFill>
                <a:schemeClr val="tx1"/>
              </a:solidFill>
              <a:ea typeface="Arial"/>
            </a:endParaRPr>
          </a:p>
          <a:p>
            <a:pPr algn="just">
              <a:buFont typeface="+mj-lt"/>
              <a:buAutoNum type="alphaLcParenR"/>
            </a:pPr>
            <a:endParaRPr lang="it-IT" sz="1600" spc="-1" dirty="0">
              <a:solidFill>
                <a:schemeClr val="tx1"/>
              </a:solidFill>
              <a:ea typeface="Arial"/>
            </a:endParaRPr>
          </a:p>
          <a:p>
            <a:pPr algn="just">
              <a:buFont typeface="+mj-lt"/>
              <a:buAutoNum type="alphaLcParenR"/>
            </a:pPr>
            <a:r>
              <a:rPr lang="it-IT" sz="1600" spc="-1" dirty="0" smtClean="0">
                <a:solidFill>
                  <a:schemeClr val="tx1"/>
                </a:solidFill>
                <a:ea typeface="Arial"/>
              </a:rPr>
              <a:t>sperimentazione </a:t>
            </a:r>
            <a:r>
              <a:rPr lang="it-IT" sz="1600" spc="-1" dirty="0">
                <a:solidFill>
                  <a:schemeClr val="tx1"/>
                </a:solidFill>
                <a:ea typeface="Arial"/>
              </a:rPr>
              <a:t>di osservazioni, ispezioni e lavoro congiunto; </a:t>
            </a:r>
            <a:endParaRPr lang="it-IT" sz="1600" spc="-1" dirty="0" smtClean="0">
              <a:solidFill>
                <a:schemeClr val="tx1"/>
              </a:solidFill>
              <a:ea typeface="Arial"/>
            </a:endParaRPr>
          </a:p>
          <a:p>
            <a:pPr algn="just">
              <a:buFont typeface="+mj-lt"/>
              <a:buAutoNum type="alphaLcParenR"/>
            </a:pPr>
            <a:endParaRPr lang="it-IT" sz="1600" spc="-1" dirty="0">
              <a:solidFill>
                <a:schemeClr val="tx1"/>
              </a:solidFill>
              <a:ea typeface="Arial"/>
            </a:endParaRPr>
          </a:p>
          <a:p>
            <a:pPr algn="just">
              <a:buFont typeface="+mj-lt"/>
              <a:buAutoNum type="alphaLcParenR"/>
            </a:pPr>
            <a:r>
              <a:rPr lang="it-IT" sz="1600" spc="-1" dirty="0" smtClean="0">
                <a:solidFill>
                  <a:schemeClr val="tx1"/>
                </a:solidFill>
                <a:ea typeface="Arial"/>
              </a:rPr>
              <a:t>formazione </a:t>
            </a:r>
            <a:r>
              <a:rPr lang="it-IT" sz="1600" spc="-1" dirty="0">
                <a:solidFill>
                  <a:schemeClr val="tx1"/>
                </a:solidFill>
                <a:ea typeface="Arial"/>
              </a:rPr>
              <a:t>congiunta tra operatori del progetto e funzionari degli organismi di </a:t>
            </a:r>
            <a:r>
              <a:rPr lang="it-IT" sz="1600" spc="-1" dirty="0" smtClean="0">
                <a:solidFill>
                  <a:schemeClr val="tx1"/>
                </a:solidFill>
                <a:ea typeface="Arial"/>
              </a:rPr>
              <a:t>          ispezione </a:t>
            </a:r>
            <a:r>
              <a:rPr lang="it-IT" sz="1600" spc="-1" dirty="0">
                <a:solidFill>
                  <a:schemeClr val="tx1"/>
                </a:solidFill>
                <a:ea typeface="Arial"/>
              </a:rPr>
              <a:t>e vigilanza. 	</a:t>
            </a:r>
          </a:p>
          <a:p>
            <a:pPr marL="0" indent="0" algn="just">
              <a:buNone/>
            </a:pPr>
            <a:endParaRPr lang="it-IT" sz="1500" spc="-1" dirty="0">
              <a:solidFill>
                <a:schemeClr val="tx1"/>
              </a:solidFill>
              <a:ea typeface="Arial"/>
            </a:endParaRPr>
          </a:p>
          <a:p>
            <a:pPr marL="0" indent="0">
              <a:buNone/>
            </a:pPr>
            <a:endParaRPr lang="it-IT" dirty="0"/>
          </a:p>
        </p:txBody>
      </p:sp>
      <p:sp>
        <p:nvSpPr>
          <p:cNvPr id="4" name="Segnaposto piè di pagina 3"/>
          <p:cNvSpPr>
            <a:spLocks noGrp="1"/>
          </p:cNvSpPr>
          <p:nvPr>
            <p:ph type="ftr" sz="quarter" idx="11"/>
          </p:nvPr>
        </p:nvSpPr>
        <p:spPr/>
        <p:txBody>
          <a:bodyPr/>
          <a:lstStyle/>
          <a:p>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10</a:t>
            </a:fld>
            <a:endParaRPr lang="it-IT">
              <a:solidFill>
                <a:prstClr val="black">
                  <a:tint val="75000"/>
                </a:prstClr>
              </a:solidFill>
            </a:endParaRPr>
          </a:p>
        </p:txBody>
      </p:sp>
    </p:spTree>
    <p:extLst>
      <p:ext uri="{BB962C8B-B14F-4D97-AF65-F5344CB8AC3E}">
        <p14:creationId xmlns:p14="http://schemas.microsoft.com/office/powerpoint/2010/main" val="1039466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6732360" y="4443480"/>
            <a:ext cx="2132280" cy="2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24ADFF4-75D9-4080-9A37-2793827071BA}" type="slidenum">
              <a:rPr kumimoji="0" lang="it-IT" sz="900" b="0" i="0" u="none" strike="noStrike" kern="1200" cap="none" spc="-1" normalizeH="0" baseline="0" noProof="0">
                <a:ln>
                  <a:noFill/>
                </a:ln>
                <a:solidFill>
                  <a:srgbClr val="8B8B8B"/>
                </a:solidFill>
                <a:effectLst/>
                <a:uLnTx/>
                <a:uFillTx/>
                <a:latin typeface="Arial"/>
                <a:ea typeface="Arial"/>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9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138" name="CustomShape 2"/>
          <p:cNvSpPr/>
          <p:nvPr/>
        </p:nvSpPr>
        <p:spPr>
          <a:xfrm>
            <a:off x="395640" y="321900"/>
            <a:ext cx="511128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fontAlgn="auto">
              <a:lnSpc>
                <a:spcPct val="80000"/>
              </a:lnSpc>
              <a:spcBef>
                <a:spcPct val="0"/>
              </a:spcBef>
              <a:spcAft>
                <a:spcPts val="0"/>
              </a:spcAft>
              <a:buClrTx/>
              <a:buSzTx/>
              <a:tabLst/>
              <a:defRPr/>
            </a:pPr>
            <a:r>
              <a:rPr lang="it-IT" sz="3600" b="1" dirty="0">
                <a:solidFill>
                  <a:srgbClr val="12097C"/>
                </a:solidFill>
                <a:latin typeface="Arial"/>
                <a:ea typeface="+mj-ea"/>
                <a:cs typeface="Arial"/>
              </a:rPr>
              <a:t>Mappatura provinciale</a:t>
            </a:r>
          </a:p>
        </p:txBody>
      </p:sp>
      <p:pic>
        <p:nvPicPr>
          <p:cNvPr id="2" name="Immagine 1"/>
          <p:cNvPicPr>
            <a:picLocks noChangeAspect="1"/>
          </p:cNvPicPr>
          <p:nvPr/>
        </p:nvPicPr>
        <p:blipFill>
          <a:blip r:embed="rId2"/>
          <a:stretch>
            <a:fillRect/>
          </a:stretch>
        </p:blipFill>
        <p:spPr>
          <a:xfrm>
            <a:off x="544803" y="1096861"/>
            <a:ext cx="5139542" cy="3216060"/>
          </a:xfrm>
          <a:prstGeom prst="rect">
            <a:avLst/>
          </a:prstGeom>
        </p:spPr>
      </p:pic>
      <p:sp>
        <p:nvSpPr>
          <p:cNvPr id="4" name="CasellaDiTesto 3"/>
          <p:cNvSpPr txBox="1"/>
          <p:nvPr/>
        </p:nvSpPr>
        <p:spPr>
          <a:xfrm>
            <a:off x="5890260" y="1096861"/>
            <a:ext cx="25146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a:ln>
                  <a:noFill/>
                </a:ln>
                <a:solidFill>
                  <a:srgbClr val="12097C"/>
                </a:solidFill>
                <a:effectLst/>
                <a:uLnTx/>
                <a:uFillTx/>
                <a:latin typeface="Arial"/>
                <a:ea typeface="Arial"/>
                <a:cs typeface="DejaVu Sans"/>
              </a:rPr>
              <a:t>Servizi: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a:ln>
                  <a:noFill/>
                </a:ln>
                <a:solidFill>
                  <a:srgbClr val="12097C"/>
                </a:solidFill>
                <a:effectLst/>
                <a:uLnTx/>
                <a:uFillTx/>
                <a:latin typeface="Arial"/>
                <a:ea typeface="Arial"/>
                <a:cs typeface="DejaVu Sans"/>
              </a:rPr>
              <a:t>Sportelli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a:ln>
                  <a:noFill/>
                </a:ln>
                <a:solidFill>
                  <a:srgbClr val="12097C"/>
                </a:solidFill>
                <a:effectLst/>
                <a:uLnTx/>
                <a:uFillTx/>
                <a:latin typeface="Arial"/>
                <a:ea typeface="Arial"/>
                <a:cs typeface="DejaVu Sans"/>
              </a:rPr>
              <a:t>Dormitori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a:ln>
                  <a:noFill/>
                </a:ln>
                <a:solidFill>
                  <a:srgbClr val="12097C"/>
                </a:solidFill>
                <a:effectLst/>
                <a:uLnTx/>
                <a:uFillTx/>
                <a:latin typeface="Arial"/>
                <a:ea typeface="Arial"/>
                <a:cs typeface="DejaVu Sans"/>
              </a:rPr>
              <a:t>Sanità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a:ln>
                  <a:noFill/>
                </a:ln>
                <a:solidFill>
                  <a:srgbClr val="12097C"/>
                </a:solidFill>
                <a:effectLst/>
                <a:uLnTx/>
                <a:uFillTx/>
                <a:latin typeface="Arial"/>
                <a:ea typeface="Arial"/>
                <a:cs typeface="DejaVu Sans"/>
              </a:rPr>
              <a:t>Centro per l’impiego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a:ln>
                  <a:noFill/>
                </a:ln>
                <a:solidFill>
                  <a:srgbClr val="12097C"/>
                </a:solidFill>
                <a:effectLst/>
                <a:uLnTx/>
                <a:uFillTx/>
                <a:latin typeface="Arial"/>
                <a:ea typeface="Arial"/>
                <a:cs typeface="DejaVu Sans"/>
              </a:rPr>
              <a:t>Sindacati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a:ln>
                  <a:noFill/>
                </a:ln>
                <a:solidFill>
                  <a:srgbClr val="12097C"/>
                </a:solidFill>
                <a:effectLst/>
                <a:uLnTx/>
                <a:uFillTx/>
                <a:latin typeface="Arial"/>
                <a:ea typeface="Arial"/>
                <a:cs typeface="DejaVu Sans"/>
              </a:rPr>
              <a:t>Unità di strada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smtClean="0">
                <a:ln>
                  <a:noFill/>
                </a:ln>
                <a:solidFill>
                  <a:srgbClr val="12097C"/>
                </a:solidFill>
                <a:effectLst/>
                <a:uLnTx/>
                <a:uFillTx/>
                <a:latin typeface="Arial"/>
                <a:ea typeface="Arial"/>
                <a:cs typeface="DejaVu Sans"/>
              </a:rPr>
              <a:t>Caritas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smtClean="0">
                <a:ln>
                  <a:noFill/>
                </a:ln>
                <a:solidFill>
                  <a:srgbClr val="12097C"/>
                </a:solidFill>
                <a:effectLst/>
                <a:uLnTx/>
                <a:uFillTx/>
                <a:latin typeface="Arial"/>
                <a:ea typeface="Arial"/>
                <a:cs typeface="DejaVu Sans"/>
              </a:rPr>
              <a:t>…………</a:t>
            </a:r>
            <a:endParaRPr kumimoji="0" lang="it-IT" sz="2000" b="0" i="0" u="none" strike="noStrike" kern="1200" cap="none" spc="-1" normalizeH="0" baseline="0" noProof="0" dirty="0">
              <a:ln>
                <a:noFill/>
              </a:ln>
              <a:solidFill>
                <a:srgbClr val="12097C"/>
              </a:solidFill>
              <a:effectLst/>
              <a:uLnTx/>
              <a:uFillTx/>
              <a:latin typeface="Arial"/>
              <a:ea typeface="Arial"/>
              <a:cs typeface="DejaVu Sans"/>
            </a:endParaRPr>
          </a:p>
        </p:txBody>
      </p:sp>
    </p:spTree>
    <p:extLst>
      <p:ext uri="{BB962C8B-B14F-4D97-AF65-F5344CB8AC3E}">
        <p14:creationId xmlns:p14="http://schemas.microsoft.com/office/powerpoint/2010/main" val="4422519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lnSpc>
                <a:spcPct val="80000"/>
              </a:lnSpc>
            </a:pPr>
            <a:r>
              <a:rPr lang="it-IT" sz="3600" b="1" dirty="0">
                <a:solidFill>
                  <a:srgbClr val="12097C"/>
                </a:solidFill>
                <a:latin typeface="Arial"/>
                <a:cs typeface="Arial"/>
              </a:rPr>
              <a:t>Mappatura territoriale</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3800"/>
            <a:ext cx="5663369" cy="3311342"/>
          </a:xfrm>
          <a:prstGeom prst="rect">
            <a:avLst/>
          </a:prstGeom>
        </p:spPr>
      </p:pic>
      <p:sp>
        <p:nvSpPr>
          <p:cNvPr id="6" name="CasellaDiTesto 5"/>
          <p:cNvSpPr txBox="1"/>
          <p:nvPr/>
        </p:nvSpPr>
        <p:spPr>
          <a:xfrm>
            <a:off x="6332220" y="1063800"/>
            <a:ext cx="2514600"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a:ln>
                  <a:noFill/>
                </a:ln>
                <a:solidFill>
                  <a:srgbClr val="12097C"/>
                </a:solidFill>
                <a:effectLst/>
                <a:uLnTx/>
                <a:uFillTx/>
                <a:latin typeface="Arial"/>
                <a:ea typeface="Arial"/>
                <a:cs typeface="DejaVu Sans"/>
              </a:rPr>
              <a:t>Servizi: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smtClean="0">
                <a:ln>
                  <a:noFill/>
                </a:ln>
                <a:solidFill>
                  <a:srgbClr val="12097C"/>
                </a:solidFill>
                <a:effectLst/>
                <a:uLnTx/>
                <a:uFillTx/>
                <a:latin typeface="Arial"/>
                <a:ea typeface="Arial"/>
                <a:cs typeface="DejaVu Sans"/>
              </a:rPr>
              <a:t>Centro Immigrati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smtClean="0">
                <a:ln>
                  <a:noFill/>
                </a:ln>
                <a:solidFill>
                  <a:srgbClr val="12097C"/>
                </a:solidFill>
                <a:effectLst/>
                <a:uLnTx/>
                <a:uFillTx/>
                <a:latin typeface="Arial"/>
                <a:ea typeface="Arial"/>
                <a:cs typeface="DejaVu Sans"/>
              </a:rPr>
              <a:t>Sportelli sociali</a:t>
            </a:r>
            <a:endParaRPr kumimoji="0" lang="it-IT" sz="2000" b="0" i="0" u="none" strike="noStrike" kern="1200" cap="none" spc="-1" normalizeH="0" baseline="0" noProof="0" dirty="0">
              <a:ln>
                <a:noFill/>
              </a:ln>
              <a:solidFill>
                <a:srgbClr val="12097C"/>
              </a:solidFill>
              <a:effectLst/>
              <a:uLnTx/>
              <a:uFillTx/>
              <a:latin typeface="Arial"/>
              <a:ea typeface="Arial"/>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smtClean="0">
                <a:ln>
                  <a:noFill/>
                </a:ln>
                <a:solidFill>
                  <a:srgbClr val="12097C"/>
                </a:solidFill>
                <a:effectLst/>
                <a:uLnTx/>
                <a:uFillTx/>
                <a:latin typeface="Arial"/>
                <a:ea typeface="Arial"/>
                <a:cs typeface="DejaVu Sans"/>
              </a:rPr>
              <a:t>Centro famiglie</a:t>
            </a:r>
            <a:endParaRPr kumimoji="0" lang="it-IT" sz="2000" b="0" i="0" u="none" strike="noStrike" kern="1200" cap="none" spc="-1" normalizeH="0" baseline="0" noProof="0" dirty="0">
              <a:ln>
                <a:noFill/>
              </a:ln>
              <a:solidFill>
                <a:srgbClr val="12097C"/>
              </a:solidFill>
              <a:effectLst/>
              <a:uLnTx/>
              <a:uFillTx/>
              <a:latin typeface="Arial"/>
              <a:ea typeface="Arial"/>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err="1" smtClean="0">
                <a:ln>
                  <a:noFill/>
                </a:ln>
                <a:solidFill>
                  <a:srgbClr val="12097C"/>
                </a:solidFill>
                <a:effectLst/>
                <a:uLnTx/>
                <a:uFillTx/>
                <a:latin typeface="Arial"/>
                <a:ea typeface="Arial"/>
                <a:cs typeface="DejaVu Sans"/>
              </a:rPr>
              <a:t>Informagiovani</a:t>
            </a:r>
            <a:endParaRPr kumimoji="0" lang="it-IT" sz="2000" b="0" i="0" u="none" strike="noStrike" kern="1200" cap="none" spc="-1" normalizeH="0" baseline="0" noProof="0" dirty="0">
              <a:ln>
                <a:noFill/>
              </a:ln>
              <a:solidFill>
                <a:srgbClr val="12097C"/>
              </a:solidFill>
              <a:effectLst/>
              <a:uLnTx/>
              <a:uFillTx/>
              <a:latin typeface="Arial"/>
              <a:ea typeface="Arial"/>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a:ln>
                  <a:noFill/>
                </a:ln>
                <a:solidFill>
                  <a:srgbClr val="12097C"/>
                </a:solidFill>
                <a:effectLst/>
                <a:uLnTx/>
                <a:uFillTx/>
                <a:latin typeface="Arial"/>
                <a:ea typeface="Arial"/>
                <a:cs typeface="DejaVu Sans"/>
              </a:rPr>
              <a:t>Sindacati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a:ln>
                  <a:noFill/>
                </a:ln>
                <a:solidFill>
                  <a:srgbClr val="12097C"/>
                </a:solidFill>
                <a:effectLst/>
                <a:uLnTx/>
                <a:uFillTx/>
                <a:latin typeface="Arial"/>
                <a:ea typeface="Arial"/>
                <a:cs typeface="DejaVu Sans"/>
              </a:rPr>
              <a:t>Unità di </a:t>
            </a:r>
            <a:r>
              <a:rPr kumimoji="0" lang="it-IT" sz="2000" b="0" i="0" u="none" strike="noStrike" kern="1200" cap="none" spc="-1" normalizeH="0" baseline="0" noProof="0" dirty="0" smtClean="0">
                <a:ln>
                  <a:noFill/>
                </a:ln>
                <a:solidFill>
                  <a:srgbClr val="12097C"/>
                </a:solidFill>
                <a:effectLst/>
                <a:uLnTx/>
                <a:uFillTx/>
                <a:latin typeface="Arial"/>
                <a:ea typeface="Arial"/>
                <a:cs typeface="DejaVu Sans"/>
              </a:rPr>
              <a:t>strada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smtClean="0">
                <a:ln>
                  <a:noFill/>
                </a:ln>
                <a:solidFill>
                  <a:srgbClr val="12097C"/>
                </a:solidFill>
                <a:effectLst/>
                <a:uLnTx/>
                <a:uFillTx/>
                <a:latin typeface="Arial"/>
                <a:ea typeface="Arial"/>
                <a:cs typeface="DejaVu Sans"/>
              </a:rPr>
              <a:t>Dormitori</a:t>
            </a:r>
            <a:endParaRPr kumimoji="0" lang="it-IT" sz="2000" b="0" i="0" u="none" strike="noStrike" kern="1200" cap="none" spc="-1" normalizeH="0" baseline="0" noProof="0" dirty="0">
              <a:ln>
                <a:noFill/>
              </a:ln>
              <a:solidFill>
                <a:srgbClr val="12097C"/>
              </a:solidFill>
              <a:effectLst/>
              <a:uLnTx/>
              <a:uFillTx/>
              <a:latin typeface="Arial"/>
              <a:ea typeface="Arial"/>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smtClean="0">
                <a:ln>
                  <a:noFill/>
                </a:ln>
                <a:solidFill>
                  <a:srgbClr val="12097C"/>
                </a:solidFill>
                <a:effectLst/>
                <a:uLnTx/>
                <a:uFillTx/>
                <a:latin typeface="Arial"/>
                <a:ea typeface="Arial"/>
                <a:cs typeface="DejaVu Sans"/>
              </a:rPr>
              <a:t>Consultorio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smtClean="0">
                <a:ln>
                  <a:noFill/>
                </a:ln>
                <a:solidFill>
                  <a:srgbClr val="12097C"/>
                </a:solidFill>
                <a:effectLst/>
                <a:uLnTx/>
                <a:uFillTx/>
                <a:latin typeface="Arial"/>
                <a:ea typeface="Arial"/>
                <a:cs typeface="DejaVu Sans"/>
              </a:rPr>
              <a:t>……………</a:t>
            </a:r>
            <a:endParaRPr kumimoji="0" lang="it-IT" sz="2000" b="0" i="0" u="none" strike="noStrike" kern="1200" cap="none" spc="-1" normalizeH="0" baseline="0" noProof="0" dirty="0">
              <a:ln>
                <a:noFill/>
              </a:ln>
              <a:solidFill>
                <a:srgbClr val="12097C"/>
              </a:solidFill>
              <a:effectLst/>
              <a:uLnTx/>
              <a:uFillTx/>
              <a:latin typeface="Arial"/>
              <a:ea typeface="Arial"/>
              <a:cs typeface="DejaVu Sans"/>
            </a:endParaRPr>
          </a:p>
        </p:txBody>
      </p:sp>
    </p:spTree>
    <p:extLst>
      <p:ext uri="{BB962C8B-B14F-4D97-AF65-F5344CB8AC3E}">
        <p14:creationId xmlns:p14="http://schemas.microsoft.com/office/powerpoint/2010/main" val="3130560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b="1" dirty="0">
                <a:solidFill>
                  <a:srgbClr val="12097C"/>
                </a:solidFill>
                <a:latin typeface="Arial"/>
                <a:cs typeface="Arial"/>
              </a:rPr>
              <a:t>Strumenti</a:t>
            </a:r>
          </a:p>
        </p:txBody>
      </p:sp>
      <p:sp>
        <p:nvSpPr>
          <p:cNvPr id="3" name="Sottotitolo 2"/>
          <p:cNvSpPr>
            <a:spLocks noGrp="1"/>
          </p:cNvSpPr>
          <p:nvPr>
            <p:ph type="subTitle"/>
          </p:nvPr>
        </p:nvSpPr>
        <p:spPr>
          <a:xfrm>
            <a:off x="460782" y="932298"/>
            <a:ext cx="8291585" cy="3526786"/>
          </a:xfrm>
        </p:spPr>
        <p:txBody>
          <a:bodyPr>
            <a:normAutofit/>
          </a:bodyPr>
          <a:lstStyle/>
          <a:p>
            <a:pPr marL="457200" indent="-457200">
              <a:buFontTx/>
              <a:buChar char="-"/>
            </a:pPr>
            <a:endParaRPr lang="it-IT" sz="2800" spc="-1" dirty="0" smtClean="0">
              <a:solidFill>
                <a:srgbClr val="12097C"/>
              </a:solidFill>
              <a:effectLst>
                <a:outerShdw blurRad="38100" dist="38100" dir="2700000" algn="tl">
                  <a:srgbClr val="000000">
                    <a:alpha val="43137"/>
                  </a:srgbClr>
                </a:outerShdw>
              </a:effectLst>
              <a:latin typeface="Arial"/>
              <a:ea typeface="Arial"/>
            </a:endParaRPr>
          </a:p>
          <a:p>
            <a:pPr marL="457200" indent="-457200">
              <a:buFontTx/>
              <a:buChar char="-"/>
            </a:pPr>
            <a:r>
              <a:rPr lang="it-IT" sz="2800" spc="-1" dirty="0">
                <a:solidFill>
                  <a:srgbClr val="12097C"/>
                </a:solidFill>
                <a:ea typeface="Arial"/>
              </a:rPr>
              <a:t>Anagrafica utente</a:t>
            </a:r>
          </a:p>
          <a:p>
            <a:pPr marL="457200" indent="-457200">
              <a:buFontTx/>
              <a:buChar char="-"/>
            </a:pPr>
            <a:r>
              <a:rPr lang="it-IT" sz="2800" spc="-1" dirty="0">
                <a:solidFill>
                  <a:srgbClr val="12097C"/>
                </a:solidFill>
                <a:ea typeface="Arial"/>
              </a:rPr>
              <a:t>Scheda segnalazione</a:t>
            </a:r>
          </a:p>
          <a:p>
            <a:pPr marL="457200" indent="-457200">
              <a:buFontTx/>
              <a:buChar char="-"/>
            </a:pPr>
            <a:r>
              <a:rPr lang="it-IT" sz="2800" spc="-1" dirty="0">
                <a:solidFill>
                  <a:srgbClr val="12097C"/>
                </a:solidFill>
                <a:ea typeface="Arial"/>
              </a:rPr>
              <a:t>Traccia di colloquio</a:t>
            </a:r>
          </a:p>
          <a:p>
            <a:endParaRPr lang="it-IT" sz="2800" spc="-1" dirty="0" smtClean="0">
              <a:solidFill>
                <a:srgbClr val="12097C"/>
              </a:solidFill>
              <a:effectLst>
                <a:outerShdw blurRad="38100" dist="38100" dir="2700000" algn="tl">
                  <a:srgbClr val="000000">
                    <a:alpha val="43137"/>
                  </a:srgbClr>
                </a:outerShdw>
              </a:effectLst>
              <a:latin typeface="Arial"/>
              <a:ea typeface="Arial"/>
            </a:endParaRPr>
          </a:p>
          <a:p>
            <a:endParaRPr lang="it-IT" sz="2800" spc="-1" dirty="0">
              <a:solidFill>
                <a:srgbClr val="12097C"/>
              </a:solidFill>
              <a:effectLst>
                <a:outerShdw blurRad="38100" dist="38100" dir="2700000" algn="tl">
                  <a:srgbClr val="000000">
                    <a:alpha val="43137"/>
                  </a:srgbClr>
                </a:outerShdw>
              </a:effectLst>
              <a:latin typeface="Arial"/>
              <a:ea typeface="Arial"/>
            </a:endParaRPr>
          </a:p>
          <a:p>
            <a:endParaRPr lang="it-IT" sz="2800" spc="-1" dirty="0" smtClean="0">
              <a:solidFill>
                <a:srgbClr val="12097C"/>
              </a:solidFill>
              <a:effectLst>
                <a:outerShdw blurRad="38100" dist="38100" dir="2700000" algn="tl">
                  <a:srgbClr val="000000">
                    <a:alpha val="43137"/>
                  </a:srgbClr>
                </a:outerShdw>
              </a:effectLst>
              <a:latin typeface="Arial"/>
              <a:ea typeface="Arial"/>
            </a:endParaRPr>
          </a:p>
          <a:p>
            <a:r>
              <a:rPr lang="it-IT" sz="2800" spc="-1" dirty="0">
                <a:solidFill>
                  <a:srgbClr val="12097C"/>
                </a:solidFill>
                <a:effectLst>
                  <a:outerShdw blurRad="38100" dist="38100" dir="2700000" algn="tl">
                    <a:srgbClr val="000000">
                      <a:alpha val="43137"/>
                    </a:srgbClr>
                  </a:outerShdw>
                </a:effectLst>
                <a:ea typeface="Arial"/>
              </a:rPr>
              <a:t>commonground.ravenna@cidas.coop</a:t>
            </a:r>
            <a:endParaRPr lang="it-IT" sz="2800" spc="-1" dirty="0" smtClean="0">
              <a:solidFill>
                <a:srgbClr val="12097C"/>
              </a:solidFill>
              <a:effectLst>
                <a:outerShdw blurRad="38100" dist="38100" dir="2700000" algn="tl">
                  <a:srgbClr val="000000">
                    <a:alpha val="43137"/>
                  </a:srgbClr>
                </a:outerShdw>
              </a:effectLst>
              <a:latin typeface="Arial"/>
              <a:ea typeface="Arial"/>
            </a:endParaRPr>
          </a:p>
        </p:txBody>
      </p:sp>
      <p:sp>
        <p:nvSpPr>
          <p:cNvPr id="4" name="Freccia in giù 3"/>
          <p:cNvSpPr/>
          <p:nvPr/>
        </p:nvSpPr>
        <p:spPr>
          <a:xfrm>
            <a:off x="2156460" y="2910840"/>
            <a:ext cx="403860" cy="670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DejaVu Sans"/>
              <a:cs typeface="DejaVu Sans"/>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880" y="2907840"/>
            <a:ext cx="2092487" cy="2092487"/>
          </a:xfrm>
          <a:prstGeom prst="rect">
            <a:avLst/>
          </a:prstGeom>
        </p:spPr>
      </p:pic>
    </p:spTree>
    <p:extLst>
      <p:ext uri="{BB962C8B-B14F-4D97-AF65-F5344CB8AC3E}">
        <p14:creationId xmlns:p14="http://schemas.microsoft.com/office/powerpoint/2010/main" val="181474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Progetto Oltre la </a:t>
            </a:r>
            <a:r>
              <a:rPr lang="it-IT" dirty="0" smtClean="0"/>
              <a:t>Strada</a:t>
            </a:r>
            <a:endParaRPr lang="it-IT" dirty="0"/>
          </a:p>
        </p:txBody>
      </p:sp>
      <p:sp>
        <p:nvSpPr>
          <p:cNvPr id="3" name="Segnaposto contenuto 2"/>
          <p:cNvSpPr>
            <a:spLocks noGrp="1"/>
          </p:cNvSpPr>
          <p:nvPr>
            <p:ph idx="1"/>
          </p:nvPr>
        </p:nvSpPr>
        <p:spPr>
          <a:xfrm>
            <a:off x="457200" y="1268760"/>
            <a:ext cx="8229600" cy="3247206"/>
          </a:xfrm>
        </p:spPr>
        <p:txBody>
          <a:bodyPr>
            <a:normAutofit fontScale="92500" lnSpcReduction="20000"/>
          </a:bodyPr>
          <a:lstStyle/>
          <a:p>
            <a:pPr marL="171450" lvl="1" indent="-171450" algn="just">
              <a:buFont typeface="Arial" panose="020B0604020202020204" pitchFamily="34" charset="0"/>
              <a:buChar char="•"/>
            </a:pPr>
            <a:r>
              <a:rPr lang="it-IT" sz="1300" dirty="0" smtClean="0"/>
              <a:t>La </a:t>
            </a:r>
            <a:r>
              <a:rPr lang="it-IT" sz="1300" dirty="0"/>
              <a:t>Regione Emilia-Romagna promuove, dal 1996, un sistema integrato di interventi socio-sanitari </a:t>
            </a:r>
            <a:r>
              <a:rPr lang="it-IT" sz="1300" dirty="0" smtClean="0"/>
              <a:t>denominato </a:t>
            </a:r>
            <a:r>
              <a:rPr lang="it-IT" sz="1300" dirty="0"/>
              <a:t>Oltre la </a:t>
            </a:r>
            <a:r>
              <a:rPr lang="it-IT" sz="1300" dirty="0" smtClean="0"/>
              <a:t>strada, del </a:t>
            </a:r>
            <a:r>
              <a:rPr lang="it-IT" sz="1300" dirty="0"/>
              <a:t>Dipartimento Pari Opportunità della Presidenza del Consiglio dei </a:t>
            </a:r>
            <a:r>
              <a:rPr lang="it-IT" sz="1300" dirty="0" smtClean="0"/>
              <a:t>Ministri, che garantisce </a:t>
            </a:r>
            <a:r>
              <a:rPr lang="it-IT" sz="1300" dirty="0"/>
              <a:t>specifiche misure di emersione, prima assistenza, protezione e integrazione sociale alle vittime di grave sfruttamento e tratta di esseri umani</a:t>
            </a:r>
            <a:r>
              <a:rPr lang="it-IT" sz="1300" dirty="0" smtClean="0"/>
              <a:t>.</a:t>
            </a:r>
          </a:p>
          <a:p>
            <a:pPr marL="171450" lvl="1" indent="-171450" algn="just">
              <a:buFont typeface="Arial" panose="020B0604020202020204" pitchFamily="34" charset="0"/>
              <a:buChar char="•"/>
            </a:pPr>
            <a:endParaRPr lang="it-IT" sz="1300" dirty="0" smtClean="0"/>
          </a:p>
          <a:p>
            <a:pPr marL="171450" lvl="1" indent="-171450" algn="just">
              <a:buFont typeface="Arial" panose="020B0604020202020204" pitchFamily="34" charset="0"/>
              <a:buChar char="•"/>
            </a:pPr>
            <a:r>
              <a:rPr lang="it-IT" sz="1300" dirty="0"/>
              <a:t> Dal 1999 in applicazione dell'articolo 18 del </a:t>
            </a:r>
            <a:r>
              <a:rPr lang="it-IT" sz="1300" dirty="0" err="1"/>
              <a:t>dlgs</a:t>
            </a:r>
            <a:r>
              <a:rPr lang="it-IT" sz="1300" dirty="0"/>
              <a:t>. 286/98, </a:t>
            </a:r>
            <a:r>
              <a:rPr lang="it-IT" sz="1300" dirty="0" smtClean="0"/>
              <a:t>la  </a:t>
            </a:r>
            <a:r>
              <a:rPr lang="it-IT" sz="1300" dirty="0"/>
              <a:t>Regione Emilia-Romagna gestisce tale progetto con finanziamenti propri e del Dipartimento </a:t>
            </a:r>
            <a:r>
              <a:rPr lang="it-IT" sz="1300" dirty="0" smtClean="0"/>
              <a:t>delle </a:t>
            </a:r>
            <a:r>
              <a:rPr lang="it-IT" sz="1300" dirty="0"/>
              <a:t>Pari opportunità e dal 2016 concorre annualmente agli Avvisi emanati dalla Presidenza </a:t>
            </a:r>
            <a:r>
              <a:rPr lang="it-IT" sz="1300" dirty="0" smtClean="0"/>
              <a:t>del  </a:t>
            </a:r>
            <a:r>
              <a:rPr lang="it-IT" sz="1300" dirty="0"/>
              <a:t>Consiglio dei Ministri per la concessione di contributi per la tutela e l'assistenza di vittime di </a:t>
            </a:r>
            <a:r>
              <a:rPr lang="it-IT" sz="1300" dirty="0" smtClean="0"/>
              <a:t>grave </a:t>
            </a:r>
            <a:r>
              <a:rPr lang="it-IT" sz="1300" dirty="0"/>
              <a:t>sfruttamento e tratta di esseri umani, presentando un' apposita progettazione in qualità </a:t>
            </a:r>
            <a:r>
              <a:rPr lang="it-IT" sz="1300" dirty="0" smtClean="0"/>
              <a:t>di </a:t>
            </a:r>
            <a:r>
              <a:rPr lang="it-IT" sz="1300" dirty="0"/>
              <a:t>soggetto capofila di una rete di enti attuatori partner, composta da Amministrazioni pubbliche</a:t>
            </a:r>
            <a:r>
              <a:rPr lang="it-IT" sz="1300" dirty="0" smtClean="0"/>
              <a:t>.</a:t>
            </a:r>
          </a:p>
          <a:p>
            <a:pPr marL="171450" lvl="1" indent="-171450" algn="just">
              <a:buFont typeface="Arial" panose="020B0604020202020204" pitchFamily="34" charset="0"/>
              <a:buChar char="•"/>
            </a:pPr>
            <a:endParaRPr lang="it-IT" sz="1300" dirty="0" smtClean="0"/>
          </a:p>
          <a:p>
            <a:pPr marL="171450" lvl="1" indent="-171450" algn="just">
              <a:buFont typeface="Arial" panose="020B0604020202020204" pitchFamily="34" charset="0"/>
              <a:buChar char="•"/>
            </a:pPr>
            <a:r>
              <a:rPr lang="it-IT" sz="1300" dirty="0" smtClean="0"/>
              <a:t>Il</a:t>
            </a:r>
            <a:r>
              <a:rPr lang="it-IT" sz="1300" dirty="0"/>
              <a:t> </a:t>
            </a:r>
            <a:r>
              <a:rPr lang="it-IT" sz="1300" dirty="0" smtClean="0"/>
              <a:t>sistema </a:t>
            </a:r>
            <a:r>
              <a:rPr lang="it-IT" sz="1300" dirty="0">
                <a:solidFill>
                  <a:srgbClr val="1C2024"/>
                </a:solidFill>
                <a:latin typeface="Titillium Web"/>
              </a:rPr>
              <a:t>Il sistema </a:t>
            </a:r>
            <a:r>
              <a:rPr lang="it-IT" sz="1300" i="1" dirty="0">
                <a:solidFill>
                  <a:srgbClr val="1C2024"/>
                </a:solidFill>
                <a:latin typeface="Titillium Web"/>
              </a:rPr>
              <a:t>Oltre la strada</a:t>
            </a:r>
            <a:r>
              <a:rPr lang="it-IT" sz="1300" dirty="0">
                <a:solidFill>
                  <a:srgbClr val="1C2024"/>
                </a:solidFill>
                <a:latin typeface="Titillium Web"/>
              </a:rPr>
              <a:t> è basato su una rete composta </a:t>
            </a:r>
            <a:r>
              <a:rPr lang="it-IT" sz="1300" dirty="0" smtClean="0">
                <a:solidFill>
                  <a:srgbClr val="1C2024"/>
                </a:solidFill>
                <a:latin typeface="Titillium Web"/>
              </a:rPr>
              <a:t>da:</a:t>
            </a:r>
            <a:r>
              <a:rPr lang="it-IT" sz="1300" dirty="0" smtClean="0"/>
              <a:t> </a:t>
            </a:r>
            <a:r>
              <a:rPr lang="it-IT" sz="1300" b="1" dirty="0"/>
              <a:t>Enti pubblici </a:t>
            </a:r>
            <a:r>
              <a:rPr lang="it-IT" sz="1300" dirty="0"/>
              <a:t>titolari e attuatori delle </a:t>
            </a:r>
            <a:r>
              <a:rPr lang="it-IT" sz="1300" dirty="0" smtClean="0"/>
              <a:t>azioni e</a:t>
            </a:r>
            <a:r>
              <a:rPr lang="it-IT" sz="1300" dirty="0" smtClean="0">
                <a:solidFill>
                  <a:srgbClr val="1C2024"/>
                </a:solidFill>
                <a:latin typeface="Titillium Web"/>
              </a:rPr>
              <a:t> </a:t>
            </a:r>
            <a:r>
              <a:rPr lang="it-IT" sz="1300" b="1" dirty="0" smtClean="0">
                <a:solidFill>
                  <a:srgbClr val="1C2024"/>
                </a:solidFill>
                <a:latin typeface="Titillium Web"/>
              </a:rPr>
              <a:t>s</a:t>
            </a:r>
            <a:r>
              <a:rPr lang="it-IT" sz="1300" b="1" dirty="0" smtClean="0"/>
              <a:t>oggetti </a:t>
            </a:r>
            <a:r>
              <a:rPr lang="it-IT" sz="1300" b="1" dirty="0"/>
              <a:t>pu</a:t>
            </a:r>
            <a:r>
              <a:rPr lang="it-IT" sz="1300" b="1" dirty="0" smtClean="0"/>
              <a:t>bblici </a:t>
            </a:r>
            <a:r>
              <a:rPr lang="it-IT" sz="1300" dirty="0"/>
              <a:t>(Asp) </a:t>
            </a:r>
            <a:r>
              <a:rPr lang="it-IT" sz="1300" b="1" dirty="0"/>
              <a:t>o privati </a:t>
            </a:r>
            <a:r>
              <a:rPr lang="it-IT" sz="1300" dirty="0"/>
              <a:t>(enti iscritti alla seconda sezione del registro delle associazioni e degli enti che svolgono attività a favore di stranieri immigrati) con i quali i soggetti attuatori sottoscrivono apposite convenzioni per la gestione di parti degli </a:t>
            </a:r>
            <a:r>
              <a:rPr lang="it-IT" sz="1300" dirty="0" smtClean="0"/>
              <a:t>interventi.</a:t>
            </a:r>
          </a:p>
          <a:p>
            <a:pPr marL="0" lvl="1" indent="0" algn="just">
              <a:buNone/>
            </a:pPr>
            <a:endParaRPr lang="it-IT" sz="1300" dirty="0" smtClean="0"/>
          </a:p>
          <a:p>
            <a:pPr marL="171450" lvl="1" indent="-171450" algn="just">
              <a:buFont typeface="Arial" panose="020B0604020202020204" pitchFamily="34" charset="0"/>
              <a:buChar char="•"/>
            </a:pPr>
            <a:r>
              <a:rPr lang="it-IT" sz="1300" dirty="0"/>
              <a:t>Le attività sono svolte nell'intero territorio regionale in collaborazione con i soggetti delle diverse reti locali: forze dell’ordine, autorità giudiziaria, servizi sanitari, servizi sociali, enti del terzo settore, sindacati, enti di formazione professionale.</a:t>
            </a:r>
          </a:p>
          <a:p>
            <a:pPr marL="171450" lvl="1" indent="-171450">
              <a:buFont typeface="Arial" panose="020B0604020202020204" pitchFamily="34" charset="0"/>
              <a:buChar char="•"/>
            </a:pPr>
            <a:endParaRPr lang="it-IT" sz="1000" dirty="0" smtClean="0"/>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14</a:t>
            </a:fld>
            <a:endParaRPr lang="it-IT">
              <a:solidFill>
                <a:prstClr val="black">
                  <a:tint val="75000"/>
                </a:prstClr>
              </a:solidFill>
            </a:endParaRPr>
          </a:p>
        </p:txBody>
      </p:sp>
    </p:spTree>
    <p:extLst>
      <p:ext uri="{BB962C8B-B14F-4D97-AF65-F5344CB8AC3E}">
        <p14:creationId xmlns:p14="http://schemas.microsoft.com/office/powerpoint/2010/main" val="4104452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interventi</a:t>
            </a:r>
            <a:endParaRPr lang="it-IT" dirty="0"/>
          </a:p>
        </p:txBody>
      </p:sp>
      <p:sp>
        <p:nvSpPr>
          <p:cNvPr id="3" name="Segnaposto contenuto 2"/>
          <p:cNvSpPr>
            <a:spLocks noGrp="1"/>
          </p:cNvSpPr>
          <p:nvPr>
            <p:ph idx="1"/>
          </p:nvPr>
        </p:nvSpPr>
        <p:spPr>
          <a:xfrm>
            <a:off x="457200" y="1419622"/>
            <a:ext cx="8229600" cy="2883522"/>
          </a:xfrm>
        </p:spPr>
        <p:txBody>
          <a:bodyPr>
            <a:normAutofit lnSpcReduction="10000"/>
          </a:bodyPr>
          <a:lstStyle/>
          <a:p>
            <a:pPr marL="0" indent="0" algn="just">
              <a:buNone/>
            </a:pPr>
            <a:r>
              <a:rPr lang="it-IT" sz="2000" dirty="0" smtClean="0"/>
              <a:t>Gli </a:t>
            </a:r>
            <a:r>
              <a:rPr lang="it-IT" sz="2000" dirty="0"/>
              <a:t>interventi attuati sono riconducibili a due grandi aree, connesse tra loro ma distinte</a:t>
            </a:r>
            <a:r>
              <a:rPr lang="it-IT" sz="2000" dirty="0" smtClean="0"/>
              <a:t>:</a:t>
            </a:r>
          </a:p>
          <a:p>
            <a:pPr marL="0" indent="0" algn="just">
              <a:buNone/>
            </a:pPr>
            <a:endParaRPr lang="it-IT" sz="2000" dirty="0"/>
          </a:p>
          <a:p>
            <a:pPr marL="857250" lvl="1" indent="-457200">
              <a:buFont typeface="+mj-lt"/>
              <a:buAutoNum type="arabicPeriod"/>
            </a:pPr>
            <a:r>
              <a:rPr lang="it-IT" sz="2000" dirty="0" smtClean="0"/>
              <a:t>Prevenzione </a:t>
            </a:r>
            <a:r>
              <a:rPr lang="it-IT" sz="2000" dirty="0"/>
              <a:t>socio-sanitaria rivolta a persone coinvolte nei mercati della </a:t>
            </a:r>
            <a:r>
              <a:rPr lang="it-IT" sz="2000" dirty="0" smtClean="0"/>
              <a:t>prostituzione</a:t>
            </a:r>
          </a:p>
          <a:p>
            <a:pPr marL="857250" lvl="1" indent="-457200">
              <a:buFont typeface="+mj-lt"/>
              <a:buAutoNum type="arabicPeriod"/>
            </a:pPr>
            <a:endParaRPr lang="it-IT" sz="2000" dirty="0"/>
          </a:p>
          <a:p>
            <a:pPr marL="857250" lvl="1" indent="-457200">
              <a:buFont typeface="+mj-lt"/>
              <a:buAutoNum type="arabicPeriod"/>
            </a:pPr>
            <a:r>
              <a:rPr lang="it-IT" sz="2000" dirty="0" smtClean="0"/>
              <a:t>Assistenza </a:t>
            </a:r>
            <a:r>
              <a:rPr lang="it-IT" sz="2000" dirty="0"/>
              <a:t>a vittime di tratta di esseri umani e grave sfruttamento nell'ambito sessuale, lavorativo, nell'accattonaggio, nelle attività illegali</a:t>
            </a:r>
          </a:p>
          <a:p>
            <a:pPr marL="628650" lvl="2">
              <a:buFont typeface="+mj-lt"/>
              <a:buAutoNum type="arabicPeriod"/>
            </a:pPr>
            <a:endParaRPr lang="it-IT" sz="2000" dirty="0"/>
          </a:p>
          <a:p>
            <a:endParaRPr lang="it-IT" dirty="0"/>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15</a:t>
            </a:fld>
            <a:endParaRPr lang="it-IT">
              <a:solidFill>
                <a:prstClr val="black">
                  <a:tint val="75000"/>
                </a:prstClr>
              </a:solidFill>
            </a:endParaRPr>
          </a:p>
        </p:txBody>
      </p:sp>
    </p:spTree>
    <p:extLst>
      <p:ext uri="{BB962C8B-B14F-4D97-AF65-F5344CB8AC3E}">
        <p14:creationId xmlns:p14="http://schemas.microsoft.com/office/powerpoint/2010/main" val="402939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Destinatari del Progetto OLS</a:t>
            </a:r>
            <a:endParaRPr lang="it-IT" dirty="0"/>
          </a:p>
        </p:txBody>
      </p:sp>
      <p:sp>
        <p:nvSpPr>
          <p:cNvPr id="3" name="Segnaposto contenuto 2"/>
          <p:cNvSpPr>
            <a:spLocks noGrp="1"/>
          </p:cNvSpPr>
          <p:nvPr>
            <p:ph idx="1"/>
          </p:nvPr>
        </p:nvSpPr>
        <p:spPr/>
        <p:txBody>
          <a:bodyPr>
            <a:normAutofit/>
          </a:bodyPr>
          <a:lstStyle/>
          <a:p>
            <a:pPr marL="0" indent="0" algn="just">
              <a:buNone/>
            </a:pPr>
            <a:r>
              <a:rPr lang="it-IT" sz="2000" dirty="0" smtClean="0"/>
              <a:t>Persone straniere e non, individuate </a:t>
            </a:r>
            <a:r>
              <a:rPr lang="it-IT" sz="2000" dirty="0"/>
              <a:t>come vittime o potenziali vittime di tratta </a:t>
            </a:r>
            <a:r>
              <a:rPr lang="it-IT" sz="2000" dirty="0" smtClean="0"/>
              <a:t>e/o grave sfruttamento lavorativo (ai sensi dell’articolo </a:t>
            </a:r>
            <a:r>
              <a:rPr lang="it-IT" sz="2000" dirty="0"/>
              <a:t>18, comma 6-bis del decreto legislativo 25 luglio 1998, n. </a:t>
            </a:r>
            <a:r>
              <a:rPr lang="it-IT" sz="2000" dirty="0" smtClean="0"/>
              <a:t>286), </a:t>
            </a:r>
            <a:r>
              <a:rPr lang="it-IT" sz="2000" dirty="0"/>
              <a:t>vittime dei reati previsti dagli articoli 600 e 601 del codice penale</a:t>
            </a:r>
            <a:r>
              <a:rPr lang="it-IT" sz="2000" dirty="0" smtClean="0"/>
              <a:t>, </a:t>
            </a:r>
            <a:r>
              <a:rPr lang="it-IT" sz="2000" u="sng" dirty="0" smtClean="0"/>
              <a:t>a prescindere dalla loro situazione giuridica</a:t>
            </a:r>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16</a:t>
            </a:fld>
            <a:endParaRPr lang="it-IT">
              <a:solidFill>
                <a:prstClr val="black">
                  <a:tint val="75000"/>
                </a:prstClr>
              </a:solidFill>
            </a:endParaRPr>
          </a:p>
        </p:txBody>
      </p:sp>
    </p:spTree>
    <p:extLst>
      <p:ext uri="{BB962C8B-B14F-4D97-AF65-F5344CB8AC3E}">
        <p14:creationId xmlns:p14="http://schemas.microsoft.com/office/powerpoint/2010/main" val="137648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Azioni nell’ambito </a:t>
            </a:r>
            <a:r>
              <a:rPr lang="it-IT" dirty="0" smtClean="0"/>
              <a:t>del progetto OLS</a:t>
            </a:r>
            <a:endParaRPr lang="it-IT" dirty="0"/>
          </a:p>
        </p:txBody>
      </p:sp>
      <p:sp>
        <p:nvSpPr>
          <p:cNvPr id="3" name="Segnaposto contenuto 2"/>
          <p:cNvSpPr>
            <a:spLocks noGrp="1"/>
          </p:cNvSpPr>
          <p:nvPr>
            <p:ph idx="1"/>
          </p:nvPr>
        </p:nvSpPr>
        <p:spPr>
          <a:xfrm>
            <a:off x="457200" y="1268760"/>
            <a:ext cx="8229600" cy="3034384"/>
          </a:xfrm>
        </p:spPr>
        <p:txBody>
          <a:bodyPr>
            <a:normAutofit fontScale="55000" lnSpcReduction="20000"/>
          </a:bodyPr>
          <a:lstStyle/>
          <a:p>
            <a:pPr marL="0" indent="0">
              <a:buNone/>
            </a:pPr>
            <a:r>
              <a:rPr lang="it-IT" dirty="0" smtClean="0"/>
              <a:t>Il </a:t>
            </a:r>
            <a:r>
              <a:rPr lang="it-IT" dirty="0"/>
              <a:t>progetto si divide principalmente in attività di: </a:t>
            </a:r>
            <a:endParaRPr lang="it-IT" dirty="0" smtClean="0"/>
          </a:p>
          <a:p>
            <a:pPr marL="0" indent="0">
              <a:buNone/>
            </a:pPr>
            <a:endParaRPr lang="it-IT" dirty="0"/>
          </a:p>
          <a:p>
            <a:pPr algn="just"/>
            <a:r>
              <a:rPr lang="it-IT" b="1" dirty="0"/>
              <a:t>Emersione</a:t>
            </a:r>
            <a:r>
              <a:rPr lang="it-IT" dirty="0"/>
              <a:t> </a:t>
            </a:r>
            <a:r>
              <a:rPr lang="it-IT" dirty="0" smtClean="0"/>
              <a:t>: attività </a:t>
            </a:r>
            <a:r>
              <a:rPr lang="it-IT" dirty="0"/>
              <a:t>di primo contatto con le popolazioni a rischio di </a:t>
            </a:r>
            <a:r>
              <a:rPr lang="it-IT" dirty="0" smtClean="0"/>
              <a:t>sfruttamento segnalate da vari soggetti sul territorio (Questura, </a:t>
            </a:r>
            <a:r>
              <a:rPr lang="it-IT" dirty="0"/>
              <a:t>CAS, sindacati</a:t>
            </a:r>
            <a:r>
              <a:rPr lang="it-IT" dirty="0" smtClean="0"/>
              <a:t>, conoscenti </a:t>
            </a:r>
            <a:r>
              <a:rPr lang="it-IT" dirty="0"/>
              <a:t>ecc</a:t>
            </a:r>
            <a:r>
              <a:rPr lang="it-IT" dirty="0" smtClean="0"/>
              <a:t>.) / azioni di </a:t>
            </a:r>
            <a:r>
              <a:rPr lang="it-IT" dirty="0"/>
              <a:t>identificazione dello stato di vittima anche presso le Commissioni territoriali per il riconoscimento della protezione internazionale e il Tribunale di </a:t>
            </a:r>
            <a:r>
              <a:rPr lang="it-IT" dirty="0" smtClean="0"/>
              <a:t>Bologna (sez. </a:t>
            </a:r>
            <a:r>
              <a:rPr lang="it-IT" dirty="0" err="1" smtClean="0"/>
              <a:t>Prot</a:t>
            </a:r>
            <a:r>
              <a:rPr lang="it-IT" dirty="0" smtClean="0"/>
              <a:t>. </a:t>
            </a:r>
            <a:r>
              <a:rPr lang="it-IT" dirty="0" err="1" smtClean="0"/>
              <a:t>Internaz</a:t>
            </a:r>
            <a:r>
              <a:rPr lang="it-IT" dirty="0" smtClean="0"/>
              <a:t>.)</a:t>
            </a:r>
          </a:p>
          <a:p>
            <a:pPr marL="0" indent="0" algn="just">
              <a:buNone/>
            </a:pPr>
            <a:endParaRPr lang="it-IT" dirty="0"/>
          </a:p>
          <a:p>
            <a:pPr algn="just"/>
            <a:r>
              <a:rPr lang="it-IT" b="1" dirty="0" smtClean="0"/>
              <a:t>Accoglienza</a:t>
            </a:r>
            <a:r>
              <a:rPr lang="it-IT" dirty="0" smtClean="0"/>
              <a:t>: pronta accoglienza/ accoglienza </a:t>
            </a:r>
            <a:r>
              <a:rPr lang="it-IT" dirty="0"/>
              <a:t>residenziale </a:t>
            </a:r>
            <a:r>
              <a:rPr lang="it-IT" dirty="0" smtClean="0"/>
              <a:t>protetta (strutture ad indirizzo segreto)/ eventuale trasferimento in altri territori/ percorsi </a:t>
            </a:r>
            <a:r>
              <a:rPr lang="it-IT" dirty="0"/>
              <a:t>di sostegno non </a:t>
            </a:r>
            <a:r>
              <a:rPr lang="it-IT" dirty="0" smtClean="0"/>
              <a:t>residenziale.</a:t>
            </a:r>
            <a:endParaRPr lang="it-IT" dirty="0"/>
          </a:p>
        </p:txBody>
      </p:sp>
      <p:sp>
        <p:nvSpPr>
          <p:cNvPr id="4" name="Segnaposto piè di pagina 3"/>
          <p:cNvSpPr>
            <a:spLocks noGrp="1"/>
          </p:cNvSpPr>
          <p:nvPr>
            <p:ph type="ftr" sz="quarter" idx="11"/>
          </p:nvPr>
        </p:nvSpPr>
        <p:spPr>
          <a:xfrm flipV="1">
            <a:off x="3131840" y="4933825"/>
            <a:ext cx="2887960" cy="45719"/>
          </a:xfrm>
        </p:spPr>
        <p:txBody>
          <a:bodyPr/>
          <a:lstStyle/>
          <a:p>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17</a:t>
            </a:fld>
            <a:endParaRPr lang="it-IT">
              <a:solidFill>
                <a:prstClr val="black">
                  <a:tint val="75000"/>
                </a:prstClr>
              </a:solidFill>
            </a:endParaRPr>
          </a:p>
        </p:txBody>
      </p:sp>
    </p:spTree>
    <p:extLst>
      <p:ext uri="{BB962C8B-B14F-4D97-AF65-F5344CB8AC3E}">
        <p14:creationId xmlns:p14="http://schemas.microsoft.com/office/powerpoint/2010/main" val="2944294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(…segue) Azioni nell’ambito del progetto OLS</a:t>
            </a:r>
            <a:endParaRPr lang="it-IT" sz="3200" dirty="0"/>
          </a:p>
        </p:txBody>
      </p:sp>
      <p:sp>
        <p:nvSpPr>
          <p:cNvPr id="3" name="Segnaposto contenuto 2"/>
          <p:cNvSpPr>
            <a:spLocks noGrp="1"/>
          </p:cNvSpPr>
          <p:nvPr>
            <p:ph idx="1"/>
          </p:nvPr>
        </p:nvSpPr>
        <p:spPr/>
        <p:txBody>
          <a:bodyPr>
            <a:normAutofit fontScale="47500" lnSpcReduction="20000"/>
          </a:bodyPr>
          <a:lstStyle/>
          <a:p>
            <a:pPr marL="0" indent="0" algn="just">
              <a:buNone/>
            </a:pPr>
            <a:r>
              <a:rPr lang="it-IT" i="1" dirty="0" smtClean="0"/>
              <a:t>Parallelamente ad entrambi i percorsi…</a:t>
            </a:r>
          </a:p>
          <a:p>
            <a:pPr marL="0" indent="0" algn="just">
              <a:buNone/>
            </a:pPr>
            <a:endParaRPr lang="it-IT" i="1" dirty="0" smtClean="0"/>
          </a:p>
          <a:p>
            <a:pPr algn="just"/>
            <a:r>
              <a:rPr lang="it-IT" dirty="0"/>
              <a:t>tutela sanitaria </a:t>
            </a:r>
          </a:p>
          <a:p>
            <a:pPr algn="just"/>
            <a:r>
              <a:rPr lang="it-IT" dirty="0"/>
              <a:t>supporto psicologico </a:t>
            </a:r>
          </a:p>
          <a:p>
            <a:pPr algn="just"/>
            <a:r>
              <a:rPr lang="it-IT" dirty="0"/>
              <a:t>assistenza legale (scelta del percorso giuridico più idoneo e tutelante a seconda del caso/interlocuzione con CT territoriali)</a:t>
            </a:r>
          </a:p>
          <a:p>
            <a:pPr algn="just"/>
            <a:r>
              <a:rPr lang="it-IT" dirty="0"/>
              <a:t>supporto alla stesura della eventuale denuncia </a:t>
            </a:r>
          </a:p>
          <a:p>
            <a:pPr algn="just"/>
            <a:r>
              <a:rPr lang="it-IT" dirty="0" smtClean="0"/>
              <a:t>assistenza </a:t>
            </a:r>
            <a:r>
              <a:rPr lang="it-IT" dirty="0"/>
              <a:t>e integrazione </a:t>
            </a:r>
            <a:r>
              <a:rPr lang="it-IT" dirty="0" smtClean="0"/>
              <a:t>sociale, </a:t>
            </a:r>
            <a:r>
              <a:rPr lang="it-IT" dirty="0"/>
              <a:t>orientamento, formazione e inserimento </a:t>
            </a:r>
            <a:r>
              <a:rPr lang="it-IT" dirty="0" smtClean="0"/>
              <a:t>lavorativo</a:t>
            </a:r>
          </a:p>
          <a:p>
            <a:pPr algn="just"/>
            <a:r>
              <a:rPr lang="it-IT" dirty="0" smtClean="0"/>
              <a:t>eventuale </a:t>
            </a:r>
            <a:r>
              <a:rPr lang="it-IT" dirty="0"/>
              <a:t>raccordo operativo tra il sistema di protezione delle vittime di tratta e contrasto al </a:t>
            </a:r>
            <a:r>
              <a:rPr lang="it-IT" dirty="0" smtClean="0"/>
              <a:t>grave </a:t>
            </a:r>
            <a:r>
              <a:rPr lang="it-IT" dirty="0"/>
              <a:t>sfruttamento e il Sistema di Accoglienza e Integrazione – SAI </a:t>
            </a:r>
          </a:p>
          <a:p>
            <a:pPr algn="just"/>
            <a:endParaRPr lang="it-IT" dirty="0" smtClean="0"/>
          </a:p>
          <a:p>
            <a:pPr algn="just">
              <a:buFontTx/>
              <a:buChar char="-"/>
            </a:pPr>
            <a:endParaRPr lang="it-IT" dirty="0"/>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18</a:t>
            </a:fld>
            <a:endParaRPr lang="it-IT">
              <a:solidFill>
                <a:prstClr val="black">
                  <a:tint val="75000"/>
                </a:prstClr>
              </a:solidFill>
            </a:endParaRPr>
          </a:p>
        </p:txBody>
      </p:sp>
    </p:spTree>
    <p:extLst>
      <p:ext uri="{BB962C8B-B14F-4D97-AF65-F5344CB8AC3E}">
        <p14:creationId xmlns:p14="http://schemas.microsoft.com/office/powerpoint/2010/main" val="82177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11510"/>
            <a:ext cx="8229600" cy="720080"/>
          </a:xfrm>
        </p:spPr>
        <p:txBody>
          <a:bodyPr/>
          <a:lstStyle/>
          <a:p>
            <a:r>
              <a:rPr lang="it-IT" dirty="0" smtClean="0"/>
              <a:t>Come interagiscono CG e OLS?</a:t>
            </a:r>
            <a:endParaRPr lang="it-IT" dirty="0"/>
          </a:p>
        </p:txBody>
      </p:sp>
      <p:sp>
        <p:nvSpPr>
          <p:cNvPr id="3" name="Segnaposto contenuto 2"/>
          <p:cNvSpPr>
            <a:spLocks noGrp="1"/>
          </p:cNvSpPr>
          <p:nvPr>
            <p:ph idx="1"/>
          </p:nvPr>
        </p:nvSpPr>
        <p:spPr>
          <a:xfrm>
            <a:off x="457200" y="1131590"/>
            <a:ext cx="8229600" cy="3171554"/>
          </a:xfrm>
        </p:spPr>
        <p:txBody>
          <a:bodyPr>
            <a:normAutofit fontScale="85000" lnSpcReduction="20000"/>
          </a:bodyPr>
          <a:lstStyle/>
          <a:p>
            <a:pPr marL="0" indent="0" algn="just">
              <a:buNone/>
            </a:pPr>
            <a:r>
              <a:rPr lang="it-IT" sz="1900" dirty="0" smtClean="0"/>
              <a:t>CG persegue l’obiettivo di intercettare tutte le situazioni lavorative che, a vario titolo hanno un’azione distorsiva del mercato del lavoro, SEGNALANDOLE all’ente preposto all’IDENTIFICAZIONE FORMALE che viene svolta da OLS in quanto progetto operante ai sensi dell’art. 18 </a:t>
            </a:r>
            <a:r>
              <a:rPr lang="it-IT" sz="1900" dirty="0" err="1" smtClean="0"/>
              <a:t>d.lgs</a:t>
            </a:r>
            <a:r>
              <a:rPr lang="it-IT" sz="1900" dirty="0" smtClean="0"/>
              <a:t> 286/98</a:t>
            </a:r>
          </a:p>
          <a:p>
            <a:endParaRPr lang="it-IT" sz="1700" dirty="0" smtClean="0"/>
          </a:p>
          <a:p>
            <a:endParaRPr lang="it-IT" sz="1700" dirty="0"/>
          </a:p>
          <a:p>
            <a:pPr marL="0" indent="0">
              <a:buNone/>
            </a:pPr>
            <a:r>
              <a:rPr lang="it-IT" sz="2100" dirty="0" smtClean="0"/>
              <a:t>OLS:</a:t>
            </a:r>
            <a:endParaRPr lang="it-IT" sz="2100" dirty="0"/>
          </a:p>
          <a:p>
            <a:pPr algn="just">
              <a:buFontTx/>
              <a:buChar char="-"/>
            </a:pPr>
            <a:r>
              <a:rPr lang="it-IT" sz="1700" dirty="0" smtClean="0"/>
              <a:t>ravvisa </a:t>
            </a:r>
            <a:r>
              <a:rPr lang="it-IT" sz="1900" dirty="0" smtClean="0"/>
              <a:t>elementi di tratta e grave sfruttamento         inserimento in specifici programmi di protezione sociale ex art. 18 </a:t>
            </a:r>
            <a:r>
              <a:rPr lang="it-IT" sz="2000" dirty="0" err="1"/>
              <a:t>d.lgs</a:t>
            </a:r>
            <a:r>
              <a:rPr lang="it-IT" sz="2000" dirty="0"/>
              <a:t> 286/98</a:t>
            </a:r>
          </a:p>
          <a:p>
            <a:pPr marL="0" indent="0" algn="just">
              <a:buNone/>
            </a:pPr>
            <a:endParaRPr lang="it-IT" sz="1900" dirty="0" smtClean="0"/>
          </a:p>
          <a:p>
            <a:pPr algn="just">
              <a:buFontTx/>
              <a:buChar char="-"/>
            </a:pPr>
            <a:r>
              <a:rPr lang="it-IT" sz="1900" dirty="0" smtClean="0"/>
              <a:t>assenza di tali elementi ma sussistenza di indicatori di sfruttamento        attivazione di servizi di orientamento/formazione e reinserimento lavorativo entro la cornice progettuale CG (WP4)</a:t>
            </a:r>
          </a:p>
          <a:p>
            <a:pPr>
              <a:buFontTx/>
              <a:buChar char="-"/>
            </a:pPr>
            <a:endParaRPr lang="it-IT" sz="1900" dirty="0"/>
          </a:p>
        </p:txBody>
      </p:sp>
      <p:sp>
        <p:nvSpPr>
          <p:cNvPr id="4" name="Segnaposto piè di pagina 3"/>
          <p:cNvSpPr>
            <a:spLocks noGrp="1"/>
          </p:cNvSpPr>
          <p:nvPr>
            <p:ph type="ftr" sz="quarter" idx="11"/>
          </p:nvPr>
        </p:nvSpPr>
        <p:spPr>
          <a:xfrm flipV="1">
            <a:off x="3124200" y="4933825"/>
            <a:ext cx="2895600" cy="45719"/>
          </a:xfrm>
        </p:spPr>
        <p:txBody>
          <a:bodyPr/>
          <a:lstStyle/>
          <a:p>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19</a:t>
            </a:fld>
            <a:endParaRPr lang="it-IT">
              <a:solidFill>
                <a:prstClr val="black">
                  <a:tint val="75000"/>
                </a:prstClr>
              </a:solidFill>
            </a:endParaRPr>
          </a:p>
        </p:txBody>
      </p:sp>
      <p:sp>
        <p:nvSpPr>
          <p:cNvPr id="6" name="Freccia a destra 5"/>
          <p:cNvSpPr/>
          <p:nvPr/>
        </p:nvSpPr>
        <p:spPr>
          <a:xfrm rot="5400000">
            <a:off x="4038270" y="2052513"/>
            <a:ext cx="411277" cy="351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5004048" y="2717367"/>
            <a:ext cx="356837" cy="292549"/>
          </a:xfrm>
          <a:prstGeom prst="rightArrow">
            <a:avLst>
              <a:gd name="adj1" fmla="val 50000"/>
              <a:gd name="adj2" fmla="val 44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7020272" y="3363838"/>
            <a:ext cx="356837"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2572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a:t>Il progetto Common Ground - Azioni interregionali di contrasto allo sfruttamento lavorativo e di sostegno alle vittime</a:t>
            </a:r>
          </a:p>
        </p:txBody>
      </p:sp>
      <p:sp>
        <p:nvSpPr>
          <p:cNvPr id="3" name="Segnaposto contenuto 2"/>
          <p:cNvSpPr>
            <a:spLocks noGrp="1"/>
          </p:cNvSpPr>
          <p:nvPr>
            <p:ph idx="1"/>
          </p:nvPr>
        </p:nvSpPr>
        <p:spPr/>
        <p:txBody>
          <a:bodyPr>
            <a:normAutofit fontScale="32500" lnSpcReduction="20000"/>
          </a:bodyPr>
          <a:lstStyle/>
          <a:p>
            <a:pPr algn="just"/>
            <a:r>
              <a:rPr lang="it-IT" sz="3700" dirty="0" smtClean="0"/>
              <a:t>Presentato </a:t>
            </a:r>
            <a:r>
              <a:rPr lang="it-IT" sz="3700" dirty="0"/>
              <a:t>in risposta alla Manifestazione di interesse dell’ottobre 2021 del Ministero del </a:t>
            </a:r>
            <a:r>
              <a:rPr lang="it-IT" sz="3700" dirty="0" smtClean="0"/>
              <a:t>Lavoro </a:t>
            </a:r>
            <a:r>
              <a:rPr lang="it-IT" sz="3700" dirty="0"/>
              <a:t>e delle Politiche sociali finalizzata alla realizzazione di interventi di supporto all’integrazione sociale, sanitaria, abitativa e lavorativa di cittadini di paesi terzi vittime e potenziali vittime di sfruttamento </a:t>
            </a:r>
            <a:r>
              <a:rPr lang="it-IT" sz="3700" dirty="0" smtClean="0"/>
              <a:t>lavorativo;</a:t>
            </a:r>
          </a:p>
          <a:p>
            <a:pPr algn="just"/>
            <a:endParaRPr lang="it-IT" sz="3700" dirty="0" smtClean="0"/>
          </a:p>
          <a:p>
            <a:pPr algn="just"/>
            <a:r>
              <a:rPr lang="it-IT" sz="3700" dirty="0" smtClean="0"/>
              <a:t>Il</a:t>
            </a:r>
            <a:r>
              <a:rPr lang="it-IT" sz="3700" dirty="0"/>
              <a:t> partenariato interregionale comprende le Regioni Piemonte (capofila), Liguria, Veneto, Emilia-Romagna e la Regione autonoma Friuli Venezia Giulia</a:t>
            </a:r>
            <a:r>
              <a:rPr lang="it-IT" sz="3700" dirty="0" smtClean="0"/>
              <a:t>.</a:t>
            </a:r>
          </a:p>
          <a:p>
            <a:pPr algn="just"/>
            <a:endParaRPr lang="it-IT" sz="3700" dirty="0"/>
          </a:p>
          <a:p>
            <a:pPr algn="just"/>
            <a:r>
              <a:rPr lang="it-IT" sz="3600" dirty="0" smtClean="0"/>
              <a:t>La </a:t>
            </a:r>
            <a:r>
              <a:rPr lang="it-IT" sz="3600" dirty="0"/>
              <a:t>Regione Emilia </a:t>
            </a:r>
            <a:r>
              <a:rPr lang="it-IT" sz="3600" dirty="0" smtClean="0"/>
              <a:t>Romagna </a:t>
            </a:r>
            <a:r>
              <a:rPr lang="it-IT" sz="3600" dirty="0"/>
              <a:t>ha indicato come partner progettuali gli Enti locali che compongono la rete “Oltre la Strada” (individuati facendo riferimento alla deliberazione di Giunta regionale n. 849 del </a:t>
            </a:r>
            <a:r>
              <a:rPr lang="it-IT" sz="3600" dirty="0" smtClean="0"/>
              <a:t>09/06/2021);</a:t>
            </a:r>
          </a:p>
          <a:p>
            <a:pPr algn="just"/>
            <a:endParaRPr lang="it-IT" sz="3600" dirty="0"/>
          </a:p>
          <a:p>
            <a:pPr algn="just"/>
            <a:r>
              <a:rPr lang="it-IT" sz="3700" dirty="0"/>
              <a:t>Il partenariato regionale comprende: Agenzia Regionale per il lavoro, ANCI Emilia-Romagna, ART-ER Attrattività Ricerca Territorio </a:t>
            </a:r>
            <a:r>
              <a:rPr lang="it-IT" sz="3700" dirty="0" err="1"/>
              <a:t>S.cons.p.a</a:t>
            </a:r>
            <a:r>
              <a:rPr lang="it-IT" sz="3700" dirty="0"/>
              <a:t>, i Comuni di Piacenza, Parma, Reggio </a:t>
            </a:r>
            <a:r>
              <a:rPr lang="it-IT" sz="3700" dirty="0" smtClean="0"/>
              <a:t>Emilia, </a:t>
            </a:r>
            <a:r>
              <a:rPr lang="it-IT" sz="3700" dirty="0"/>
              <a:t>Modena, Bologna, Ferrara, Ravenna, Rimini e l’Unione Comuni Valle del Savio, e </a:t>
            </a:r>
            <a:r>
              <a:rPr lang="it-IT" sz="3700" dirty="0" err="1"/>
              <a:t>Winner</a:t>
            </a:r>
            <a:r>
              <a:rPr lang="it-IT" sz="3700" dirty="0"/>
              <a:t> Mestieri Emilia-Romagna </a:t>
            </a:r>
            <a:r>
              <a:rPr lang="it-IT" sz="3700" dirty="0" err="1"/>
              <a:t>s.c.s</a:t>
            </a:r>
            <a:r>
              <a:rPr lang="it-IT" sz="3700" dirty="0"/>
              <a:t>.</a:t>
            </a:r>
          </a:p>
          <a:p>
            <a:pPr algn="just"/>
            <a:endParaRPr lang="it-IT" sz="3700" dirty="0"/>
          </a:p>
          <a:p>
            <a:pPr algn="just"/>
            <a:r>
              <a:rPr lang="it-IT" sz="3700" dirty="0" smtClean="0"/>
              <a:t>Durata: avvio </a:t>
            </a:r>
            <a:r>
              <a:rPr lang="it-IT" sz="3700" dirty="0"/>
              <a:t>il 13 marzo 2023, e prevede 24 mesi di attività</a:t>
            </a:r>
            <a:r>
              <a:rPr lang="it-IT" sz="3700" dirty="0" smtClean="0"/>
              <a:t>.</a:t>
            </a:r>
          </a:p>
          <a:p>
            <a:pPr algn="just"/>
            <a:endParaRPr lang="it-IT" sz="3700" dirty="0" smtClean="0"/>
          </a:p>
          <a:p>
            <a:endParaRPr lang="it-IT" dirty="0"/>
          </a:p>
          <a:p>
            <a:endParaRPr lang="it-IT" dirty="0"/>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2</a:t>
            </a:fld>
            <a:endParaRPr lang="it-IT">
              <a:solidFill>
                <a:prstClr val="black">
                  <a:tint val="75000"/>
                </a:prstClr>
              </a:solidFill>
            </a:endParaRPr>
          </a:p>
        </p:txBody>
      </p:sp>
    </p:spTree>
    <p:extLst>
      <p:ext uri="{BB962C8B-B14F-4D97-AF65-F5344CB8AC3E}">
        <p14:creationId xmlns:p14="http://schemas.microsoft.com/office/powerpoint/2010/main" val="193550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6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Premesse  </a:t>
            </a:r>
            <a:endParaRPr lang="it-IT" dirty="0"/>
          </a:p>
        </p:txBody>
      </p:sp>
      <p:sp>
        <p:nvSpPr>
          <p:cNvPr id="3" name="Segnaposto contenuto 2"/>
          <p:cNvSpPr>
            <a:spLocks noGrp="1"/>
          </p:cNvSpPr>
          <p:nvPr>
            <p:ph idx="1"/>
          </p:nvPr>
        </p:nvSpPr>
        <p:spPr>
          <a:xfrm>
            <a:off x="457200" y="1131590"/>
            <a:ext cx="8229600" cy="3384376"/>
          </a:xfrm>
        </p:spPr>
        <p:txBody>
          <a:bodyPr>
            <a:noAutofit/>
          </a:bodyPr>
          <a:lstStyle/>
          <a:p>
            <a:endParaRPr lang="it-IT" sz="1100" b="1" i="1" dirty="0" smtClean="0"/>
          </a:p>
          <a:p>
            <a:pPr algn="just"/>
            <a:r>
              <a:rPr lang="it-IT" sz="1100" b="1" i="1" dirty="0"/>
              <a:t>"Disposizioni in materia di contrasto ai fenomeni del lavoro nero, dello sfruttamento del lavoro in agricoltura e di riallineamento retributivo nel settore agricolo" (l’art. 9, comma 1, della legge 29 ottobre 2016, n. 199), </a:t>
            </a:r>
            <a:r>
              <a:rPr lang="it-IT" sz="1100" dirty="0"/>
              <a:t>prevede che il Ministero del lavoro</a:t>
            </a:r>
            <a:r>
              <a:rPr lang="it-IT" sz="1100" b="1" i="1" dirty="0"/>
              <a:t> </a:t>
            </a:r>
            <a:r>
              <a:rPr lang="it-IT" sz="1100" dirty="0"/>
              <a:t>e delle politiche sociali, il Ministero delle politiche agricole alimentari e forestali e il Ministero dell'interno predispongano, congiuntamente, un piano di interventi, previa intesa sancita in sede di Conferenza Unificata, che preveda apposite misure per la sistemazione logistica e il supporto dei lavoratori, anche attraverso il coinvolgimento di Regioni, Province autonome e Amministrazioni locali, delle rappresentanze dei datori di lavoro e dei lavoratori del settore e delle organizzazioni del terzo settore nonché idonee forme di collaborazione con le sezioni territoriali della Rete del lavoro agricolo di qualità anche ai fini della realizzazione di modalità sperimentali di collocamento agricolo modulate a livello territoriale</a:t>
            </a:r>
            <a:r>
              <a:rPr lang="it-IT" sz="1100" dirty="0" smtClean="0"/>
              <a:t>;</a:t>
            </a:r>
          </a:p>
          <a:p>
            <a:pPr marL="0" indent="0" algn="just">
              <a:buNone/>
            </a:pPr>
            <a:endParaRPr lang="it-IT" sz="1100" dirty="0"/>
          </a:p>
          <a:p>
            <a:pPr marL="0" indent="0" algn="just">
              <a:buNone/>
            </a:pPr>
            <a:endParaRPr lang="it-IT" sz="1100" dirty="0"/>
          </a:p>
          <a:p>
            <a:pPr algn="just"/>
            <a:r>
              <a:rPr lang="it-IT" sz="1100" b="1" i="1" dirty="0" smtClean="0"/>
              <a:t>Tavolo </a:t>
            </a:r>
            <a:r>
              <a:rPr lang="it-IT" sz="1100" b="1" i="1" dirty="0"/>
              <a:t>Operativo per la per la definizione di una nuova strategia di contrasto al caporalato e allo sfruttamento lavorativo in </a:t>
            </a:r>
            <a:r>
              <a:rPr lang="it-IT" sz="1100" b="1" i="1" dirty="0" smtClean="0"/>
              <a:t>agricoltura, </a:t>
            </a:r>
            <a:r>
              <a:rPr lang="it-IT" sz="1100" dirty="0" smtClean="0"/>
              <a:t>presieduto </a:t>
            </a:r>
            <a:r>
              <a:rPr lang="it-IT" sz="1100" dirty="0"/>
              <a:t>dal Ministro del lavoro e delle politiche sociali, al fine di elaborare un piano nazionale di interventi per la prevenzione e il contrasto a tali </a:t>
            </a:r>
            <a:r>
              <a:rPr lang="it-IT" sz="1100" dirty="0" smtClean="0"/>
              <a:t>fenomeni: istituto dall’art.25 </a:t>
            </a:r>
            <a:r>
              <a:rPr lang="it-IT" sz="1100" dirty="0"/>
              <a:t>quater del decreto legge </a:t>
            </a:r>
            <a:r>
              <a:rPr lang="it-IT" sz="1100" dirty="0" smtClean="0"/>
              <a:t>119/2018</a:t>
            </a:r>
            <a:r>
              <a:rPr lang="it-IT" sz="1100" dirty="0"/>
              <a:t>, come convertito con emendamenti dalla </a:t>
            </a:r>
            <a:r>
              <a:rPr lang="it-IT" sz="1100" dirty="0" smtClean="0"/>
              <a:t>L. n.136/2018 </a:t>
            </a:r>
            <a:r>
              <a:rPr lang="it-IT" sz="1100" dirty="0"/>
              <a:t>e come modificato dal </a:t>
            </a:r>
            <a:r>
              <a:rPr lang="it-IT" sz="1100" dirty="0" smtClean="0"/>
              <a:t>D.L. n</a:t>
            </a:r>
            <a:r>
              <a:rPr lang="it-IT" sz="1100" dirty="0"/>
              <a:t>. </a:t>
            </a:r>
            <a:r>
              <a:rPr lang="it-IT" sz="1100" dirty="0" smtClean="0"/>
              <a:t>34/2020</a:t>
            </a:r>
            <a:r>
              <a:rPr lang="it-IT" sz="1100" dirty="0"/>
              <a:t>, come convertito, con emendamenti, dalla legge n. 77 del 17 luglio </a:t>
            </a:r>
            <a:r>
              <a:rPr lang="it-IT" sz="1100" dirty="0" smtClean="0"/>
              <a:t>2020;</a:t>
            </a:r>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3</a:t>
            </a:fld>
            <a:endParaRPr lang="it-IT">
              <a:solidFill>
                <a:prstClr val="black">
                  <a:tint val="75000"/>
                </a:prstClr>
              </a:solidFill>
            </a:endParaRPr>
          </a:p>
        </p:txBody>
      </p:sp>
    </p:spTree>
    <p:extLst>
      <p:ext uri="{BB962C8B-B14F-4D97-AF65-F5344CB8AC3E}">
        <p14:creationId xmlns:p14="http://schemas.microsoft.com/office/powerpoint/2010/main" val="1838975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71550"/>
            <a:ext cx="8664677" cy="864096"/>
          </a:xfrm>
        </p:spPr>
        <p:txBody>
          <a:bodyPr/>
          <a:lstStyle/>
          <a:p>
            <a:r>
              <a:rPr lang="it-IT" dirty="0"/>
              <a:t/>
            </a:r>
            <a:br>
              <a:rPr lang="it-IT" dirty="0"/>
            </a:br>
            <a:r>
              <a:rPr lang="it-IT" dirty="0" smtClean="0"/>
              <a:t/>
            </a:r>
            <a:br>
              <a:rPr lang="it-IT" dirty="0" smtClean="0"/>
            </a:br>
            <a:endParaRPr lang="it-IT" dirty="0"/>
          </a:p>
        </p:txBody>
      </p:sp>
      <p:sp>
        <p:nvSpPr>
          <p:cNvPr id="3" name="Segnaposto contenuto 2"/>
          <p:cNvSpPr>
            <a:spLocks noGrp="1"/>
          </p:cNvSpPr>
          <p:nvPr>
            <p:ph idx="1"/>
          </p:nvPr>
        </p:nvSpPr>
        <p:spPr>
          <a:xfrm>
            <a:off x="435077" y="1131590"/>
            <a:ext cx="8229600" cy="2599287"/>
          </a:xfrm>
        </p:spPr>
        <p:txBody>
          <a:bodyPr>
            <a:normAutofit/>
          </a:bodyPr>
          <a:lstStyle/>
          <a:p>
            <a:pPr algn="just"/>
            <a:r>
              <a:rPr lang="it-IT" sz="1400" b="1" i="1" dirty="0"/>
              <a:t>Piano Triennale di contrasto allo sfruttamento lavorativo in agricoltura e al caporalato (2020- 22), </a:t>
            </a:r>
            <a:r>
              <a:rPr lang="it-IT" sz="1400" dirty="0"/>
              <a:t>approvato il 20 febbraio 2020 dal “Tavolo Operativo per la per la definizione di una nuova strategia di contrasto al caporalato e allo sfruttamento lavorativo in agricoltura”, rispetto al quale è stata sancita intesa in Conferenza Unificata nella seduta del 21 maggio 2020; </a:t>
            </a:r>
            <a:endParaRPr lang="it-IT" sz="1400" dirty="0" smtClean="0"/>
          </a:p>
          <a:p>
            <a:pPr marL="0" indent="0" algn="just">
              <a:buNone/>
            </a:pPr>
            <a:endParaRPr lang="it-IT" sz="1400" dirty="0" smtClean="0"/>
          </a:p>
          <a:p>
            <a:pPr marL="0" indent="0" algn="just">
              <a:buNone/>
            </a:pPr>
            <a:endParaRPr lang="it-IT" sz="1400" dirty="0"/>
          </a:p>
          <a:p>
            <a:pPr algn="just"/>
            <a:r>
              <a:rPr lang="it-IT" sz="1400" dirty="0"/>
              <a:t>Accordo sulle </a:t>
            </a:r>
            <a:r>
              <a:rPr lang="it-IT" sz="1400" b="1" i="1" dirty="0"/>
              <a:t>Linee Guida nazionali in materia di identificazione, protezione e assistenza alle vittime di sfruttamento lavorativo in agricoltura” </a:t>
            </a:r>
            <a:r>
              <a:rPr lang="it-IT" sz="1400" dirty="0"/>
              <a:t>(ai sensi dell’articolo 9, comma 2, </a:t>
            </a:r>
            <a:r>
              <a:rPr lang="it-IT" sz="1400" dirty="0" err="1"/>
              <a:t>lett</a:t>
            </a:r>
            <a:r>
              <a:rPr lang="it-IT" sz="1400" dirty="0"/>
              <a:t>. c), del </a:t>
            </a:r>
            <a:r>
              <a:rPr lang="it-IT" sz="1400" dirty="0" err="1"/>
              <a:t>D.Lgs.</a:t>
            </a:r>
            <a:r>
              <a:rPr lang="it-IT" sz="1400" dirty="0"/>
              <a:t> 281/97), il quale stabilisce che gli Enti locali e le loro forme associative in linea con gli indirizzi dati dalle regioni predispongono piani di intervento multisettoriali e multi-agenzia per l’attuazione del Piano triennale e in particolare, degli standard minimi previsti dalla linee guida; </a:t>
            </a:r>
          </a:p>
          <a:p>
            <a:pPr algn="just"/>
            <a:endParaRPr lang="it-IT" sz="1300" dirty="0"/>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4</a:t>
            </a:fld>
            <a:endParaRPr lang="it-IT">
              <a:solidFill>
                <a:prstClr val="black">
                  <a:tint val="75000"/>
                </a:prstClr>
              </a:solidFill>
            </a:endParaRPr>
          </a:p>
        </p:txBody>
      </p:sp>
    </p:spTree>
    <p:extLst>
      <p:ext uri="{BB962C8B-B14F-4D97-AF65-F5344CB8AC3E}">
        <p14:creationId xmlns:p14="http://schemas.microsoft.com/office/powerpoint/2010/main" val="2127766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 e azioni generali</a:t>
            </a:r>
            <a:endParaRPr lang="it-IT" dirty="0"/>
          </a:p>
        </p:txBody>
      </p:sp>
      <p:sp>
        <p:nvSpPr>
          <p:cNvPr id="3" name="Segnaposto contenuto 2"/>
          <p:cNvSpPr>
            <a:spLocks noGrp="1"/>
          </p:cNvSpPr>
          <p:nvPr>
            <p:ph idx="1"/>
          </p:nvPr>
        </p:nvSpPr>
        <p:spPr>
          <a:xfrm>
            <a:off x="457200" y="1059582"/>
            <a:ext cx="8229600" cy="3528392"/>
          </a:xfrm>
        </p:spPr>
        <p:txBody>
          <a:bodyPr>
            <a:normAutofit fontScale="25000" lnSpcReduction="20000"/>
          </a:bodyPr>
          <a:lstStyle/>
          <a:p>
            <a:pPr marL="0" indent="0" algn="just">
              <a:buNone/>
            </a:pPr>
            <a:endParaRPr lang="it-IT" sz="4800" b="1" dirty="0" smtClean="0"/>
          </a:p>
          <a:p>
            <a:pPr marL="0" indent="0" algn="just">
              <a:buNone/>
            </a:pPr>
            <a:r>
              <a:rPr lang="it-IT" sz="5200" b="1" dirty="0" smtClean="0"/>
              <a:t>Obiettivo </a:t>
            </a:r>
            <a:r>
              <a:rPr lang="it-IT" sz="5200" b="1" dirty="0"/>
              <a:t>del progetto: prevenire e contrastare forme di distorsione del mercato del lavoro (lavoro irregolare, lavoro sommerso, caporalato, sfruttamento lavorativo) in tutti i settori (anche diversi da quello agricolo), attraverso interventi di protezione sociale e interventi attivabili nell’ambito dei Servizi per il lavoro, promuovendo lavoro dignitoso e sicuro e legalità.</a:t>
            </a:r>
          </a:p>
          <a:p>
            <a:pPr marL="0" indent="0" algn="just">
              <a:buNone/>
            </a:pPr>
            <a:endParaRPr lang="it-IT" sz="5200" b="1" dirty="0"/>
          </a:p>
          <a:p>
            <a:pPr marL="0" indent="0" algn="just">
              <a:buNone/>
            </a:pPr>
            <a:r>
              <a:rPr lang="it-IT" sz="5200" dirty="0" smtClean="0"/>
              <a:t>Il progetto è composto da </a:t>
            </a:r>
            <a:r>
              <a:rPr lang="it-IT" sz="5200" b="1" dirty="0"/>
              <a:t>5 WP</a:t>
            </a:r>
            <a:r>
              <a:rPr lang="it-IT" sz="5200" dirty="0"/>
              <a:t>, entro le quali si delineano le azioni da mettere in campo: </a:t>
            </a:r>
          </a:p>
          <a:p>
            <a:pPr algn="just"/>
            <a:endParaRPr lang="it-IT" sz="5200" dirty="0" smtClean="0"/>
          </a:p>
          <a:p>
            <a:pPr marL="400050" lvl="1" indent="0" algn="just">
              <a:buNone/>
            </a:pPr>
            <a:r>
              <a:rPr lang="it-IT" sz="5200" b="1" dirty="0" smtClean="0"/>
              <a:t>WP1</a:t>
            </a:r>
            <a:r>
              <a:rPr lang="it-IT" sz="5200" dirty="0"/>
              <a:t>:</a:t>
            </a:r>
            <a:r>
              <a:rPr lang="it-IT" sz="5200" dirty="0" smtClean="0"/>
              <a:t> potenziamento </a:t>
            </a:r>
            <a:r>
              <a:rPr lang="it-IT" sz="5200" dirty="0"/>
              <a:t>e qualificazione di conoscenza e capacità di azione dei partner e soggetti pubblici e privati che compongono le reti </a:t>
            </a:r>
            <a:r>
              <a:rPr lang="it-IT" sz="5200" dirty="0" smtClean="0"/>
              <a:t>regionali;</a:t>
            </a:r>
            <a:endParaRPr lang="it-IT" sz="5200" dirty="0"/>
          </a:p>
          <a:p>
            <a:pPr marL="400050" lvl="1" indent="0" algn="just">
              <a:buNone/>
            </a:pPr>
            <a:r>
              <a:rPr lang="it-IT" sz="5200" b="1" dirty="0" smtClean="0"/>
              <a:t>WP2</a:t>
            </a:r>
            <a:r>
              <a:rPr lang="it-IT" sz="5200" dirty="0"/>
              <a:t>:</a:t>
            </a:r>
            <a:r>
              <a:rPr lang="it-IT" sz="5200" dirty="0" smtClean="0"/>
              <a:t> attuazione </a:t>
            </a:r>
            <a:r>
              <a:rPr lang="it-IT" sz="5200" dirty="0"/>
              <a:t>in ciascuna regione del sistema di interventi multi-agenzia descritto dalle “Linee-Guida nazionali</a:t>
            </a:r>
            <a:r>
              <a:rPr lang="it-IT" sz="5200" dirty="0" smtClean="0"/>
              <a:t>”;</a:t>
            </a:r>
            <a:endParaRPr lang="it-IT" sz="5200" dirty="0"/>
          </a:p>
          <a:p>
            <a:pPr marL="400050" lvl="1" indent="0" algn="just">
              <a:buNone/>
            </a:pPr>
            <a:r>
              <a:rPr lang="it-IT" sz="5200" b="1" dirty="0" smtClean="0"/>
              <a:t>WP3</a:t>
            </a:r>
            <a:r>
              <a:rPr lang="it-IT" sz="5200" dirty="0"/>
              <a:t>:</a:t>
            </a:r>
            <a:r>
              <a:rPr lang="it-IT" sz="5200" dirty="0" smtClean="0"/>
              <a:t> promozione </a:t>
            </a:r>
            <a:r>
              <a:rPr lang="it-IT" sz="5200" dirty="0"/>
              <a:t>di forme di collaborazione con i soggetti preposti alle attività di controllo e vigilanza in ambito lavorativo, anche con il coinvolgimento di ITL N-Ovest e </a:t>
            </a:r>
            <a:r>
              <a:rPr lang="it-IT" sz="5200" dirty="0" smtClean="0"/>
              <a:t>N-EST;</a:t>
            </a:r>
            <a:endParaRPr lang="it-IT" sz="5200" dirty="0"/>
          </a:p>
          <a:p>
            <a:pPr marL="400050" lvl="1" indent="0" algn="just">
              <a:buNone/>
            </a:pPr>
            <a:r>
              <a:rPr lang="it-IT" sz="5200" b="1" dirty="0" smtClean="0"/>
              <a:t>WP4</a:t>
            </a:r>
            <a:r>
              <a:rPr lang="it-IT" sz="5200" dirty="0"/>
              <a:t>:</a:t>
            </a:r>
            <a:r>
              <a:rPr lang="it-IT" sz="5200" dirty="0" smtClean="0"/>
              <a:t> attivazione </a:t>
            </a:r>
            <a:r>
              <a:rPr lang="it-IT" sz="5200" dirty="0"/>
              <a:t>di interventi integrati e personalizzati di orientamento, formazione, accompagnamento al lavoro e </a:t>
            </a:r>
            <a:r>
              <a:rPr lang="it-IT" sz="5200" dirty="0" smtClean="0"/>
              <a:t>inclusione;</a:t>
            </a:r>
            <a:endParaRPr lang="it-IT" sz="5200" dirty="0"/>
          </a:p>
          <a:p>
            <a:pPr marL="400050" lvl="1" indent="0" algn="just">
              <a:buNone/>
            </a:pPr>
            <a:r>
              <a:rPr lang="it-IT" sz="5200" b="1" dirty="0" smtClean="0"/>
              <a:t>WP5</a:t>
            </a:r>
            <a:r>
              <a:rPr lang="it-IT" sz="5200" dirty="0"/>
              <a:t>:</a:t>
            </a:r>
            <a:r>
              <a:rPr lang="it-IT" sz="5200" dirty="0" smtClean="0"/>
              <a:t> promozione </a:t>
            </a:r>
            <a:r>
              <a:rPr lang="it-IT" sz="5200" dirty="0"/>
              <a:t>di crescenti livelli di consapevolezza tra amministratori pubblici, soggetti della società civile, imprese e cittadini rispetto al </a:t>
            </a:r>
            <a:r>
              <a:rPr lang="it-IT" sz="5200" dirty="0" smtClean="0"/>
              <a:t>tema.</a:t>
            </a:r>
            <a:endParaRPr lang="it-IT" sz="5200" dirty="0"/>
          </a:p>
          <a:p>
            <a:pPr marL="914400" lvl="1" indent="-514350" algn="just">
              <a:buFont typeface="+mj-lt"/>
              <a:buAutoNum type="arabicPeriod"/>
            </a:pPr>
            <a:endParaRPr lang="it-IT" sz="5600" dirty="0"/>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5</a:t>
            </a:fld>
            <a:endParaRPr lang="it-IT">
              <a:solidFill>
                <a:prstClr val="black">
                  <a:tint val="75000"/>
                </a:prstClr>
              </a:solidFill>
            </a:endParaRPr>
          </a:p>
        </p:txBody>
      </p:sp>
    </p:spTree>
    <p:extLst>
      <p:ext uri="{BB962C8B-B14F-4D97-AF65-F5344CB8AC3E}">
        <p14:creationId xmlns:p14="http://schemas.microsoft.com/office/powerpoint/2010/main" val="373543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Azioni specifiche</a:t>
            </a:r>
            <a:endParaRPr lang="it-IT" dirty="0"/>
          </a:p>
        </p:txBody>
      </p:sp>
      <p:sp>
        <p:nvSpPr>
          <p:cNvPr id="3" name="Segnaposto contenuto 2"/>
          <p:cNvSpPr>
            <a:spLocks noGrp="1"/>
          </p:cNvSpPr>
          <p:nvPr>
            <p:ph idx="1"/>
          </p:nvPr>
        </p:nvSpPr>
        <p:spPr>
          <a:xfrm>
            <a:off x="467544" y="1131590"/>
            <a:ext cx="8229600" cy="3312367"/>
          </a:xfrm>
        </p:spPr>
        <p:txBody>
          <a:bodyPr>
            <a:normAutofit fontScale="40000" lnSpcReduction="20000"/>
          </a:bodyPr>
          <a:lstStyle/>
          <a:p>
            <a:pPr algn="just"/>
            <a:r>
              <a:rPr lang="it-IT" dirty="0" smtClean="0"/>
              <a:t>Definizione operativa </a:t>
            </a:r>
            <a:r>
              <a:rPr lang="it-IT" dirty="0"/>
              <a:t>delle procedure di </a:t>
            </a:r>
            <a:r>
              <a:rPr lang="it-IT" b="1" i="1" dirty="0" err="1"/>
              <a:t>referral</a:t>
            </a:r>
            <a:r>
              <a:rPr lang="it-IT" dirty="0"/>
              <a:t> </a:t>
            </a:r>
            <a:r>
              <a:rPr lang="it-IT" dirty="0" smtClean="0"/>
              <a:t>per la </a:t>
            </a:r>
            <a:r>
              <a:rPr lang="it-IT" dirty="0"/>
              <a:t>ricezione delle segnalazioni relative alla identificazione </a:t>
            </a:r>
            <a:r>
              <a:rPr lang="it-IT" dirty="0" smtClean="0"/>
              <a:t>preliminare, </a:t>
            </a:r>
            <a:r>
              <a:rPr lang="it-IT" dirty="0"/>
              <a:t>l’erogazione dei servizi di prima assistenza e presa in carico delle potenziali vittime, </a:t>
            </a:r>
            <a:r>
              <a:rPr lang="it-IT" dirty="0" smtClean="0"/>
              <a:t> </a:t>
            </a:r>
            <a:r>
              <a:rPr lang="it-IT" dirty="0"/>
              <a:t>l’invio delle potenziali vittime per l’eventuale identificazione formale</a:t>
            </a:r>
            <a:r>
              <a:rPr lang="it-IT" dirty="0" smtClean="0"/>
              <a:t>;</a:t>
            </a:r>
          </a:p>
          <a:p>
            <a:pPr marL="0" indent="0" algn="just">
              <a:buNone/>
            </a:pPr>
            <a:endParaRPr lang="it-IT" dirty="0" smtClean="0"/>
          </a:p>
          <a:p>
            <a:r>
              <a:rPr lang="it-IT" b="1" i="1" dirty="0"/>
              <a:t>Attività di identificazione preliminare attraverso</a:t>
            </a:r>
            <a:r>
              <a:rPr lang="it-IT" dirty="0"/>
              <a:t>:</a:t>
            </a:r>
          </a:p>
          <a:p>
            <a:pPr algn="just"/>
            <a:endParaRPr lang="it-IT" dirty="0"/>
          </a:p>
          <a:p>
            <a:pPr marL="514350" indent="-514350" algn="just">
              <a:buFont typeface="+mj-lt"/>
              <a:buAutoNum type="arabicPeriod"/>
            </a:pPr>
            <a:r>
              <a:rPr lang="it-IT" dirty="0"/>
              <a:t>l’ individuazione e mappatura dei soggetti del territorio che possono avere un ruolo nell’intercettare le potenziali vittime, mediante una mappatura del territorio e delle risorse; </a:t>
            </a:r>
          </a:p>
          <a:p>
            <a:pPr marL="514350" indent="-514350" algn="just">
              <a:buFont typeface="+mj-lt"/>
              <a:buAutoNum type="arabicPeriod"/>
            </a:pPr>
            <a:r>
              <a:rPr lang="it-IT" dirty="0"/>
              <a:t>interventi per favorire l’emersione di vittime e potenziali vittime di sfruttamento lavorativo, implementazione di sportelli, affiancamento degli operatori di sportelli di servizi pubblici e privati, attivazione di unità mobili, attività di </a:t>
            </a:r>
            <a:r>
              <a:rPr lang="it-IT" i="1" dirty="0" err="1"/>
              <a:t>outreach</a:t>
            </a:r>
            <a:r>
              <a:rPr lang="it-IT" dirty="0"/>
              <a:t>, sperimentazione di modalità di lavoro congiunto con i soggetti segnalanti; </a:t>
            </a:r>
          </a:p>
          <a:p>
            <a:pPr marL="514350" indent="-514350" algn="just">
              <a:buFont typeface="+mj-lt"/>
              <a:buAutoNum type="arabicPeriod"/>
            </a:pPr>
            <a:r>
              <a:rPr lang="it-IT" dirty="0"/>
              <a:t>attivazione di un numero di reperibilità 24h/7 giorni</a:t>
            </a:r>
            <a:r>
              <a:rPr lang="it-IT" dirty="0" smtClean="0"/>
              <a:t>.</a:t>
            </a:r>
          </a:p>
          <a:p>
            <a:pPr marL="514350" indent="-514350" algn="just">
              <a:buFont typeface="+mj-lt"/>
              <a:buAutoNum type="arabicPeriod"/>
            </a:pPr>
            <a:endParaRPr lang="it-IT" dirty="0" smtClean="0"/>
          </a:p>
          <a:p>
            <a:pPr algn="just"/>
            <a:r>
              <a:rPr lang="it-IT" b="1" i="1" dirty="0"/>
              <a:t>Attività di identificazione formale attraverso: </a:t>
            </a:r>
            <a:r>
              <a:rPr lang="it-IT" dirty="0"/>
              <a:t>informative, colloqui, interviste predisponendo un </a:t>
            </a:r>
            <a:r>
              <a:rPr lang="it-IT" i="1" dirty="0" err="1"/>
              <a:t>setting</a:t>
            </a:r>
            <a:r>
              <a:rPr lang="it-IT" dirty="0"/>
              <a:t> ed un supporto adeguato attivando percorsi di qualificazione di equipe multidisciplinari nell’ambito dei progetti che possano avere come beneficiari persone vittime di sfruttamento lavorativo (SAI, CAS);</a:t>
            </a:r>
          </a:p>
          <a:p>
            <a:pPr algn="just"/>
            <a:endParaRPr lang="it-IT" dirty="0"/>
          </a:p>
          <a:p>
            <a:pPr marL="0" indent="0" algn="just">
              <a:buNone/>
            </a:pPr>
            <a:endParaRPr lang="it-IT" dirty="0" smtClean="0"/>
          </a:p>
          <a:p>
            <a:pPr marL="0" indent="0" algn="just">
              <a:buNone/>
            </a:pPr>
            <a:endParaRPr lang="it-IT" dirty="0" smtClean="0"/>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6</a:t>
            </a:fld>
            <a:endParaRPr lang="it-IT">
              <a:solidFill>
                <a:prstClr val="black">
                  <a:tint val="75000"/>
                </a:prstClr>
              </a:solidFill>
            </a:endParaRPr>
          </a:p>
        </p:txBody>
      </p:sp>
    </p:spTree>
    <p:extLst>
      <p:ext uri="{BB962C8B-B14F-4D97-AF65-F5344CB8AC3E}">
        <p14:creationId xmlns:p14="http://schemas.microsoft.com/office/powerpoint/2010/main" val="2792712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Azioni Specifiche</a:t>
            </a:r>
            <a:endParaRPr lang="it-IT" dirty="0"/>
          </a:p>
        </p:txBody>
      </p:sp>
      <p:sp>
        <p:nvSpPr>
          <p:cNvPr id="3" name="Segnaposto contenuto 2"/>
          <p:cNvSpPr>
            <a:spLocks noGrp="1"/>
          </p:cNvSpPr>
          <p:nvPr>
            <p:ph idx="1"/>
          </p:nvPr>
        </p:nvSpPr>
        <p:spPr/>
        <p:txBody>
          <a:bodyPr>
            <a:normAutofit/>
          </a:bodyPr>
          <a:lstStyle/>
          <a:p>
            <a:pPr algn="just"/>
            <a:r>
              <a:rPr lang="it-IT" sz="1400" dirty="0"/>
              <a:t>Attività di formazione, sensibilizzazione e ricerca attraverso: attivazione di interventi di sensibilizzazione/informazione per aumentare la consapevolezza nella cittadinanza sul fenomeno e le competenze degli operatori pubblici e privati dei servizi e del sistema pubblico di accoglienza, per qualificarne e supportarne l’azione; sperimentazione di interventi integrati e </a:t>
            </a:r>
            <a:r>
              <a:rPr lang="it-IT" sz="1400" dirty="0" err="1"/>
              <a:t>multiagenzia</a:t>
            </a:r>
            <a:r>
              <a:rPr lang="it-IT" sz="1400" dirty="0"/>
              <a:t>, osservatori, ispezioni congiunte, lavoro congiunto su singoli casi, definizione di protocolli di lavoro e linee guida; </a:t>
            </a:r>
          </a:p>
          <a:p>
            <a:pPr marL="0" indent="0" algn="just">
              <a:buNone/>
            </a:pPr>
            <a:endParaRPr lang="it-IT" sz="1400" dirty="0"/>
          </a:p>
          <a:p>
            <a:pPr algn="just"/>
            <a:r>
              <a:rPr lang="it-IT" sz="1400" dirty="0"/>
              <a:t>Attività di ricerca e proposta di modelli per sviluppare un lavoro </a:t>
            </a:r>
            <a:r>
              <a:rPr lang="it-IT" sz="1400" dirty="0" err="1"/>
              <a:t>multiagenzia</a:t>
            </a:r>
            <a:r>
              <a:rPr lang="it-IT" sz="1400" dirty="0"/>
              <a:t> con gli ispettorati del lavoro e tutti gli organi di vigilanza attraverso le relative articolazioni del territorio;</a:t>
            </a:r>
          </a:p>
          <a:p>
            <a:pPr marL="0" indent="0" algn="just">
              <a:buNone/>
            </a:pPr>
            <a:endParaRPr lang="it-IT" dirty="0"/>
          </a:p>
          <a:p>
            <a:pPr marL="0" indent="0" algn="just">
              <a:buNone/>
            </a:pPr>
            <a:endParaRPr lang="it-IT" dirty="0" smtClean="0"/>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7</a:t>
            </a:fld>
            <a:endParaRPr lang="it-IT">
              <a:solidFill>
                <a:prstClr val="black">
                  <a:tint val="75000"/>
                </a:prstClr>
              </a:solidFill>
            </a:endParaRPr>
          </a:p>
        </p:txBody>
      </p:sp>
    </p:spTree>
    <p:extLst>
      <p:ext uri="{BB962C8B-B14F-4D97-AF65-F5344CB8AC3E}">
        <p14:creationId xmlns:p14="http://schemas.microsoft.com/office/powerpoint/2010/main" val="2598221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livello locale..</a:t>
            </a:r>
            <a:endParaRPr lang="it-IT" dirty="0"/>
          </a:p>
        </p:txBody>
      </p:sp>
      <p:sp>
        <p:nvSpPr>
          <p:cNvPr id="4" name="Segnaposto piè di pagina 3"/>
          <p:cNvSpPr>
            <a:spLocks noGrp="1"/>
          </p:cNvSpPr>
          <p:nvPr>
            <p:ph type="ftr" sz="quarter" idx="11"/>
          </p:nvPr>
        </p:nvSpPr>
        <p:spPr>
          <a:xfrm flipV="1">
            <a:off x="3131840" y="4933825"/>
            <a:ext cx="2887960" cy="45719"/>
          </a:xfrm>
        </p:spPr>
        <p:txBody>
          <a:bodyPr/>
          <a:lstStyle/>
          <a:p>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8</a:t>
            </a:fld>
            <a:endParaRPr lang="it-IT">
              <a:solidFill>
                <a:prstClr val="black">
                  <a:tint val="75000"/>
                </a:prstClr>
              </a:solidFill>
            </a:endParaRPr>
          </a:p>
        </p:txBody>
      </p:sp>
      <p:sp>
        <p:nvSpPr>
          <p:cNvPr id="6" name="Sottotitolo 2"/>
          <p:cNvSpPr>
            <a:spLocks noGrp="1"/>
          </p:cNvSpPr>
          <p:nvPr>
            <p:ph idx="1"/>
          </p:nvPr>
        </p:nvSpPr>
        <p:spPr>
          <a:xfrm>
            <a:off x="457200" y="1419622"/>
            <a:ext cx="8229600" cy="2664296"/>
          </a:xfrm>
        </p:spPr>
        <p:txBody>
          <a:bodyPr>
            <a:normAutofit/>
          </a:bodyPr>
          <a:lstStyle/>
          <a:p>
            <a:pPr marL="0" indent="0" algn="just">
              <a:buNone/>
            </a:pPr>
            <a:r>
              <a:rPr lang="it-IT" sz="3200" u="sng" spc="-1" dirty="0" smtClean="0">
                <a:solidFill>
                  <a:srgbClr val="12097C"/>
                </a:solidFill>
                <a:ea typeface="Arial"/>
              </a:rPr>
              <a:t>Partenariato:</a:t>
            </a:r>
          </a:p>
          <a:p>
            <a:pPr algn="just"/>
            <a:endParaRPr lang="it-IT" spc="-1" dirty="0">
              <a:solidFill>
                <a:srgbClr val="12097C"/>
              </a:solidFill>
              <a:latin typeface="Arial"/>
              <a:ea typeface="Arial"/>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496449"/>
            <a:ext cx="800986" cy="800986"/>
          </a:xfrm>
          <a:prstGeom prst="rect">
            <a:avLst/>
          </a:prstGeom>
        </p:spPr>
      </p:pic>
      <p:pic>
        <p:nvPicPr>
          <p:cNvPr id="8" name="Immagine 7" descr="C:\Users\Camelot\OneDrive\Desktop\Procedure aziendali\Comunicazione\Logo-CIDA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680396"/>
            <a:ext cx="1357872" cy="617039"/>
          </a:xfrm>
          <a:prstGeom prst="rect">
            <a:avLst/>
          </a:prstGeom>
          <a:noFill/>
          <a:ln>
            <a:noFill/>
          </a:ln>
        </p:spPr>
      </p:pic>
      <p:pic>
        <p:nvPicPr>
          <p:cNvPr id="9" name="Immagine 8"/>
          <p:cNvPicPr>
            <a:picLocks noChangeAspect="1"/>
          </p:cNvPicPr>
          <p:nvPr/>
        </p:nvPicPr>
        <p:blipFill>
          <a:blip r:embed="rId4"/>
          <a:stretch>
            <a:fillRect/>
          </a:stretch>
        </p:blipFill>
        <p:spPr>
          <a:xfrm>
            <a:off x="6657467" y="2679762"/>
            <a:ext cx="1659013" cy="634081"/>
          </a:xfrm>
          <a:prstGeom prst="rect">
            <a:avLst/>
          </a:prstGeom>
        </p:spPr>
      </p:pic>
    </p:spTree>
    <p:extLst>
      <p:ext uri="{BB962C8B-B14F-4D97-AF65-F5344CB8AC3E}">
        <p14:creationId xmlns:p14="http://schemas.microsoft.com/office/powerpoint/2010/main" val="21154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11510"/>
            <a:ext cx="7992888" cy="1224136"/>
          </a:xfrm>
        </p:spPr>
        <p:txBody>
          <a:bodyPr/>
          <a:lstStyle/>
          <a:p>
            <a:r>
              <a:rPr lang="it-IT" sz="2000" spc="-1" dirty="0">
                <a:ea typeface="Arial"/>
              </a:rPr>
              <a:t>WP 2 - Attuazione in ciascuna regione del sistema di interventi multi-agenzia descritto dalle Linee guida nazionali in materia di identificazione, protezione e assistenza alle vittime di sfruttamento lavorativo in agricoltura:</a:t>
            </a:r>
            <a:br>
              <a:rPr lang="it-IT" sz="2000" spc="-1" dirty="0">
                <a:ea typeface="Arial"/>
              </a:rPr>
            </a:br>
            <a:endParaRPr lang="it-IT" sz="2000" dirty="0"/>
          </a:p>
        </p:txBody>
      </p:sp>
      <p:sp>
        <p:nvSpPr>
          <p:cNvPr id="3" name="Segnaposto contenuto 2"/>
          <p:cNvSpPr>
            <a:spLocks noGrp="1"/>
          </p:cNvSpPr>
          <p:nvPr>
            <p:ph idx="1"/>
          </p:nvPr>
        </p:nvSpPr>
        <p:spPr>
          <a:xfrm>
            <a:off x="457200" y="1275606"/>
            <a:ext cx="8229600" cy="3099546"/>
          </a:xfrm>
        </p:spPr>
        <p:txBody>
          <a:bodyPr>
            <a:normAutofit fontScale="92500" lnSpcReduction="10000"/>
          </a:bodyPr>
          <a:lstStyle/>
          <a:p>
            <a:endParaRPr lang="it-IT" spc="-1" dirty="0" smtClean="0">
              <a:solidFill>
                <a:srgbClr val="12097C"/>
              </a:solidFill>
              <a:ea typeface="Arial"/>
            </a:endParaRPr>
          </a:p>
          <a:p>
            <a:pPr>
              <a:buAutoNum type="alphaLcParenR"/>
            </a:pPr>
            <a:r>
              <a:rPr lang="it-IT" sz="1600" spc="-1" dirty="0" smtClean="0">
                <a:solidFill>
                  <a:schemeClr val="tx1"/>
                </a:solidFill>
                <a:ea typeface="Arial"/>
              </a:rPr>
              <a:t>tavolo </a:t>
            </a:r>
            <a:r>
              <a:rPr lang="it-IT" sz="1600" spc="-1" dirty="0">
                <a:solidFill>
                  <a:schemeClr val="tx1"/>
                </a:solidFill>
                <a:ea typeface="Arial"/>
              </a:rPr>
              <a:t>di monitoraggio </a:t>
            </a:r>
            <a:r>
              <a:rPr lang="it-IT" sz="1600" spc="-1" dirty="0" smtClean="0">
                <a:solidFill>
                  <a:schemeClr val="tx1"/>
                </a:solidFill>
                <a:ea typeface="Arial"/>
              </a:rPr>
              <a:t>regionale</a:t>
            </a:r>
          </a:p>
          <a:p>
            <a:pPr marL="0" indent="0">
              <a:buNone/>
            </a:pPr>
            <a:r>
              <a:rPr lang="it-IT" sz="1600" spc="-1" dirty="0">
                <a:solidFill>
                  <a:schemeClr val="tx1"/>
                </a:solidFill>
                <a:ea typeface="Arial"/>
              </a:rPr>
              <a:t/>
            </a:r>
            <a:br>
              <a:rPr lang="it-IT" sz="1600" spc="-1" dirty="0">
                <a:solidFill>
                  <a:schemeClr val="tx1"/>
                </a:solidFill>
                <a:ea typeface="Arial"/>
              </a:rPr>
            </a:br>
            <a:r>
              <a:rPr lang="it-IT" sz="1600" spc="-1" dirty="0">
                <a:solidFill>
                  <a:schemeClr val="tx1"/>
                </a:solidFill>
                <a:ea typeface="Arial"/>
              </a:rPr>
              <a:t>b) recepimento formale delle Linee-Guida</a:t>
            </a:r>
            <a:r>
              <a:rPr lang="it-IT" sz="1600" spc="-1" dirty="0" smtClean="0">
                <a:solidFill>
                  <a:schemeClr val="tx1"/>
                </a:solidFill>
                <a:ea typeface="Arial"/>
              </a:rPr>
              <a:t>;</a:t>
            </a:r>
          </a:p>
          <a:p>
            <a:pPr marL="0" indent="0">
              <a:buNone/>
            </a:pPr>
            <a:r>
              <a:rPr lang="it-IT" sz="1600" spc="-1" dirty="0">
                <a:solidFill>
                  <a:schemeClr val="tx1"/>
                </a:solidFill>
                <a:ea typeface="Arial"/>
              </a:rPr>
              <a:t/>
            </a:r>
            <a:br>
              <a:rPr lang="it-IT" sz="1600" spc="-1" dirty="0">
                <a:solidFill>
                  <a:schemeClr val="tx1"/>
                </a:solidFill>
                <a:ea typeface="Arial"/>
              </a:rPr>
            </a:br>
            <a:r>
              <a:rPr lang="it-IT" sz="1600" spc="-1" dirty="0">
                <a:solidFill>
                  <a:schemeClr val="tx1"/>
                </a:solidFill>
                <a:ea typeface="Arial"/>
              </a:rPr>
              <a:t>c) attuazione operativa Linee-Guida (definizione modello operativo</a:t>
            </a:r>
            <a:r>
              <a:rPr lang="it-IT" sz="1600" spc="-1" dirty="0" smtClean="0">
                <a:solidFill>
                  <a:schemeClr val="tx1"/>
                </a:solidFill>
                <a:ea typeface="Arial"/>
              </a:rPr>
              <a:t>);</a:t>
            </a:r>
          </a:p>
          <a:p>
            <a:pPr marL="0" indent="0">
              <a:buNone/>
            </a:pPr>
            <a:r>
              <a:rPr lang="it-IT" sz="1600" spc="-1" dirty="0">
                <a:solidFill>
                  <a:schemeClr val="tx1"/>
                </a:solidFill>
                <a:ea typeface="Arial"/>
              </a:rPr>
              <a:t/>
            </a:r>
            <a:br>
              <a:rPr lang="it-IT" sz="1600" spc="-1" dirty="0">
                <a:solidFill>
                  <a:schemeClr val="tx1"/>
                </a:solidFill>
                <a:ea typeface="Arial"/>
              </a:rPr>
            </a:br>
            <a:r>
              <a:rPr lang="it-IT" sz="1600" spc="-1" dirty="0">
                <a:solidFill>
                  <a:schemeClr val="tx1"/>
                </a:solidFill>
                <a:ea typeface="Arial"/>
              </a:rPr>
              <a:t>d) mappatura dei servizi che potrebbero intercettare potenziali vittime</a:t>
            </a:r>
            <a:r>
              <a:rPr lang="it-IT" sz="1600" spc="-1" dirty="0" smtClean="0">
                <a:solidFill>
                  <a:schemeClr val="tx1"/>
                </a:solidFill>
                <a:ea typeface="Arial"/>
              </a:rPr>
              <a:t>;</a:t>
            </a:r>
          </a:p>
          <a:p>
            <a:pPr marL="0" indent="0">
              <a:buNone/>
            </a:pPr>
            <a:r>
              <a:rPr lang="it-IT" sz="1600" spc="-1" dirty="0">
                <a:solidFill>
                  <a:schemeClr val="tx1"/>
                </a:solidFill>
                <a:ea typeface="Arial"/>
              </a:rPr>
              <a:t/>
            </a:r>
            <a:br>
              <a:rPr lang="it-IT" sz="1600" spc="-1" dirty="0">
                <a:solidFill>
                  <a:schemeClr val="tx1"/>
                </a:solidFill>
                <a:ea typeface="Arial"/>
              </a:rPr>
            </a:br>
            <a:r>
              <a:rPr lang="it-IT" sz="1600" spc="-1" dirty="0">
                <a:solidFill>
                  <a:schemeClr val="tx1"/>
                </a:solidFill>
                <a:ea typeface="Arial"/>
              </a:rPr>
              <a:t>e) identificazione formale vittime di sfruttamento =&gt; Oltre la strada</a:t>
            </a:r>
            <a:r>
              <a:rPr lang="it-IT" sz="1600" spc="-1" dirty="0" smtClean="0">
                <a:solidFill>
                  <a:schemeClr val="tx1"/>
                </a:solidFill>
                <a:ea typeface="Arial"/>
              </a:rPr>
              <a:t>;</a:t>
            </a:r>
          </a:p>
          <a:p>
            <a:pPr marL="0" indent="0">
              <a:buNone/>
            </a:pPr>
            <a:r>
              <a:rPr lang="it-IT" sz="1600" spc="-1" dirty="0">
                <a:solidFill>
                  <a:schemeClr val="tx1"/>
                </a:solidFill>
                <a:ea typeface="Arial"/>
              </a:rPr>
              <a:t/>
            </a:r>
            <a:br>
              <a:rPr lang="it-IT" sz="1600" spc="-1" dirty="0">
                <a:solidFill>
                  <a:schemeClr val="tx1"/>
                </a:solidFill>
                <a:ea typeface="Arial"/>
              </a:rPr>
            </a:br>
            <a:r>
              <a:rPr lang="it-IT" sz="1600" spc="-1" dirty="0">
                <a:solidFill>
                  <a:schemeClr val="tx1"/>
                </a:solidFill>
                <a:ea typeface="Arial"/>
              </a:rPr>
              <a:t>f) servizi di prima assistenza, protezione, accoglienza, accompagnamento</a:t>
            </a:r>
            <a:endParaRPr lang="it-IT" sz="1600" dirty="0">
              <a:solidFill>
                <a:schemeClr val="tx1"/>
              </a:solidFill>
            </a:endParaRPr>
          </a:p>
        </p:txBody>
      </p:sp>
      <p:sp>
        <p:nvSpPr>
          <p:cNvPr id="4" name="Segnaposto piè di pagina 3"/>
          <p:cNvSpPr>
            <a:spLocks noGrp="1"/>
          </p:cNvSpPr>
          <p:nvPr>
            <p:ph type="ftr" sz="quarter" idx="11"/>
          </p:nvPr>
        </p:nvSpPr>
        <p:spPr>
          <a:xfrm flipV="1">
            <a:off x="3203848" y="4933825"/>
            <a:ext cx="2815952" cy="45719"/>
          </a:xfrm>
        </p:spPr>
        <p:txBody>
          <a:bodyPr/>
          <a:lstStyle/>
          <a:p>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A9DE7C92-9F74-41F6-8A43-897C2A252003}" type="slidenum">
              <a:rPr lang="it-IT" smtClean="0">
                <a:solidFill>
                  <a:prstClr val="black">
                    <a:tint val="75000"/>
                  </a:prstClr>
                </a:solidFill>
              </a:rPr>
              <a:pPr/>
              <a:t>9</a:t>
            </a:fld>
            <a:endParaRPr lang="it-IT" dirty="0">
              <a:solidFill>
                <a:prstClr val="black">
                  <a:tint val="75000"/>
                </a:prstClr>
              </a:solidFill>
            </a:endParaRPr>
          </a:p>
        </p:txBody>
      </p:sp>
    </p:spTree>
    <p:extLst>
      <p:ext uri="{BB962C8B-B14F-4D97-AF65-F5344CB8AC3E}">
        <p14:creationId xmlns:p14="http://schemas.microsoft.com/office/powerpoint/2010/main" val="188316685"/>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18929</TotalTime>
  <Words>1973</Words>
  <Application>Microsoft Office PowerPoint</Application>
  <PresentationFormat>Presentazione su schermo (16:9)</PresentationFormat>
  <Paragraphs>151</Paragraphs>
  <Slides>20</Slides>
  <Notes>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20</vt:i4>
      </vt:variant>
    </vt:vector>
  </HeadingPairs>
  <TitlesOfParts>
    <vt:vector size="28" baseType="lpstr">
      <vt:lpstr>Arial</vt:lpstr>
      <vt:lpstr>Calibri</vt:lpstr>
      <vt:lpstr>DejaVu Sans</vt:lpstr>
      <vt:lpstr>Symbol</vt:lpstr>
      <vt:lpstr>Titillium Web</vt:lpstr>
      <vt:lpstr>Wingdings</vt:lpstr>
      <vt:lpstr>1_Tema di Office</vt:lpstr>
      <vt:lpstr>Office Theme</vt:lpstr>
      <vt:lpstr> Common Ground e  Oltre la Strada</vt:lpstr>
      <vt:lpstr>Il progetto Common Ground - Azioni interregionali di contrasto allo sfruttamento lavorativo e di sostegno alle vittime</vt:lpstr>
      <vt:lpstr>Premesse  </vt:lpstr>
      <vt:lpstr>  </vt:lpstr>
      <vt:lpstr>Obiettivi e azioni generali</vt:lpstr>
      <vt:lpstr>Azioni specifiche</vt:lpstr>
      <vt:lpstr>(…segue) Azioni Specifiche</vt:lpstr>
      <vt:lpstr>A livello locale..</vt:lpstr>
      <vt:lpstr>WP 2 - Attuazione in ciascuna regione del sistema di interventi multi-agenzia descritto dalle Linee guida nazionali in materia di identificazione, protezione e assistenza alle vittime di sfruttamento lavorativo in agricoltura: </vt:lpstr>
      <vt:lpstr>WP3: Promozione di forme di collaborazione con i soggetti preposti alle attività di controllo e vigilanza in ambito lavorativo, anche con il coinvolgimento degli Ispettorati territoriali del Lavoro: </vt:lpstr>
      <vt:lpstr>Presentazione standard di PowerPoint</vt:lpstr>
      <vt:lpstr>Mappatura territoriale</vt:lpstr>
      <vt:lpstr>Strumenti</vt:lpstr>
      <vt:lpstr>Progetto Oltre la Strada</vt:lpstr>
      <vt:lpstr>Gli interventi</vt:lpstr>
      <vt:lpstr>Destinatari del Progetto OLS</vt:lpstr>
      <vt:lpstr>Azioni nell’ambito del progetto OLS</vt:lpstr>
      <vt:lpstr>(…segue) Azioni nell’ambito del progetto OLS</vt:lpstr>
      <vt:lpstr>Come interagiscono CG e OLS?</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Monica Zambelli</dc:creator>
  <cp:lastModifiedBy>Beatrice Bellotti</cp:lastModifiedBy>
  <cp:revision>577</cp:revision>
  <dcterms:created xsi:type="dcterms:W3CDTF">2016-05-23T15:10:53Z</dcterms:created>
  <dcterms:modified xsi:type="dcterms:W3CDTF">2023-09-05T06:26:56Z</dcterms:modified>
</cp:coreProperties>
</file>