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1107" r:id="rId5"/>
    <p:sldId id="1182" r:id="rId6"/>
    <p:sldId id="1190" r:id="rId7"/>
    <p:sldId id="1191" r:id="rId8"/>
    <p:sldId id="1192" r:id="rId9"/>
    <p:sldId id="1193" r:id="rId10"/>
    <p:sldId id="1194" r:id="rId11"/>
    <p:sldId id="1183" r:id="rId12"/>
    <p:sldId id="1195" r:id="rId13"/>
    <p:sldId id="1196" r:id="rId14"/>
    <p:sldId id="1197" r:id="rId15"/>
    <p:sldId id="1199" r:id="rId16"/>
    <p:sldId id="1198" r:id="rId17"/>
    <p:sldId id="1200" r:id="rId18"/>
    <p:sldId id="1201" r:id="rId19"/>
    <p:sldId id="1202" r:id="rId20"/>
    <p:sldId id="1203" r:id="rId21"/>
    <p:sldId id="1204" r:id="rId22"/>
    <p:sldId id="1189" r:id="rId23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A97E"/>
    <a:srgbClr val="BAE18F"/>
    <a:srgbClr val="006666"/>
    <a:srgbClr val="92D050"/>
    <a:srgbClr val="F707F7"/>
    <a:srgbClr val="FF66FF"/>
    <a:srgbClr val="E2AC00"/>
    <a:srgbClr val="9966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8" autoAdjust="0"/>
    <p:restoredTop sz="96517" autoAdjust="0"/>
  </p:normalViewPr>
  <p:slideViewPr>
    <p:cSldViewPr snapToGrid="0">
      <p:cViewPr varScale="1">
        <p:scale>
          <a:sx n="115" d="100"/>
          <a:sy n="115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di Monica" userId="cbbf11c7-2a27-4778-8bbf-3b4744bf6ea3" providerId="ADAL" clId="{4933306D-0736-47BE-A62A-6E0DA3269F73}"/>
    <pc:docChg chg="undo custSel modSld">
      <pc:chgData name="Guidi Monica" userId="cbbf11c7-2a27-4778-8bbf-3b4744bf6ea3" providerId="ADAL" clId="{4933306D-0736-47BE-A62A-6E0DA3269F73}" dt="2023-03-31T07:47:33.048" v="25" actId="2711"/>
      <pc:docMkLst>
        <pc:docMk/>
      </pc:docMkLst>
      <pc:sldChg chg="addSp delSp modSp mod">
        <pc:chgData name="Guidi Monica" userId="cbbf11c7-2a27-4778-8bbf-3b4744bf6ea3" providerId="ADAL" clId="{4933306D-0736-47BE-A62A-6E0DA3269F73}" dt="2023-03-31T07:47:33.048" v="25" actId="2711"/>
        <pc:sldMkLst>
          <pc:docMk/>
          <pc:sldMk cId="111170945" sldId="1189"/>
        </pc:sldMkLst>
        <pc:spChg chg="mod">
          <ac:chgData name="Guidi Monica" userId="cbbf11c7-2a27-4778-8bbf-3b4744bf6ea3" providerId="ADAL" clId="{4933306D-0736-47BE-A62A-6E0DA3269F73}" dt="2023-03-31T07:47:33.048" v="25" actId="2711"/>
          <ac:spMkLst>
            <pc:docMk/>
            <pc:sldMk cId="111170945" sldId="1189"/>
            <ac:spMk id="8" creationId="{6E3416E9-FA3A-4C4E-8F79-CF7C799223A1}"/>
          </ac:spMkLst>
        </pc:spChg>
        <pc:spChg chg="add del mod">
          <ac:chgData name="Guidi Monica" userId="cbbf11c7-2a27-4778-8bbf-3b4744bf6ea3" providerId="ADAL" clId="{4933306D-0736-47BE-A62A-6E0DA3269F73}" dt="2023-03-31T07:43:05.825" v="22" actId="478"/>
          <ac:spMkLst>
            <pc:docMk/>
            <pc:sldMk cId="111170945" sldId="1189"/>
            <ac:spMk id="9" creationId="{2AA377E6-742A-807B-2D0B-AB06FBB1B05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fc002\App\STA-Ravenna\COMUNICAZIONE\PRESENTAZIONI\Dati%20PPT%20Ravenna%20Centro%20Storico\rd%202017-202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fc002\App\STA-Ravenna\COMUNICAZIONE\PRESENTAZIONI\Dati%20PPT%20Ravenna%20Centro%20Storico\storico%20filiere\2018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92498042417646E-2"/>
          <c:y val="7.4919232480871636E-2"/>
          <c:w val="0.9259783359245769"/>
          <c:h val="0.80072467780323875"/>
        </c:manualLayout>
      </c:layout>
      <c:lineChart>
        <c:grouping val="stacked"/>
        <c:varyColors val="0"/>
        <c:ser>
          <c:idx val="0"/>
          <c:order val="0"/>
          <c:tx>
            <c:strRef>
              <c:f>'% RD per mese'!$K$7</c:f>
              <c:strCache>
                <c:ptCount val="1"/>
                <c:pt idx="0">
                  <c:v>% RD</c:v>
                </c:pt>
              </c:strCache>
            </c:strRef>
          </c:tx>
          <c:spPr>
            <a:ln w="76200" cap="rnd">
              <a:solidFill>
                <a:srgbClr val="339966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339966"/>
              </a:solidFill>
              <a:ln w="76200">
                <a:solidFill>
                  <a:srgbClr val="339966"/>
                </a:solidFill>
              </a:ln>
              <a:effectLst/>
            </c:spPr>
          </c:marker>
          <c:dPt>
            <c:idx val="0"/>
            <c:marker>
              <c:symbol val="circle"/>
              <c:size val="17"/>
              <c:spPr>
                <a:solidFill>
                  <a:srgbClr val="69CD9B"/>
                </a:solidFill>
                <a:ln w="76200">
                  <a:solidFill>
                    <a:srgbClr val="69CD9B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69CD9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F2-496D-932F-24061611DDEF}"/>
              </c:ext>
            </c:extLst>
          </c:dPt>
          <c:dPt>
            <c:idx val="1"/>
            <c:marker>
              <c:symbol val="circle"/>
              <c:size val="17"/>
              <c:spPr>
                <a:solidFill>
                  <a:srgbClr val="69CD9B"/>
                </a:solidFill>
                <a:ln w="76200">
                  <a:solidFill>
                    <a:srgbClr val="69CD9B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69CD9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F2-496D-932F-24061611DDEF}"/>
              </c:ext>
            </c:extLst>
          </c:dPt>
          <c:dPt>
            <c:idx val="2"/>
            <c:marker>
              <c:symbol val="circle"/>
              <c:size val="17"/>
              <c:spPr>
                <a:solidFill>
                  <a:srgbClr val="40C080"/>
                </a:solidFill>
                <a:ln w="76200">
                  <a:solidFill>
                    <a:srgbClr val="40C080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40C08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F2-496D-932F-24061611DDEF}"/>
              </c:ext>
            </c:extLst>
          </c:dPt>
          <c:dPt>
            <c:idx val="3"/>
            <c:marker>
              <c:symbol val="circle"/>
              <c:size val="17"/>
              <c:spPr>
                <a:solidFill>
                  <a:srgbClr val="40C080"/>
                </a:solidFill>
                <a:ln w="76200">
                  <a:solidFill>
                    <a:srgbClr val="40C080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40C08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F2-496D-932F-24061611DDEF}"/>
              </c:ext>
            </c:extLst>
          </c:dPt>
          <c:dPt>
            <c:idx val="4"/>
            <c:marker>
              <c:symbol val="circle"/>
              <c:size val="17"/>
              <c:spPr>
                <a:solidFill>
                  <a:srgbClr val="3AB075"/>
                </a:solidFill>
                <a:ln w="76200">
                  <a:solidFill>
                    <a:srgbClr val="3AB075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3AB07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EF2-496D-932F-24061611DDEF}"/>
              </c:ext>
            </c:extLst>
          </c:dPt>
          <c:dPt>
            <c:idx val="5"/>
            <c:marker>
              <c:symbol val="circle"/>
              <c:size val="17"/>
              <c:spPr>
                <a:solidFill>
                  <a:srgbClr val="3AB075"/>
                </a:solidFill>
                <a:ln w="76200">
                  <a:solidFill>
                    <a:srgbClr val="3AB075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3AB07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0EF2-496D-932F-24061611DDEF}"/>
              </c:ext>
            </c:extLst>
          </c:dPt>
          <c:dPt>
            <c:idx val="6"/>
            <c:marker>
              <c:symbol val="circle"/>
              <c:size val="17"/>
              <c:spPr>
                <a:solidFill>
                  <a:srgbClr val="339966"/>
                </a:solidFill>
                <a:ln w="76200">
                  <a:solidFill>
                    <a:srgbClr val="339966"/>
                  </a:solidFill>
                </a:ln>
                <a:effectLst/>
              </c:spPr>
            </c:marker>
            <c:bubble3D val="0"/>
            <c:spPr>
              <a:ln w="76200" cap="rnd" cmpd="sng">
                <a:solidFill>
                  <a:srgbClr val="33996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0EF2-496D-932F-24061611DDE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cap="none" spc="0" baseline="0">
                      <a:ln w="0"/>
                      <a:solidFill>
                        <a:srgbClr val="1F5F3F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EF2-496D-932F-24061611DDEF}"/>
                </c:ext>
              </c:extLst>
            </c:dLbl>
            <c:dLbl>
              <c:idx val="5"/>
              <c:layout>
                <c:manualLayout>
                  <c:x val="-5.8623328672540061E-2"/>
                  <c:y val="-5.224138658744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F2-496D-932F-24061611DDEF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cap="none" spc="0" baseline="0">
                      <a:ln w="0"/>
                      <a:solidFill>
                        <a:srgbClr val="1F5F3F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0EF2-496D-932F-24061611DD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rgbClr val="1F5F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'% RD per mese'!$J$8:$J$14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feb-23</c:v>
                </c:pt>
              </c:strCache>
            </c:strRef>
          </c:cat>
          <c:val>
            <c:numRef>
              <c:f>'% RD per mese'!$K$8:$K$14</c:f>
              <c:numCache>
                <c:formatCode>0.0%</c:formatCode>
                <c:ptCount val="7"/>
                <c:pt idx="0">
                  <c:v>0.56214329153569498</c:v>
                </c:pt>
                <c:pt idx="1">
                  <c:v>0.56890100751745287</c:v>
                </c:pt>
                <c:pt idx="2">
                  <c:v>0.61071472726857468</c:v>
                </c:pt>
                <c:pt idx="3">
                  <c:v>0.6214902842321548</c:v>
                </c:pt>
                <c:pt idx="4">
                  <c:v>0.60536423827202002</c:v>
                </c:pt>
                <c:pt idx="5">
                  <c:v>0.67400000000000004</c:v>
                </c:pt>
                <c:pt idx="6">
                  <c:v>0.76500000000000001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0EF2-496D-932F-24061611DDE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02751280"/>
        <c:axId val="1402751608"/>
      </c:lineChart>
      <c:catAx>
        <c:axId val="1402751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accen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2751608"/>
        <c:crosses val="autoZero"/>
        <c:auto val="1"/>
        <c:lblAlgn val="ctr"/>
        <c:lblOffset val="100"/>
        <c:noMultiLvlLbl val="0"/>
      </c:catAx>
      <c:valAx>
        <c:axId val="1402751608"/>
        <c:scaling>
          <c:orientation val="minMax"/>
          <c:max val="0.8"/>
          <c:min val="0.5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27512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AB075"/>
              </a:solidFill>
              <a:ln>
                <a:solidFill>
                  <a:srgbClr val="1F5F3F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rgbClr val="1F5F3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31-4DCD-B064-05BC7A1FE7F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rgbClr val="FFC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131-4DCD-B064-05BC7A1FE7F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131-4DCD-B064-05BC7A1FE7F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rgbClr val="00B0F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31-4DCD-B064-05BC7A1FE7FA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rgbClr val="FF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131-4DCD-B064-05BC7A1FE7FA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bg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131-4DCD-B064-05BC7A1FE7FA}"/>
              </c:ext>
            </c:extLst>
          </c:dPt>
          <c:dLbls>
            <c:dLbl>
              <c:idx val="0"/>
              <c:layout>
                <c:manualLayout>
                  <c:x val="5.208333333333333E-3"/>
                  <c:y val="-2.5882349944146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31-4DCD-B064-05BC7A1FE7FA}"/>
                </c:ext>
              </c:extLst>
            </c:dLbl>
            <c:dLbl>
              <c:idx val="1"/>
              <c:layout>
                <c:manualLayout>
                  <c:x val="6.9444444444444128E-3"/>
                  <c:y val="-2.5882349944146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31-4DCD-B064-05BC7A1FE7FA}"/>
                </c:ext>
              </c:extLst>
            </c:dLbl>
            <c:dLbl>
              <c:idx val="2"/>
              <c:layout>
                <c:manualLayout>
                  <c:x val="3.472222222222222E-3"/>
                  <c:y val="-2.2647056201128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31-4DCD-B064-05BC7A1FE7FA}"/>
                </c:ext>
              </c:extLst>
            </c:dLbl>
            <c:dLbl>
              <c:idx val="3"/>
              <c:layout>
                <c:manualLayout>
                  <c:x val="1.5625E-2"/>
                  <c:y val="-3.2352937430183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131-4DCD-B064-05BC7A1FE7FA}"/>
                </c:ext>
              </c:extLst>
            </c:dLbl>
            <c:dLbl>
              <c:idx val="4"/>
              <c:layout>
                <c:manualLayout>
                  <c:x val="1.5625E-2"/>
                  <c:y val="-3.2352937430183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31-4DCD-B064-05BC7A1FE7FA}"/>
                </c:ext>
              </c:extLst>
            </c:dLbl>
            <c:dLbl>
              <c:idx val="5"/>
              <c:layout>
                <c:manualLayout>
                  <c:x val="1.0416666666666666E-2"/>
                  <c:y val="-3.2352937430183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31-4DCD-B064-05BC7A1FE7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tutti!$C$29:$C$35</c:f>
              <c:strCache>
                <c:ptCount val="7"/>
                <c:pt idx="0">
                  <c:v>Vetro </c:v>
                </c:pt>
                <c:pt idx="1">
                  <c:v>Plastica/Lattine</c:v>
                </c:pt>
                <c:pt idx="2">
                  <c:v>Organico</c:v>
                </c:pt>
                <c:pt idx="3">
                  <c:v>Cartone</c:v>
                </c:pt>
                <c:pt idx="4">
                  <c:v>Carta</c:v>
                </c:pt>
                <c:pt idx="5">
                  <c:v>Altro RD</c:v>
                </c:pt>
                <c:pt idx="6">
                  <c:v>Indifferenziata</c:v>
                </c:pt>
              </c:strCache>
            </c:strRef>
          </c:cat>
          <c:val>
            <c:numRef>
              <c:f>tutti!$F$29:$F$35</c:f>
              <c:numCache>
                <c:formatCode>#,##0</c:formatCode>
                <c:ptCount val="7"/>
                <c:pt idx="0">
                  <c:v>1640.5462589999997</c:v>
                </c:pt>
                <c:pt idx="1">
                  <c:v>3057.3548339999988</c:v>
                </c:pt>
                <c:pt idx="2">
                  <c:v>4716.8520000000008</c:v>
                </c:pt>
                <c:pt idx="3">
                  <c:v>271.82338600000026</c:v>
                </c:pt>
                <c:pt idx="4">
                  <c:v>2469.3789079999997</c:v>
                </c:pt>
                <c:pt idx="5">
                  <c:v>3174.9500710000138</c:v>
                </c:pt>
                <c:pt idx="6">
                  <c:v>-21096.753000000012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131-4DCD-B064-05BC7A1FE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0123896"/>
        <c:axId val="660128160"/>
        <c:axId val="0"/>
      </c:bar3DChart>
      <c:catAx>
        <c:axId val="66012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0128160"/>
        <c:crosses val="autoZero"/>
        <c:auto val="1"/>
        <c:lblAlgn val="ctr"/>
        <c:lblOffset val="100"/>
        <c:noMultiLvlLbl val="0"/>
      </c:catAx>
      <c:valAx>
        <c:axId val="66012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0123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0.06985</cdr:x>
      <cdr:y>0.57819</cdr:y>
    </cdr:from>
    <cdr:to>
      <cdr:x>0.18215</cdr:x>
      <cdr:y>0.69292</cdr:y>
    </cdr:to>
    <cdr:sp macro="" textlink="">
      <cdr:nvSpPr>
        <cdr:cNvPr id="2" name="Ovale 1">
          <a:extLst xmlns:a="http://schemas.openxmlformats.org/drawingml/2006/main">
            <a:ext uri="{FF2B5EF4-FFF2-40B4-BE49-F238E27FC236}">
              <a16:creationId xmlns:a16="http://schemas.microsoft.com/office/drawing/2014/main" id="{569F306E-8E88-82AA-D909-DE4FAC0F983C}"/>
            </a:ext>
          </a:extLst>
        </cdr:cNvPr>
        <cdr:cNvSpPr/>
      </cdr:nvSpPr>
      <cdr:spPr>
        <a:xfrm xmlns:a="http://schemas.openxmlformats.org/drawingml/2006/main">
          <a:off x="637435" y="2805617"/>
          <a:ext cx="1024824" cy="55670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t-IT"/>
        </a:p>
      </cdr:txBody>
    </cdr:sp>
  </cdr:relSizeAnchor>
  <cdr:relSizeAnchor xmlns:cdr="http://schemas.openxmlformats.org/drawingml/2006/chartDrawing">
    <cdr:from>
      <cdr:x>0.86103</cdr:x>
      <cdr:y>0.03159</cdr:y>
    </cdr:from>
    <cdr:to>
      <cdr:x>0.97793</cdr:x>
      <cdr:y>0.1545</cdr:y>
    </cdr:to>
    <cdr:sp macro="" textlink="">
      <cdr:nvSpPr>
        <cdr:cNvPr id="3" name="Ovale 2">
          <a:extLst xmlns:a="http://schemas.openxmlformats.org/drawingml/2006/main">
            <a:ext uri="{FF2B5EF4-FFF2-40B4-BE49-F238E27FC236}">
              <a16:creationId xmlns:a16="http://schemas.microsoft.com/office/drawing/2014/main" id="{303ED240-A68C-0E6B-635A-9A4BB001FFC6}"/>
            </a:ext>
          </a:extLst>
        </cdr:cNvPr>
        <cdr:cNvSpPr/>
      </cdr:nvSpPr>
      <cdr:spPr>
        <a:xfrm xmlns:a="http://schemas.openxmlformats.org/drawingml/2006/main">
          <a:off x="7857584" y="153289"/>
          <a:ext cx="1066782" cy="59640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it-IT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0.1199</cdr:x>
      <cdr:y>0.08128</cdr:y>
    </cdr:from>
    <cdr:to>
      <cdr:x>0.1501</cdr:x>
      <cdr:y>0.15596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:a16="http://schemas.microsoft.com/office/drawing/2014/main" id="{3EC338AD-99A4-0103-4D97-4F0698F69932}"/>
            </a:ext>
          </a:extLst>
        </cdr:cNvPr>
        <cdr:cNvSpPr txBox="1"/>
      </cdr:nvSpPr>
      <cdr:spPr>
        <a:xfrm xmlns:a="http://schemas.openxmlformats.org/drawingml/2006/main">
          <a:off x="1180506" y="428712"/>
          <a:ext cx="297350" cy="393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it-IT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</a:t>
          </a:r>
        </a:p>
      </cdr:txBody>
    </cdr:sp>
  </cdr:relSizeAnchor>
  <cdr:relSizeAnchor xmlns:cdr="http://schemas.openxmlformats.org/drawingml/2006/chartDrawing">
    <cdr:from>
      <cdr:x>0.24103</cdr:x>
      <cdr:y>0.03598</cdr:y>
    </cdr:from>
    <cdr:to>
      <cdr:x>0.27123</cdr:x>
      <cdr:y>0.11066</cdr:y>
    </cdr:to>
    <cdr:sp macro="" textlink="">
      <cdr:nvSpPr>
        <cdr:cNvPr id="4" name="CasellaDiTesto 1">
          <a:extLst xmlns:a="http://schemas.openxmlformats.org/drawingml/2006/main">
            <a:ext uri="{FF2B5EF4-FFF2-40B4-BE49-F238E27FC236}">
              <a16:creationId xmlns:a16="http://schemas.microsoft.com/office/drawing/2014/main" id="{ADF5C256-C277-94BA-319B-2F0C8E725FEF}"/>
            </a:ext>
          </a:extLst>
        </cdr:cNvPr>
        <cdr:cNvSpPr txBox="1"/>
      </cdr:nvSpPr>
      <cdr:spPr>
        <a:xfrm xmlns:a="http://schemas.openxmlformats.org/drawingml/2006/main">
          <a:off x="2373218" y="189761"/>
          <a:ext cx="297350" cy="393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63374772-F9F4-4DBB-828C-E6304EB5A30D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8A62F288-09DC-4C25-A70E-EB8A61644F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38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909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012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68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937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530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249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901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156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745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914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89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909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64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30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81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228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082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909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0B719-9A68-43BF-AE1E-E20C4AB4B07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85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CFEF90D-8A92-09D8-CB66-DEEBCEFE11BA}"/>
              </a:ext>
            </a:extLst>
          </p:cNvPr>
          <p:cNvSpPr/>
          <p:nvPr userDrawn="1"/>
        </p:nvSpPr>
        <p:spPr>
          <a:xfrm>
            <a:off x="0" y="6267451"/>
            <a:ext cx="12191999" cy="5905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458584D-C08A-E77D-710D-DA9A3B807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4E2E46-BC85-829C-8BDE-A67608A33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BC5202-DFB2-5512-4E4C-9941246E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CB951F-3204-62C5-C6BC-254413BA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20F95A-B64E-F1A7-10C6-72ADD04A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025" y="6380164"/>
            <a:ext cx="2743200" cy="365125"/>
          </a:xfrm>
        </p:spPr>
        <p:txBody>
          <a:bodyPr/>
          <a:lstStyle>
            <a:lvl1pPr algn="l">
              <a:defRPr sz="1800" b="1"/>
            </a:lvl1pPr>
          </a:lstStyle>
          <a:p>
            <a:fld id="{4F48655F-AC2A-4D6A-90D1-1BD3109FA70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619344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4E54F-5CA1-67C6-A827-DB6689F8D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CF4AA1-5399-7EBF-2593-255E993D5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DBE17E-CEDA-94A9-59A5-9ABCA545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7FB150-4AD3-B718-A597-D9A499CF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EDFB21-90F2-DADA-C49D-DD421F2B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472540-3E57-D453-7294-899916219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2091506-CB5B-465C-1B08-4706C6D9E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E0D3F8-EC16-0B6B-788B-F18A831A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A4F253-7723-09A3-D3C2-B76099D1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B06AF9-2132-7133-57CC-71968CE3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78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fondo_gruppo_her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gruppo_her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3318" y="5482167"/>
            <a:ext cx="167851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59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oviola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>
            <a:spLocks noChangeArrowheads="1"/>
          </p:cNvSpPr>
          <p:nvPr userDrawn="1"/>
        </p:nvSpPr>
        <p:spPr bwMode="auto">
          <a:xfrm>
            <a:off x="11283952" y="6256867"/>
            <a:ext cx="908049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B39937B-D711-4EF7-8866-CCB8BED3C601}" type="slidenum">
              <a:rPr lang="it-IT" altLang="it-IT" sz="1600" b="1">
                <a:solidFill>
                  <a:srgbClr val="5A5B5E"/>
                </a:solidFill>
                <a:latin typeface="Century Gothic" panose="020B0502020202020204" pitchFamily="34" charset="0"/>
                <a:cs typeface="Arial" pitchFamily="34" charset="0"/>
              </a:rPr>
              <a:pPr eaLnBrk="1" hangingPunct="1"/>
              <a:t>‹N›</a:t>
            </a:fld>
            <a:endParaRPr lang="it-IT" altLang="it-IT" sz="1600" b="1" dirty="0">
              <a:solidFill>
                <a:srgbClr val="5A5B5E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12" name="Immagine 22" descr="gruppo_hera_grigi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3801" y="6385984"/>
            <a:ext cx="1200151" cy="16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olo 45"/>
          <p:cNvSpPr>
            <a:spLocks noGrp="1"/>
          </p:cNvSpPr>
          <p:nvPr>
            <p:ph type="title"/>
          </p:nvPr>
        </p:nvSpPr>
        <p:spPr>
          <a:xfrm>
            <a:off x="923925" y="0"/>
            <a:ext cx="10355792" cy="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>
            <a:lvl1pPr algn="l">
              <a:defRPr lang="it-IT" sz="2400" b="1">
                <a:solidFill>
                  <a:srgbClr val="054977"/>
                </a:solidFill>
                <a:latin typeface="Century Gothic" panose="020B0502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47523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DBF256-0BB4-3A52-91BB-C11E5494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7F0DC0-D330-1131-0A35-B4B6EC278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5A5954-1B9A-A37A-467D-5A2564C76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B8383F-A17C-3E9B-5C4A-CDD68993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4CD517-B6E7-4721-80C8-B73AC7C0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46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60D260-DC4C-1AC1-A080-1837357C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73FCC1-1E1F-3F4F-73B7-A03B1335B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25E86E-E5A2-6F9C-8C42-C8900433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B36C38-5EF8-3EDC-5949-27E0FF7A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892840-B26A-C01B-02FB-3397D971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56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4C6C46-700B-4F5E-0CF7-8A7E7FAB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B789EC-AF92-3741-82D5-1EA64459C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73A9A7-FAD8-F354-03CF-E805E16F4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96A89A-4CE0-476C-3355-84AB7F08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A7E75C-FCD2-1958-4A9F-DEDA3A362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B495F5-242D-7252-7E1C-C8D585C6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6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C726CE-B403-AE94-90DB-AEA2050B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E31618-AE0E-90F4-FEE1-EED04033E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71D05D-0E3D-7E78-0A47-5DE1931EC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4FB6195-785B-E81D-35C2-42AA81608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3E00DD-0BC7-4D63-6334-5C701AFFD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A24D10-312A-39BB-28F1-F4BFECD6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731AC69-447D-F906-F9C5-53F4E2FA0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722C6D4-5F20-67ED-4C6F-C9CE9F12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40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376543-B145-3161-0E04-C55F096B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5B7D6F-A8C3-5A42-2A45-1E2BEEC2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D7E0A7-DD86-E5D1-8697-7099004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F74733-EEF7-B323-4D5B-1138A060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68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73B6624-6765-A6B4-9694-69AA1C32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A0D46B6-AAE5-DCC5-E54E-81A82F3A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AA6AB9-D77F-5779-C583-447906695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2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CAB07D-82EA-5E51-FDE4-028591056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77CB08-1BE4-BCEA-53BF-7573DBB23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9DCD87-2E7F-9553-5E3C-D91981EA1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85D338-574F-0678-4E0A-2830C90F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8722A3-1FE1-EEA3-8C38-040DB17E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E1C8F0-5862-A49B-60F6-13F23E4E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59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121FB4-8E90-EAFD-A92E-BBB025DD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1E208B5-E416-054B-0E86-42849C9FB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79D529A-7FDD-7A02-3BCB-03A3F000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746DD7-7FC4-8ACA-7C3C-C5DD5A6D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BCAC3D-EE77-BBA5-3A83-586D30727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BA75C2-E8F8-3D55-5B42-6D1F02C5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40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1D1089-35FC-915A-7619-04AA084F4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20220D-A704-5E24-3940-19A33977A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F12F7F-B734-4643-BD7C-06B6F4CD6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49833-C4CD-4092-B2AC-7EB1A6925B7A}" type="datetimeFigureOut">
              <a:rPr lang="it-IT" smtClean="0"/>
              <a:t>31/03/2023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F833E0-1A3A-058E-2116-128738EAA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3B3AB-5D79-6E35-723C-89CC11AAB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8655F-AC2A-4D6A-90D1-1BD3109FA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07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49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3.svg"/><Relationship Id="rId5" Type="http://schemas.openxmlformats.org/officeDocument/2006/relationships/image" Target="../media/image7.jpeg"/><Relationship Id="rId10" Type="http://schemas.openxmlformats.org/officeDocument/2006/relationships/image" Target="../media/image39.png"/><Relationship Id="rId4" Type="http://schemas.openxmlformats.org/officeDocument/2006/relationships/image" Target="../media/image5.emf"/><Relationship Id="rId9" Type="http://schemas.openxmlformats.org/officeDocument/2006/relationships/image" Target="../media/image51.svg"/><Relationship Id="rId1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2.wdp"/><Relationship Id="rId3" Type="http://schemas.openxmlformats.org/officeDocument/2006/relationships/image" Target="../media/image5.emf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50.png"/><Relationship Id="rId15" Type="http://schemas.microsoft.com/office/2007/relationships/hdphoto" Target="../media/hdphoto3.wdp"/><Relationship Id="rId10" Type="http://schemas.openxmlformats.org/officeDocument/2006/relationships/image" Target="../media/image55.png"/><Relationship Id="rId4" Type="http://schemas.openxmlformats.org/officeDocument/2006/relationships/image" Target="../media/image7.jpe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11" Type="http://schemas.openxmlformats.org/officeDocument/2006/relationships/image" Target="../media/image63.png"/><Relationship Id="rId5" Type="http://schemas.openxmlformats.org/officeDocument/2006/relationships/image" Target="../media/image7.jpeg"/><Relationship Id="rId10" Type="http://schemas.openxmlformats.org/officeDocument/2006/relationships/image" Target="../media/image54.png"/><Relationship Id="rId4" Type="http://schemas.openxmlformats.org/officeDocument/2006/relationships/image" Target="../media/image5.emf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5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emf"/><Relationship Id="rId10" Type="http://schemas.openxmlformats.org/officeDocument/2006/relationships/image" Target="../media/image69.png"/><Relationship Id="rId4" Type="http://schemas.openxmlformats.org/officeDocument/2006/relationships/image" Target="../media/image7.jpe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uppohera.it/direttaravenna" TargetMode="External"/><Relationship Id="rId3" Type="http://schemas.openxmlformats.org/officeDocument/2006/relationships/image" Target="../media/image5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svg"/><Relationship Id="rId5" Type="http://schemas.openxmlformats.org/officeDocument/2006/relationships/image" Target="../media/image74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10.emf"/><Relationship Id="rId15" Type="http://schemas.openxmlformats.org/officeDocument/2006/relationships/image" Target="../media/image18.svg"/><Relationship Id="rId10" Type="http://schemas.openxmlformats.org/officeDocument/2006/relationships/image" Target="../media/image12.png"/><Relationship Id="rId19" Type="http://schemas.openxmlformats.org/officeDocument/2006/relationships/image" Target="../media/image22.svg"/><Relationship Id="rId4" Type="http://schemas.openxmlformats.org/officeDocument/2006/relationships/image" Target="../media/image5.emf"/><Relationship Id="rId9" Type="http://schemas.openxmlformats.org/officeDocument/2006/relationships/image" Target="../media/image12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emf"/><Relationship Id="rId7" Type="http://schemas.openxmlformats.org/officeDocument/2006/relationships/image" Target="../media/image19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chart" Target="../charts/chart1.xml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2.xm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5.emf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7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.jpe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emf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dificio, aria aperta, erba&#10;&#10;Descrizione generata automaticamente">
            <a:extLst>
              <a:ext uri="{FF2B5EF4-FFF2-40B4-BE49-F238E27FC236}">
                <a16:creationId xmlns:a16="http://schemas.microsoft.com/office/drawing/2014/main" id="{E1AE3F68-8D04-0F4B-DCAE-27E90B790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65"/>
          <a:stretch/>
        </p:blipFill>
        <p:spPr>
          <a:xfrm>
            <a:off x="3137766" y="394489"/>
            <a:ext cx="8574763" cy="5398593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3416E9-FA3A-4C4E-8F79-CF7C799223A1}"/>
              </a:ext>
            </a:extLst>
          </p:cNvPr>
          <p:cNvSpPr txBox="1"/>
          <p:nvPr/>
        </p:nvSpPr>
        <p:spPr>
          <a:xfrm>
            <a:off x="3137767" y="3933260"/>
            <a:ext cx="5183120" cy="1900520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32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Avvio nuovi servizi di raccolta in Centro storico</a:t>
            </a:r>
          </a:p>
          <a:p>
            <a:pPr>
              <a:spcBef>
                <a:spcPts val="600"/>
              </a:spcBef>
            </a:pPr>
            <a:r>
              <a:rPr lang="it-IT" altLang="it-IT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Comune di Ravenna</a:t>
            </a:r>
          </a:p>
          <a:p>
            <a:pPr>
              <a:spcBef>
                <a:spcPts val="600"/>
              </a:spcBef>
            </a:pPr>
            <a:endParaRPr lang="it-IT" altLang="it-IT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hangingPunct="1"/>
            <a:r>
              <a:rPr lang="it-IT" altLang="it-IT" sz="1350" i="1" dirty="0">
                <a:latin typeface="Arial" pitchFamily="34" charset="0"/>
              </a:rPr>
              <a:t>Conferenza Stampa del 31 marzo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CF3B46A-8D9D-FD7A-3AEE-F2A7DE969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823" y="341704"/>
            <a:ext cx="617441" cy="846961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D65D83-819B-AA18-7029-F07584BA6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</a:t>
            </a:fld>
            <a:endParaRPr lang="it-IT" dirty="0"/>
          </a:p>
        </p:txBody>
      </p:sp>
      <p:pic>
        <p:nvPicPr>
          <p:cNvPr id="9" name="Immagine 9">
            <a:extLst>
              <a:ext uri="{FF2B5EF4-FFF2-40B4-BE49-F238E27FC236}">
                <a16:creationId xmlns:a16="http://schemas.microsoft.com/office/drawing/2014/main" id="{446E6EED-C7A0-AE56-EC3E-07D6BFDBC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92" y="5258073"/>
            <a:ext cx="587794" cy="5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289B478A-79C6-DB19-59B1-83F75432157B}"/>
              </a:ext>
            </a:extLst>
          </p:cNvPr>
          <p:cNvGrpSpPr/>
          <p:nvPr/>
        </p:nvGrpSpPr>
        <p:grpSpPr>
          <a:xfrm>
            <a:off x="479471" y="394488"/>
            <a:ext cx="2541352" cy="2485520"/>
            <a:chOff x="479471" y="394488"/>
            <a:chExt cx="2541352" cy="248552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29573C1-9D4C-4C19-866B-DE96648DF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71" y="394488"/>
              <a:ext cx="1975215" cy="741392"/>
            </a:xfrm>
            <a:prstGeom prst="rect">
              <a:avLst/>
            </a:prstGeom>
            <a:noFill/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47AEBD3-6D38-DCBC-E321-8D26AB773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8518"/>
            <a:stretch/>
          </p:blipFill>
          <p:spPr>
            <a:xfrm>
              <a:off x="670845" y="1188665"/>
              <a:ext cx="2172156" cy="817797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BC21848-D16F-E0FB-3C59-B49865B12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0000"/>
            <a:stretch/>
          </p:blipFill>
          <p:spPr>
            <a:xfrm>
              <a:off x="677432" y="2167801"/>
              <a:ext cx="2343391" cy="712207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3A41829F-C712-1B87-9E36-12AEB70E14CB}"/>
                </a:ext>
              </a:extLst>
            </p:cNvPr>
            <p:cNvSpPr/>
            <p:nvPr/>
          </p:nvSpPr>
          <p:spPr>
            <a:xfrm>
              <a:off x="769695" y="1542658"/>
              <a:ext cx="719380" cy="11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1112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magine">
            <a:extLst>
              <a:ext uri="{FF2B5EF4-FFF2-40B4-BE49-F238E27FC236}">
                <a16:creationId xmlns:a16="http://schemas.microsoft.com/office/drawing/2014/main" id="{44B7C449-FEA1-EF56-C9B2-B61FB02B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0" y="2458332"/>
            <a:ext cx="2600710" cy="238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800" dirty="0">
                <a:solidFill>
                  <a:srgbClr val="006666"/>
                </a:solidFill>
              </a:rPr>
              <a:t>UN PERCORSO DI PROGETTAZIONE CONDIVISO CON IL TERRITORIO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025" y="5753489"/>
            <a:ext cx="2743200" cy="365125"/>
          </a:xfrm>
        </p:spPr>
        <p:txBody>
          <a:bodyPr/>
          <a:lstStyle/>
          <a:p>
            <a:fld id="{4F48655F-AC2A-4D6A-90D1-1BD3109FA70E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44B51E3-BB0A-3362-521A-196194B6CF90}"/>
              </a:ext>
            </a:extLst>
          </p:cNvPr>
          <p:cNvSpPr txBox="1">
            <a:spLocks/>
          </p:cNvSpPr>
          <p:nvPr/>
        </p:nvSpPr>
        <p:spPr>
          <a:xfrm>
            <a:off x="242500" y="572732"/>
            <a:ext cx="11413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400" b="1" kern="1200">
                <a:solidFill>
                  <a:srgbClr val="054977"/>
                </a:solidFill>
                <a:latin typeface="Century Gothic" panose="020B0502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it-IT" sz="180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Percorso di progettazione condiviso con l’</a:t>
            </a:r>
            <a:r>
              <a:rPr lang="it-IT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Amministrazione Comunale</a:t>
            </a:r>
            <a:r>
              <a:rPr lang="it-IT" sz="180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, </a:t>
            </a:r>
            <a:r>
              <a:rPr lang="it-IT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Giunta</a:t>
            </a:r>
            <a:r>
              <a:rPr lang="it-IT" sz="180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 e </a:t>
            </a:r>
            <a:r>
              <a:rPr lang="it-IT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Associazioni di Categoria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FD39CD0-6B41-BEE0-AB8C-E6B445265A62}"/>
              </a:ext>
            </a:extLst>
          </p:cNvPr>
          <p:cNvSpPr/>
          <p:nvPr/>
        </p:nvSpPr>
        <p:spPr>
          <a:xfrm>
            <a:off x="95250" y="1191470"/>
            <a:ext cx="9248775" cy="7648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Elemento grafico 16" descr="Rifiuti con riempimento a tinta unita">
            <a:extLst>
              <a:ext uri="{FF2B5EF4-FFF2-40B4-BE49-F238E27FC236}">
                <a16:creationId xmlns:a16="http://schemas.microsoft.com/office/drawing/2014/main" id="{C9561579-6FDB-6E7E-63F7-051A55FDB9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9238" y="1400994"/>
            <a:ext cx="366052" cy="366052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371C1B8-32A1-05F8-8E22-BD6912DFFE56}"/>
              </a:ext>
            </a:extLst>
          </p:cNvPr>
          <p:cNvSpPr txBox="1"/>
          <p:nvPr/>
        </p:nvSpPr>
        <p:spPr>
          <a:xfrm>
            <a:off x="756545" y="1396918"/>
            <a:ext cx="85874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Nessuna esposizione di contenitori domiciliari di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utenze domestiche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zona rosa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0C614DE-B70D-A8F8-04C7-5CCC9ABB29A2}"/>
              </a:ext>
            </a:extLst>
          </p:cNvPr>
          <p:cNvSpPr/>
          <p:nvPr/>
        </p:nvSpPr>
        <p:spPr>
          <a:xfrm>
            <a:off x="95250" y="2192759"/>
            <a:ext cx="9248775" cy="7648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Elemento grafico 17" descr="Scatola di imballaggio aperta contorno">
            <a:extLst>
              <a:ext uri="{FF2B5EF4-FFF2-40B4-BE49-F238E27FC236}">
                <a16:creationId xmlns:a16="http://schemas.microsoft.com/office/drawing/2014/main" id="{CE892A2A-F291-D3F6-3C64-1344B4D251F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08285" y="2305178"/>
            <a:ext cx="540000" cy="54000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6959414-E15A-F1D8-A5DC-AE526E22515D}"/>
              </a:ext>
            </a:extLst>
          </p:cNvPr>
          <p:cNvSpPr txBox="1"/>
          <p:nvPr/>
        </p:nvSpPr>
        <p:spPr>
          <a:xfrm>
            <a:off x="756545" y="2267402"/>
            <a:ext cx="85874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Limitata esposizione 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(giornate e orari) di contenitori domiciliari e cartone di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utenze NON domestiche 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nella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zona rosa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A52F421-323D-2173-C851-AFA5AFEB375F}"/>
              </a:ext>
            </a:extLst>
          </p:cNvPr>
          <p:cNvSpPr/>
          <p:nvPr/>
        </p:nvSpPr>
        <p:spPr>
          <a:xfrm>
            <a:off x="95250" y="3194048"/>
            <a:ext cx="9248775" cy="7648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Elemento grafico 13" descr="Divieto di circolazione con riempimento a tinta unita">
            <a:extLst>
              <a:ext uri="{FF2B5EF4-FFF2-40B4-BE49-F238E27FC236}">
                <a16:creationId xmlns:a16="http://schemas.microsoft.com/office/drawing/2014/main" id="{DB9233D3-DDCA-23B2-7F9B-042D2A450DC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08285" y="3306467"/>
            <a:ext cx="540000" cy="540000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4C5E6AAC-3778-4ADA-41E7-DDDD08AB9A5B}"/>
              </a:ext>
            </a:extLst>
          </p:cNvPr>
          <p:cNvSpPr txBox="1"/>
          <p:nvPr/>
        </p:nvSpPr>
        <p:spPr>
          <a:xfrm>
            <a:off x="756545" y="3268691"/>
            <a:ext cx="85874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Riduzione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 passaggio di mezzi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 in orari definiti 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zona rosa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D445373B-A12D-EDE5-B110-9D5B38EBF23E}"/>
              </a:ext>
            </a:extLst>
          </p:cNvPr>
          <p:cNvSpPr/>
          <p:nvPr/>
        </p:nvSpPr>
        <p:spPr>
          <a:xfrm>
            <a:off x="0" y="5258651"/>
            <a:ext cx="9248775" cy="7648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8B9D162-807D-4977-B0D8-3FEB7C2634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035" y="5371070"/>
            <a:ext cx="505059" cy="540000"/>
          </a:xfrm>
          <a:prstGeom prst="rect">
            <a:avLst/>
          </a:prstGeom>
        </p:spPr>
      </p:pic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C37E801-C270-047F-D69E-1CCDDD384E71}"/>
              </a:ext>
            </a:extLst>
          </p:cNvPr>
          <p:cNvSpPr txBox="1"/>
          <p:nvPr/>
        </p:nvSpPr>
        <p:spPr>
          <a:xfrm>
            <a:off x="661294" y="5464099"/>
            <a:ext cx="842555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Risposta alle esigenze di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utenze NON domestiche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che producono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rifiuti voluminosi </a:t>
            </a: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05459C6D-540D-122F-0CBD-32D9EAA053FC}"/>
              </a:ext>
            </a:extLst>
          </p:cNvPr>
          <p:cNvSpPr/>
          <p:nvPr/>
        </p:nvSpPr>
        <p:spPr>
          <a:xfrm>
            <a:off x="95250" y="4228886"/>
            <a:ext cx="9248775" cy="7648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Elemento grafico 15" descr="Lavoro in remoto contorno">
            <a:extLst>
              <a:ext uri="{FF2B5EF4-FFF2-40B4-BE49-F238E27FC236}">
                <a16:creationId xmlns:a16="http://schemas.microsoft.com/office/drawing/2014/main" id="{2E6794E1-C59E-D00A-9267-A65676A873D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08285" y="4341305"/>
            <a:ext cx="540000" cy="540000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BABBB6FA-7584-C36A-E576-6D525F8F9851}"/>
              </a:ext>
            </a:extLst>
          </p:cNvPr>
          <p:cNvSpPr txBox="1"/>
          <p:nvPr/>
        </p:nvSpPr>
        <p:spPr>
          <a:xfrm>
            <a:off x="756545" y="4434334"/>
            <a:ext cx="860653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Individuazione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soluzioni per condomini con criticità di esposizione</a:t>
            </a:r>
            <a:r>
              <a:rPr kumimoji="0" lang="it-IT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zona azzurra</a:t>
            </a:r>
          </a:p>
        </p:txBody>
      </p:sp>
      <p:sp>
        <p:nvSpPr>
          <p:cNvPr id="5" name="Simbolo &quot;Non consentito&quot; 4">
            <a:extLst>
              <a:ext uri="{FF2B5EF4-FFF2-40B4-BE49-F238E27FC236}">
                <a16:creationId xmlns:a16="http://schemas.microsoft.com/office/drawing/2014/main" id="{73C5607A-8A5A-2707-B4C2-98D3B76E59C6}"/>
              </a:ext>
            </a:extLst>
          </p:cNvPr>
          <p:cNvSpPr/>
          <p:nvPr/>
        </p:nvSpPr>
        <p:spPr>
          <a:xfrm>
            <a:off x="219340" y="1338296"/>
            <a:ext cx="517036" cy="493486"/>
          </a:xfrm>
          <a:prstGeom prst="noSmoking">
            <a:avLst>
              <a:gd name="adj" fmla="val 8939"/>
            </a:avLst>
          </a:prstGeom>
          <a:solidFill>
            <a:schemeClr val="tx1"/>
          </a:solidFill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5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700" dirty="0">
                <a:solidFill>
                  <a:srgbClr val="FF66FF"/>
                </a:solidFill>
              </a:rPr>
              <a:t>ZONA ROSA</a:t>
            </a:r>
            <a:r>
              <a:rPr lang="it-IT" sz="1700" dirty="0"/>
              <a:t>: </a:t>
            </a:r>
            <a:r>
              <a:rPr lang="it-IT" sz="1700" dirty="0">
                <a:solidFill>
                  <a:srgbClr val="006666"/>
                </a:solidFill>
              </a:rPr>
              <a:t>RACCOLTA SMERALDO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8195E7-12F9-037B-D012-7DB5FC41B417}"/>
              </a:ext>
            </a:extLst>
          </p:cNvPr>
          <p:cNvSpPr txBox="1"/>
          <p:nvPr/>
        </p:nvSpPr>
        <p:spPr>
          <a:xfrm>
            <a:off x="1922403" y="3820808"/>
            <a:ext cx="8000176" cy="2112938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Tutte le utenze della zona rosa (famiglie e aziende) potranno continuare ad utilizzare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it-IT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Contenitori stradali già presenti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potenziati per le 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raccolte differenziate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Cassonetti Smarty per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indifferenziato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utilizzabili con </a:t>
            </a:r>
            <a:r>
              <a:rPr lang="it-IT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Carta Smeraldo</a:t>
            </a:r>
            <a:endParaRPr lang="it-IT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Isole Interrate</a:t>
            </a:r>
            <a:endParaRPr lang="it-IT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CF206B22-A141-968B-98BF-63A97FD41751}"/>
              </a:ext>
            </a:extLst>
          </p:cNvPr>
          <p:cNvGrpSpPr/>
          <p:nvPr/>
        </p:nvGrpSpPr>
        <p:grpSpPr>
          <a:xfrm>
            <a:off x="3485578" y="848724"/>
            <a:ext cx="4873826" cy="1511245"/>
            <a:chOff x="3943350" y="945552"/>
            <a:chExt cx="3363171" cy="1511245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0A23D10-FA93-6A15-F6FC-B5A3EB43887B}"/>
                </a:ext>
              </a:extLst>
            </p:cNvPr>
            <p:cNvSpPr/>
            <p:nvPr/>
          </p:nvSpPr>
          <p:spPr>
            <a:xfrm>
              <a:off x="3943350" y="945552"/>
              <a:ext cx="3363171" cy="151124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A6117B89-1AC1-6639-D975-C662C2011AC4}"/>
                </a:ext>
              </a:extLst>
            </p:cNvPr>
            <p:cNvSpPr txBox="1"/>
            <p:nvPr/>
          </p:nvSpPr>
          <p:spPr>
            <a:xfrm>
              <a:off x="3943350" y="1055647"/>
              <a:ext cx="2377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/>
                <a:t>In Zona Rosa è prevista, sia per famiglie che per le attività,</a:t>
              </a:r>
            </a:p>
            <a:p>
              <a:pPr algn="ctr"/>
              <a:r>
                <a:rPr lang="it-IT" sz="2000" dirty="0"/>
                <a:t> la «</a:t>
              </a:r>
              <a:r>
                <a:rPr lang="it-IT" sz="2000" b="1" dirty="0">
                  <a:solidFill>
                    <a:srgbClr val="00A9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Raccolta Smeraldo</a:t>
              </a:r>
              <a:r>
                <a:rPr lang="it-IT" sz="2000" dirty="0"/>
                <a:t>» </a:t>
              </a:r>
            </a:p>
            <a:p>
              <a:pPr algn="ctr"/>
              <a:r>
                <a:rPr lang="it-IT" sz="2000" dirty="0"/>
                <a:t>ovvero: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74CBB8E8-17AC-0F56-8B1F-DA74A266B35A}"/>
              </a:ext>
            </a:extLst>
          </p:cNvPr>
          <p:cNvGrpSpPr/>
          <p:nvPr/>
        </p:nvGrpSpPr>
        <p:grpSpPr>
          <a:xfrm>
            <a:off x="4387671" y="2665857"/>
            <a:ext cx="3264492" cy="861845"/>
            <a:chOff x="4010026" y="2946993"/>
            <a:chExt cx="3264492" cy="861845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51D99AB3-5B6D-5A9F-BE00-EB4D0D3886BE}"/>
                </a:ext>
              </a:extLst>
            </p:cNvPr>
            <p:cNvSpPr/>
            <p:nvPr/>
          </p:nvSpPr>
          <p:spPr>
            <a:xfrm>
              <a:off x="4010026" y="2946993"/>
              <a:ext cx="3264492" cy="861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6A406D4-25B5-9E8B-AF35-918203276459}"/>
                </a:ext>
              </a:extLst>
            </p:cNvPr>
            <p:cNvGrpSpPr/>
            <p:nvPr/>
          </p:nvGrpSpPr>
          <p:grpSpPr>
            <a:xfrm>
              <a:off x="4061082" y="2970715"/>
              <a:ext cx="3194385" cy="829149"/>
              <a:chOff x="5116367" y="3013418"/>
              <a:chExt cx="3194385" cy="829149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A5464AC2-F369-7A8A-6132-44D25F4541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336" r="79643" b="14869"/>
              <a:stretch/>
            </p:blipFill>
            <p:spPr>
              <a:xfrm>
                <a:off x="5116367" y="3020569"/>
                <a:ext cx="960583" cy="774192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EC3E71EA-F064-3B63-2039-EB061E099F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2879" t="5142" r="5581" b="14987"/>
              <a:stretch/>
            </p:blipFill>
            <p:spPr>
              <a:xfrm>
                <a:off x="5898509" y="3063239"/>
                <a:ext cx="796214" cy="731521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1354177A-00D5-D1DE-6254-2D6E452645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519" r="80575" b="27528"/>
              <a:stretch/>
            </p:blipFill>
            <p:spPr>
              <a:xfrm>
                <a:off x="6587967" y="3208855"/>
                <a:ext cx="595061" cy="585905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56075E14-CF0B-CF28-9432-8E1489CA06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619" r="46503" b="22268"/>
              <a:stretch/>
            </p:blipFill>
            <p:spPr>
              <a:xfrm>
                <a:off x="7043372" y="3208855"/>
                <a:ext cx="433493" cy="633712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30B50451-4E9F-5147-AC37-88F29490AF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7662" t="4649" r="11161" b="27107"/>
              <a:stretch/>
            </p:blipFill>
            <p:spPr>
              <a:xfrm>
                <a:off x="7402167" y="3013418"/>
                <a:ext cx="908585" cy="821999"/>
              </a:xfrm>
              <a:prstGeom prst="rect">
                <a:avLst/>
              </a:prstGeom>
            </p:spPr>
          </p:pic>
        </p:grp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1DBB6649-640D-964E-4623-2E05BE1DC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409" y="1907200"/>
            <a:ext cx="2668523" cy="17371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CE56D0A-023D-A473-64FB-0DAAC678C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051" y="2024290"/>
            <a:ext cx="2353619" cy="16200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470CF8E-3CF3-F7DF-5699-A2463595C499}"/>
              </a:ext>
            </a:extLst>
          </p:cNvPr>
          <p:cNvSpPr/>
          <p:nvPr/>
        </p:nvSpPr>
        <p:spPr>
          <a:xfrm rot="16200000">
            <a:off x="8686800" y="2762248"/>
            <a:ext cx="6267452" cy="742952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ZONA ROSA</a:t>
            </a: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EC909808-9DAA-EB4F-7A96-913DAFEC4AA3}"/>
              </a:ext>
            </a:extLst>
          </p:cNvPr>
          <p:cNvSpPr/>
          <p:nvPr/>
        </p:nvSpPr>
        <p:spPr>
          <a:xfrm>
            <a:off x="6930654" y="930244"/>
            <a:ext cx="1368000" cy="1368000"/>
          </a:xfrm>
          <a:prstGeom prst="ellipse">
            <a:avLst/>
          </a:prstGeom>
          <a:gradFill flip="none" rotWithShape="1">
            <a:gsLst>
              <a:gs pos="46000">
                <a:srgbClr val="00A97E"/>
              </a:gs>
              <a:gs pos="9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78614DF5-2B67-F188-A6DF-18A64FEC6181}"/>
              </a:ext>
            </a:extLst>
          </p:cNvPr>
          <p:cNvSpPr txBox="1"/>
          <p:nvPr/>
        </p:nvSpPr>
        <p:spPr>
          <a:xfrm>
            <a:off x="6935699" y="1255990"/>
            <a:ext cx="13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  <a:p>
            <a:pPr algn="ctr"/>
            <a:r>
              <a:rPr lang="it-IT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MAGGIO</a:t>
            </a:r>
          </a:p>
        </p:txBody>
      </p:sp>
    </p:spTree>
    <p:extLst>
      <p:ext uri="{BB962C8B-B14F-4D97-AF65-F5344CB8AC3E}">
        <p14:creationId xmlns:p14="http://schemas.microsoft.com/office/powerpoint/2010/main" val="397905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700" dirty="0">
                <a:solidFill>
                  <a:srgbClr val="006666"/>
                </a:solidFill>
              </a:rPr>
              <a:t>NUOVI CONTENITORI PER TUTTE LE TIPOLOGIE DI RIFIUTO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470CF8E-3CF3-F7DF-5699-A2463595C499}"/>
              </a:ext>
            </a:extLst>
          </p:cNvPr>
          <p:cNvSpPr/>
          <p:nvPr/>
        </p:nvSpPr>
        <p:spPr>
          <a:xfrm rot="16200000">
            <a:off x="8686800" y="2762248"/>
            <a:ext cx="6267452" cy="742952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ZONA ROSA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D7181DB-57A0-A0DA-B9D8-1E8998D6D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313" y="657872"/>
            <a:ext cx="8104094" cy="55041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10F089-DA0E-0BE1-D783-166A67C5F986}"/>
              </a:ext>
            </a:extLst>
          </p:cNvPr>
          <p:cNvSpPr txBox="1"/>
          <p:nvPr/>
        </p:nvSpPr>
        <p:spPr>
          <a:xfrm>
            <a:off x="4328244" y="1027688"/>
            <a:ext cx="25983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0A97E"/>
                </a:solidFill>
              </a:rPr>
              <a:t>CONTENITORI ATTUALI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9E8612-5CC7-AC25-DF54-438E6F2DF6F4}"/>
              </a:ext>
            </a:extLst>
          </p:cNvPr>
          <p:cNvSpPr txBox="1"/>
          <p:nvPr/>
        </p:nvSpPr>
        <p:spPr>
          <a:xfrm>
            <a:off x="4328244" y="3627225"/>
            <a:ext cx="24382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0A97E"/>
                </a:solidFill>
              </a:rPr>
              <a:t>NUOVI CONTENITORI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784021-E7F2-D6BB-5B0C-9B93487F0AB4}"/>
              </a:ext>
            </a:extLst>
          </p:cNvPr>
          <p:cNvSpPr txBox="1"/>
          <p:nvPr/>
        </p:nvSpPr>
        <p:spPr>
          <a:xfrm>
            <a:off x="7715098" y="3385673"/>
            <a:ext cx="1615020" cy="715089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>
              <a:defRPr sz="1400" b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it-IT" b="0" dirty="0">
                <a:solidFill>
                  <a:srgbClr val="00A9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cassonetto</a:t>
            </a:r>
            <a:r>
              <a:rPr lang="it-IT" dirty="0">
                <a:solidFill>
                  <a:srgbClr val="00A9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Smarty </a:t>
            </a:r>
            <a:r>
              <a:rPr lang="it-IT" b="0" dirty="0">
                <a:solidFill>
                  <a:srgbClr val="00A9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utilizzabile con </a:t>
            </a:r>
          </a:p>
          <a:p>
            <a:pPr algn="ctr"/>
            <a:r>
              <a:rPr lang="it-IT" dirty="0">
                <a:solidFill>
                  <a:srgbClr val="00A9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Carta Smeraldo</a:t>
            </a:r>
          </a:p>
        </p:txBody>
      </p:sp>
    </p:spTree>
    <p:extLst>
      <p:ext uri="{BB962C8B-B14F-4D97-AF65-F5344CB8AC3E}">
        <p14:creationId xmlns:p14="http://schemas.microsoft.com/office/powerpoint/2010/main" val="382291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700" dirty="0">
                <a:solidFill>
                  <a:srgbClr val="006666"/>
                </a:solidFill>
              </a:rPr>
              <a:t>L'ATTENZIONE AL DECORO URBANO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470CF8E-3CF3-F7DF-5699-A2463595C499}"/>
              </a:ext>
            </a:extLst>
          </p:cNvPr>
          <p:cNvSpPr/>
          <p:nvPr/>
        </p:nvSpPr>
        <p:spPr>
          <a:xfrm rot="16200000">
            <a:off x="8686800" y="2762248"/>
            <a:ext cx="6267452" cy="742952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ZONA ROSA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F9B8E2-79B6-2D0D-A68C-7A5F9F886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999" y="668925"/>
            <a:ext cx="5689596" cy="439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C84A2F-A7C2-6C3C-C779-BE476D9F3C77}"/>
              </a:ext>
            </a:extLst>
          </p:cNvPr>
          <p:cNvSpPr txBox="1"/>
          <p:nvPr/>
        </p:nvSpPr>
        <p:spPr>
          <a:xfrm>
            <a:off x="5459998" y="668925"/>
            <a:ext cx="2332632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esempio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Piazza Baracca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A38A508-BE69-3F0A-CE62-B97109066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85" y="3310045"/>
            <a:ext cx="3357744" cy="268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1C214AEA-107A-B2E8-B6F3-369A6926C8F8}"/>
              </a:ext>
            </a:extLst>
          </p:cNvPr>
          <p:cNvSpPr/>
          <p:nvPr/>
        </p:nvSpPr>
        <p:spPr>
          <a:xfrm>
            <a:off x="1612958" y="4464598"/>
            <a:ext cx="176169" cy="188949"/>
          </a:xfrm>
          <a:prstGeom prst="ellipse">
            <a:avLst/>
          </a:prstGeom>
          <a:solidFill>
            <a:srgbClr val="C000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60B0122-AED7-1B61-2271-3EE559540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029" y="3290234"/>
            <a:ext cx="2988520" cy="270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194AE087-749E-1A3B-839C-966CA11F4C65}"/>
              </a:ext>
            </a:extLst>
          </p:cNvPr>
          <p:cNvSpPr/>
          <p:nvPr/>
        </p:nvSpPr>
        <p:spPr>
          <a:xfrm>
            <a:off x="104775" y="1040516"/>
            <a:ext cx="5133975" cy="14945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2DFDB0C-4E33-80AC-B9F8-78161275933E}"/>
              </a:ext>
            </a:extLst>
          </p:cNvPr>
          <p:cNvSpPr txBox="1"/>
          <p:nvPr/>
        </p:nvSpPr>
        <p:spPr>
          <a:xfrm>
            <a:off x="195633" y="1187642"/>
            <a:ext cx="49522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È prevista l’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installazione di schermature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corrispondenza di alcune postazioni stradali, nel rispetto del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decoro urbano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del Centro Storico di Ravenna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728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3A5477B-CB28-57E0-6B72-97280A4CB596}"/>
              </a:ext>
            </a:extLst>
          </p:cNvPr>
          <p:cNvSpPr txBox="1"/>
          <p:nvPr/>
        </p:nvSpPr>
        <p:spPr>
          <a:xfrm>
            <a:off x="8462891" y="1282156"/>
            <a:ext cx="29927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Raccolta domiciliare integrativa per le utenze che hanno produzione significativa di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cassette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b="1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legno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dirty="0">
                <a:solidFill>
                  <a:srgbClr val="E2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plastica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dirty="0">
                <a:solidFill>
                  <a:srgbClr val="E2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polistirolo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quali ristoranti,</a:t>
            </a:r>
            <a:b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pescherie, ortofrutta, con un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servizio che non prevede l’esposizione delle cassette su suolo pubblico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7FF33D65-E4A7-F9E1-51FF-475A80695C7E}"/>
              </a:ext>
            </a:extLst>
          </p:cNvPr>
          <p:cNvCxnSpPr>
            <a:cxnSpLocks/>
          </p:cNvCxnSpPr>
          <p:nvPr/>
        </p:nvCxnSpPr>
        <p:spPr>
          <a:xfrm>
            <a:off x="8282914" y="661362"/>
            <a:ext cx="121" cy="5544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800" dirty="0">
                <a:solidFill>
                  <a:srgbClr val="006666"/>
                </a:solidFill>
              </a:rPr>
              <a:t>SERVIZI PORTA A PORTA EXTRA PER ATTIVITÁ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470CF8E-3CF3-F7DF-5699-A2463595C499}"/>
              </a:ext>
            </a:extLst>
          </p:cNvPr>
          <p:cNvSpPr/>
          <p:nvPr/>
        </p:nvSpPr>
        <p:spPr>
          <a:xfrm rot="16200000">
            <a:off x="8686800" y="2762248"/>
            <a:ext cx="6267452" cy="742952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ZONA ROSA</a:t>
            </a:r>
          </a:p>
        </p:txBody>
      </p:sp>
      <p:sp>
        <p:nvSpPr>
          <p:cNvPr id="5" name="Titolo 2">
            <a:extLst>
              <a:ext uri="{FF2B5EF4-FFF2-40B4-BE49-F238E27FC236}">
                <a16:creationId xmlns:a16="http://schemas.microsoft.com/office/drawing/2014/main" id="{07FB4BBC-0F12-B441-6721-10E3666B529C}"/>
              </a:ext>
            </a:extLst>
          </p:cNvPr>
          <p:cNvSpPr txBox="1">
            <a:spLocks/>
          </p:cNvSpPr>
          <p:nvPr/>
        </p:nvSpPr>
        <p:spPr bwMode="auto">
          <a:xfrm>
            <a:off x="3496744" y="687046"/>
            <a:ext cx="4701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400" b="1" kern="1200">
                <a:solidFill>
                  <a:srgbClr val="054977"/>
                </a:solidFill>
                <a:latin typeface="Century Gothic" panose="020B0502020202020204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it-IT" altLang="it-IT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MS PGothic" pitchFamily="34" charset="-128"/>
              </a:rPr>
              <a:t>CARTONE</a:t>
            </a:r>
            <a:endParaRPr lang="it-IT" altLang="it-IT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MS PGothic" pitchFamily="34" charset="-128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73B11C-AC89-F931-00C4-2E0293A0D045}"/>
              </a:ext>
            </a:extLst>
          </p:cNvPr>
          <p:cNvSpPr txBox="1"/>
          <p:nvPr/>
        </p:nvSpPr>
        <p:spPr>
          <a:xfrm>
            <a:off x="3805089" y="1462800"/>
            <a:ext cx="4353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Raccolta </a:t>
            </a:r>
            <a:r>
              <a:rPr lang="it-IT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domiciliare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presso le Attività,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con passaggi giornalieri a fasce orarie definite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B725902-8C85-EDEF-BB86-CEFC7215FCB0}"/>
              </a:ext>
            </a:extLst>
          </p:cNvPr>
          <p:cNvCxnSpPr>
            <a:cxnSpLocks/>
          </p:cNvCxnSpPr>
          <p:nvPr/>
        </p:nvCxnSpPr>
        <p:spPr>
          <a:xfrm>
            <a:off x="3209148" y="661362"/>
            <a:ext cx="121" cy="5544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BC069804-452C-E9F4-BFAF-43BC50874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551" y="3795672"/>
            <a:ext cx="4322982" cy="294961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D6DB3C-EB08-48ED-28C1-4ABB28F7D03B}"/>
              </a:ext>
            </a:extLst>
          </p:cNvPr>
          <p:cNvSpPr txBox="1"/>
          <p:nvPr/>
        </p:nvSpPr>
        <p:spPr>
          <a:xfrm>
            <a:off x="3388909" y="1089279"/>
            <a:ext cx="4704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Servizio combinato a </a:t>
            </a:r>
            <a:r>
              <a:rPr lang="it-IT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giorni alterni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AED4EC-C452-16E2-D191-E6054EC95001}"/>
              </a:ext>
            </a:extLst>
          </p:cNvPr>
          <p:cNvSpPr txBox="1"/>
          <p:nvPr/>
        </p:nvSpPr>
        <p:spPr>
          <a:xfrm>
            <a:off x="424860" y="687046"/>
            <a:ext cx="2431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INDIFFERENZIATO</a:t>
            </a:r>
            <a:r>
              <a:rPr lang="it-IT" altLang="it-IT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it-IT" altLang="it-IT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altLang="it-IT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ORGANICO</a:t>
            </a:r>
            <a:r>
              <a:rPr lang="it-IT" altLang="it-IT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it-IT" altLang="it-IT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-</a:t>
            </a:r>
            <a:r>
              <a:rPr lang="it-IT" altLang="it-IT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33996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VETRO</a:t>
            </a:r>
            <a:r>
              <a:rPr lang="it-IT" altLang="it-IT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B3EBFE-1DCF-6A33-6878-FB9B8C283B0E}"/>
              </a:ext>
            </a:extLst>
          </p:cNvPr>
          <p:cNvSpPr txBox="1"/>
          <p:nvPr/>
        </p:nvSpPr>
        <p:spPr>
          <a:xfrm>
            <a:off x="8254325" y="707647"/>
            <a:ext cx="2992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RACCOLTA CASSETTE 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«AL CAMPANELLO»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C8B3182-FA89-7ACB-1A9A-A94212879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433129" y="3307423"/>
            <a:ext cx="976495" cy="976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74" name="Gruppo 73">
            <a:extLst>
              <a:ext uri="{FF2B5EF4-FFF2-40B4-BE49-F238E27FC236}">
                <a16:creationId xmlns:a16="http://schemas.microsoft.com/office/drawing/2014/main" id="{CC973B87-CAF9-899B-FDCE-76D2FD3320A8}"/>
              </a:ext>
            </a:extLst>
          </p:cNvPr>
          <p:cNvGrpSpPr/>
          <p:nvPr/>
        </p:nvGrpSpPr>
        <p:grpSpPr>
          <a:xfrm>
            <a:off x="8769234" y="4423119"/>
            <a:ext cx="2555967" cy="1651356"/>
            <a:chOff x="8645386" y="4216044"/>
            <a:chExt cx="2555967" cy="1651356"/>
          </a:xfrm>
        </p:grpSpPr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72BC80EB-9E9F-8B64-7077-9E294C44CBFD}"/>
                </a:ext>
              </a:extLst>
            </p:cNvPr>
            <p:cNvSpPr/>
            <p:nvPr/>
          </p:nvSpPr>
          <p:spPr>
            <a:xfrm>
              <a:off x="8645386" y="4216044"/>
              <a:ext cx="2555967" cy="165135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310D55A-F5EE-D614-8A76-93D97CFD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38732" y="4283918"/>
              <a:ext cx="1188000" cy="830588"/>
            </a:xfrm>
            <a:prstGeom prst="rect">
              <a:avLst/>
            </a:prstGeom>
          </p:spPr>
        </p:pic>
        <p:pic>
          <p:nvPicPr>
            <p:cNvPr id="16" name="Picture 2" descr="Cassette in polistirolo per pesce - Cassetta Adriatica Isolconfort">
              <a:extLst>
                <a:ext uri="{FF2B5EF4-FFF2-40B4-BE49-F238E27FC236}">
                  <a16:creationId xmlns:a16="http://schemas.microsoft.com/office/drawing/2014/main" id="{5E14CC69-4DB1-6866-4629-E6BFB883EF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51"/>
            <a:stretch/>
          </p:blipFill>
          <p:spPr bwMode="auto">
            <a:xfrm>
              <a:off x="8825328" y="5143081"/>
              <a:ext cx="1080000" cy="608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EF3C00E-23DF-B7A7-7C3F-D776A3820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84778" y="4461339"/>
              <a:ext cx="1188000" cy="1188000"/>
            </a:xfrm>
            <a:prstGeom prst="rect">
              <a:avLst/>
            </a:prstGeom>
          </p:spPr>
        </p:pic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9F89BA-8799-F28B-8401-0B00F358946F}"/>
              </a:ext>
            </a:extLst>
          </p:cNvPr>
          <p:cNvSpPr txBox="1"/>
          <p:nvPr/>
        </p:nvSpPr>
        <p:spPr>
          <a:xfrm>
            <a:off x="3925352" y="3040696"/>
            <a:ext cx="4154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Mezzo </a:t>
            </a:r>
            <a:r>
              <a:rPr lang="it-IT" sz="1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itinerante</a:t>
            </a: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staziona in punti prestabiliti a cui le Attività dovranno conferire il cartone.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66D346FE-E498-4573-3C84-4C1B790D9856}"/>
              </a:ext>
            </a:extLst>
          </p:cNvPr>
          <p:cNvSpPr/>
          <p:nvPr/>
        </p:nvSpPr>
        <p:spPr>
          <a:xfrm>
            <a:off x="3386613" y="1439677"/>
            <a:ext cx="360000" cy="3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98A1CD75-E57E-53A5-6712-057C526DC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7" b="90986" l="9562" r="89243">
                        <a14:foregroundMark x1="58566" y1="9014" x2="54183" y2="8169"/>
                        <a14:foregroundMark x1="76494" y1="9859" x2="78088" y2="10141"/>
                        <a14:foregroundMark x1="81275" y1="10423" x2="82470" y2="10423"/>
                        <a14:foregroundMark x1="83267" y1="10141" x2="80478" y2="9859"/>
                        <a14:foregroundMark x1="62550" y1="90986" x2="54980" y2="89859"/>
                        <a14:foregroundMark x1="78088" y1="50986" x2="77689" y2="52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6" y="3156689"/>
            <a:ext cx="831163" cy="117554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12728432-B5EA-726F-0874-6DA3FBFA7D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98" b="94056" l="7727" r="90000">
                        <a14:foregroundMark x1="63182" y1="10490" x2="32727" y2="6643"/>
                        <a14:foregroundMark x1="63636" y1="61189" x2="41818" y2="76224"/>
                        <a14:foregroundMark x1="68939" y1="59441" x2="59091" y2="82168"/>
                        <a14:foregroundMark x1="69242" y1="58741" x2="68939" y2="59441"/>
                        <a14:foregroundMark x1="69545" y1="58042" x2="69242" y2="58741"/>
                        <a14:foregroundMark x1="69848" y1="57343" x2="69545" y2="58042"/>
                        <a14:foregroundMark x1="70151" y1="56643" x2="69848" y2="57343"/>
                        <a14:foregroundMark x1="70302" y1="56294" x2="70151" y2="56643"/>
                        <a14:foregroundMark x1="70606" y1="55594" x2="70302" y2="56294"/>
                        <a14:foregroundMark x1="70909" y1="54895" x2="70606" y2="55594"/>
                        <a14:foregroundMark x1="71212" y1="54196" x2="70909" y2="54895"/>
                        <a14:foregroundMark x1="71515" y1="53497" x2="71212" y2="54196"/>
                        <a14:foregroundMark x1="71818" y1="52797" x2="71515" y2="53497"/>
                        <a14:foregroundMark x1="59091" y1="82168" x2="30000" y2="79021"/>
                        <a14:foregroundMark x1="30000" y1="79021" x2="26818" y2="75874"/>
                        <a14:foregroundMark x1="53182" y1="89161" x2="67273" y2="84965"/>
                        <a14:foregroundMark x1="54545" y1="94056" x2="48182" y2="94056"/>
                        <a14:foregroundMark x1="78182" y1="44406" x2="78182" y2="40559"/>
                        <a14:foregroundMark x1="78182" y1="47552" x2="78182" y2="45105"/>
                        <a14:foregroundMark x1="78182" y1="50350" x2="78636" y2="47902"/>
                        <a14:foregroundMark x1="78182" y1="52797" x2="78182" y2="50350"/>
                        <a14:foregroundMark x1="78182" y1="53497" x2="78182" y2="52797"/>
                        <a14:foregroundMark x1="78182" y1="54196" x2="78182" y2="53497"/>
                        <a14:foregroundMark x1="77587" y1="54196" x2="77727" y2="53497"/>
                        <a14:foregroundMark x1="77448" y1="54895" x2="77587" y2="54196"/>
                        <a14:foregroundMark x1="77404" y1="55113" x2="77448" y2="54895"/>
                        <a14:foregroundMark x1="77168" y1="56294" x2="77262" y2="55820"/>
                        <a14:foregroundMark x1="77098" y1="56643" x2="77168" y2="56294"/>
                        <a14:foregroundMark x1="76958" y1="57343" x2="77098" y2="56643"/>
                        <a14:foregroundMark x1="76888" y1="57692" x2="76958" y2="57343"/>
                        <a14:foregroundMark x1="76818" y1="58042" x2="76888" y2="57692"/>
                        <a14:foregroundMark x1="78182" y1="4545" x2="50000" y2="2098"/>
                        <a14:foregroundMark x1="8636" y1="13636" x2="7727" y2="15385"/>
                        <a14:backgroundMark x1="78636" y1="55944" x2="78636" y2="54196"/>
                        <a14:backgroundMark x1="77273" y1="59441" x2="78182" y2="58042"/>
                        <a14:backgroundMark x1="78182" y1="58042" x2="78182" y2="56993"/>
                        <a14:backgroundMark x1="78636" y1="53497" x2="78636" y2="53497"/>
                        <a14:backgroundMark x1="79091" y1="52797" x2="79091" y2="52797"/>
                        <a14:backgroundMark x1="78182" y1="52797" x2="78182" y2="52797"/>
                        <a14:backgroundMark x1="77727" y1="55594" x2="77727" y2="55594"/>
                        <a14:backgroundMark x1="77273" y1="58741" x2="77273" y2="58741"/>
                        <a14:backgroundMark x1="77727" y1="57692" x2="77727" y2="57692"/>
                        <a14:backgroundMark x1="77727" y1="57343" x2="77727" y2="57343"/>
                        <a14:backgroundMark x1="77273" y1="56643" x2="77273" y2="56643"/>
                        <a14:backgroundMark x1="77273" y1="56294" x2="77273" y2="56294"/>
                        <a14:backgroundMark x1="77727" y1="54196" x2="77727" y2="54196"/>
                        <a14:backgroundMark x1="77273" y1="54895" x2="77273" y2="54895"/>
                        <a14:backgroundMark x1="76364" y1="59441" x2="76364" y2="59441"/>
                        <a14:backgroundMark x1="76364" y1="58741" x2="76364" y2="58741"/>
                        <a14:backgroundMark x1="76818" y1="58042" x2="76818" y2="58042"/>
                        <a14:backgroundMark x1="76818" y1="57343" x2="76818" y2="57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712" y="3212274"/>
            <a:ext cx="780429" cy="101455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E6C40BF-F01F-BAB9-B0B7-1A3C8CF7FA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42" b="89776" l="5036" r="92806">
                        <a14:foregroundMark x1="48921" y1="11970" x2="48921" y2="11970"/>
                        <a14:foregroundMark x1="90647" y1="7232" x2="90647" y2="7232"/>
                        <a14:foregroundMark x1="86827" y1="7443" x2="93165" y2="7980"/>
                        <a14:foregroundMark x1="34173" y1="21197" x2="34173" y2="21197"/>
                        <a14:foregroundMark x1="34173" y1="20948" x2="34173" y2="20948"/>
                        <a14:foregroundMark x1="32734" y1="20200" x2="38489" y2="22444"/>
                        <a14:foregroundMark x1="7194" y1="19701" x2="5036" y2="21696"/>
                        <a14:backgroundMark x1="44964" y1="3990" x2="85252" y2="5486"/>
                        <a14:backgroundMark x1="85252" y1="5486" x2="62950" y2="1995"/>
                        <a14:backgroundMark x1="62950" y1="1995" x2="87410" y2="499"/>
                        <a14:backgroundMark x1="87410" y1="499" x2="69424" y2="2993"/>
                        <a14:backgroundMark x1="69424" y1="2993" x2="74820" y2="3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9496" y="3156689"/>
            <a:ext cx="780429" cy="1125724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9BD90A7-C3BA-A4E1-A823-FA8B207EC267}"/>
              </a:ext>
            </a:extLst>
          </p:cNvPr>
          <p:cNvSpPr txBox="1"/>
          <p:nvPr/>
        </p:nvSpPr>
        <p:spPr>
          <a:xfrm>
            <a:off x="214941" y="4240076"/>
            <a:ext cx="83116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organico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7DB82BC-D8B1-5336-0841-043BEBD0662D}"/>
              </a:ext>
            </a:extLst>
          </p:cNvPr>
          <p:cNvSpPr txBox="1"/>
          <p:nvPr/>
        </p:nvSpPr>
        <p:spPr>
          <a:xfrm>
            <a:off x="1068246" y="4230369"/>
            <a:ext cx="122226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indifferenziato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1941A1A-18ED-C163-7A7B-3776AF0B726B}"/>
              </a:ext>
            </a:extLst>
          </p:cNvPr>
          <p:cNvSpPr txBox="1"/>
          <p:nvPr/>
        </p:nvSpPr>
        <p:spPr>
          <a:xfrm>
            <a:off x="2400455" y="4222538"/>
            <a:ext cx="60908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vetro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6C42162-2B33-CB48-AED9-1EECADA9E432}"/>
              </a:ext>
            </a:extLst>
          </p:cNvPr>
          <p:cNvSpPr txBox="1"/>
          <p:nvPr/>
        </p:nvSpPr>
        <p:spPr>
          <a:xfrm>
            <a:off x="409220" y="1486489"/>
            <a:ext cx="25703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Per utenze con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elevata produzione puntuale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è prevista una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raccolta domiciliare integrativa dedicata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F00D2EE7-92B1-89E1-2B7A-7BE1FA472847}"/>
              </a:ext>
            </a:extLst>
          </p:cNvPr>
          <p:cNvSpPr/>
          <p:nvPr/>
        </p:nvSpPr>
        <p:spPr>
          <a:xfrm>
            <a:off x="3386613" y="3046424"/>
            <a:ext cx="360000" cy="3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EF7B2CC8-999C-1084-EDB8-80F573F90E2F}"/>
              </a:ext>
            </a:extLst>
          </p:cNvPr>
          <p:cNvGrpSpPr/>
          <p:nvPr/>
        </p:nvGrpSpPr>
        <p:grpSpPr>
          <a:xfrm>
            <a:off x="5293793" y="2043104"/>
            <a:ext cx="2594402" cy="980113"/>
            <a:chOff x="5568921" y="2153611"/>
            <a:chExt cx="2594402" cy="980113"/>
          </a:xfrm>
        </p:grpSpPr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05C93687-3D16-1905-FA90-D427D435B17A}"/>
                </a:ext>
              </a:extLst>
            </p:cNvPr>
            <p:cNvSpPr/>
            <p:nvPr/>
          </p:nvSpPr>
          <p:spPr>
            <a:xfrm>
              <a:off x="5568921" y="2153611"/>
              <a:ext cx="2594402" cy="980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CD5461A-5724-76D2-75F0-A2A8CD470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12186" y="2176787"/>
              <a:ext cx="1332000" cy="956937"/>
            </a:xfrm>
            <a:prstGeom prst="rect">
              <a:avLst/>
            </a:prstGeom>
          </p:spPr>
        </p:pic>
        <p:pic>
          <p:nvPicPr>
            <p:cNvPr id="11" name="Picture 2" descr="Civitavecchia Servizi Pubblici Srl - Ritiro cartone">
              <a:extLst>
                <a:ext uri="{FF2B5EF4-FFF2-40B4-BE49-F238E27FC236}">
                  <a16:creationId xmlns:a16="http://schemas.microsoft.com/office/drawing/2014/main" id="{38472D79-9897-34AF-2F04-5395F22EE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3"/>
            <a:stretch/>
          </p:blipFill>
          <p:spPr bwMode="auto">
            <a:xfrm>
              <a:off x="6902349" y="2464053"/>
              <a:ext cx="1142046" cy="390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8790773E-32A9-488A-37B8-6AF40412B1E6}"/>
              </a:ext>
            </a:extLst>
          </p:cNvPr>
          <p:cNvSpPr txBox="1"/>
          <p:nvPr/>
        </p:nvSpPr>
        <p:spPr>
          <a:xfrm rot="1491747">
            <a:off x="6962234" y="3879513"/>
            <a:ext cx="122158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NOVITÁ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6CBA436E-9CDD-430B-CAF9-803772DBAB27}"/>
              </a:ext>
            </a:extLst>
          </p:cNvPr>
          <p:cNvSpPr txBox="1"/>
          <p:nvPr/>
        </p:nvSpPr>
        <p:spPr>
          <a:xfrm rot="1491747">
            <a:off x="10877243" y="593476"/>
            <a:ext cx="122158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NOVITÁ</a:t>
            </a:r>
          </a:p>
        </p:txBody>
      </p:sp>
    </p:spTree>
    <p:extLst>
      <p:ext uri="{BB962C8B-B14F-4D97-AF65-F5344CB8AC3E}">
        <p14:creationId xmlns:p14="http://schemas.microsoft.com/office/powerpoint/2010/main" val="357042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magine">
            <a:extLst>
              <a:ext uri="{FF2B5EF4-FFF2-40B4-BE49-F238E27FC236}">
                <a16:creationId xmlns:a16="http://schemas.microsoft.com/office/drawing/2014/main" id="{D4C18006-AD28-DA5B-C54F-AFDA99EA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" y="725699"/>
            <a:ext cx="5292000" cy="486206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700" dirty="0">
                <a:solidFill>
                  <a:srgbClr val="00B0F0"/>
                </a:solidFill>
              </a:rPr>
              <a:t>ZONA AZZURRA</a:t>
            </a:r>
            <a:r>
              <a:rPr lang="it-IT" sz="1700" dirty="0"/>
              <a:t>: </a:t>
            </a:r>
            <a:r>
              <a:rPr lang="it-IT" sz="1800" dirty="0">
                <a:solidFill>
                  <a:srgbClr val="006666"/>
                </a:solidFill>
              </a:rPr>
              <a:t>PORTA A PORTA MISTO PER FAMIGLIE - PORTA A PORTA INTEGRALE PER ATTIVITÀ 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470CF8E-3CF3-F7DF-5699-A2463595C499}"/>
              </a:ext>
            </a:extLst>
          </p:cNvPr>
          <p:cNvSpPr/>
          <p:nvPr/>
        </p:nvSpPr>
        <p:spPr>
          <a:xfrm rot="16200000">
            <a:off x="8686800" y="2762248"/>
            <a:ext cx="6267452" cy="7429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ZONA AZZURRA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BA2CAB5-5519-4401-BB01-5600046C00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1805" b="375"/>
          <a:stretch/>
        </p:blipFill>
        <p:spPr>
          <a:xfrm>
            <a:off x="130978" y="4982321"/>
            <a:ext cx="2669772" cy="123943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DC0C965-42F9-C699-6BDA-B1BC9ABEE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811991"/>
            <a:ext cx="4521465" cy="40286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E59417B7-36A7-8328-5843-CBD84FEC4C53}"/>
              </a:ext>
            </a:extLst>
          </p:cNvPr>
          <p:cNvSpPr/>
          <p:nvPr/>
        </p:nvSpPr>
        <p:spPr>
          <a:xfrm>
            <a:off x="6160770" y="3689985"/>
            <a:ext cx="4388631" cy="1101090"/>
          </a:xfrm>
          <a:prstGeom prst="rect">
            <a:avLst/>
          </a:prstGeom>
          <a:noFill/>
          <a:ln w="28575">
            <a:solidFill>
              <a:srgbClr val="019F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2058F2C7-7294-4EB2-BC9A-B5081AE16D5A}"/>
              </a:ext>
            </a:extLst>
          </p:cNvPr>
          <p:cNvSpPr/>
          <p:nvPr/>
        </p:nvSpPr>
        <p:spPr>
          <a:xfrm>
            <a:off x="9865401" y="611699"/>
            <a:ext cx="1368000" cy="1368000"/>
          </a:xfrm>
          <a:prstGeom prst="ellipse">
            <a:avLst/>
          </a:prstGeom>
          <a:gradFill flip="none" rotWithShape="1">
            <a:gsLst>
              <a:gs pos="46000">
                <a:srgbClr val="00A97E"/>
              </a:gs>
              <a:gs pos="9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3DDAF85-9AE4-84B1-0F3E-B27FF042EC4A}"/>
              </a:ext>
            </a:extLst>
          </p:cNvPr>
          <p:cNvSpPr txBox="1"/>
          <p:nvPr/>
        </p:nvSpPr>
        <p:spPr>
          <a:xfrm>
            <a:off x="9870446" y="937445"/>
            <a:ext cx="13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  <a:p>
            <a:pPr algn="ctr"/>
            <a:r>
              <a:rPr lang="it-IT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MAGGIO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9211892-30E1-EE97-14B2-A19529141D63}"/>
              </a:ext>
            </a:extLst>
          </p:cNvPr>
          <p:cNvSpPr txBox="1"/>
          <p:nvPr/>
        </p:nvSpPr>
        <p:spPr>
          <a:xfrm>
            <a:off x="5604404" y="4999088"/>
            <a:ext cx="57054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per le Attività, raccolta porta a porta di </a:t>
            </a:r>
            <a:r>
              <a:rPr lang="it-I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cartone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cassette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9D805E35-8D82-356F-E218-D8FA09EBD65A}"/>
              </a:ext>
            </a:extLst>
          </p:cNvPr>
          <p:cNvGrpSpPr/>
          <p:nvPr/>
        </p:nvGrpSpPr>
        <p:grpSpPr>
          <a:xfrm>
            <a:off x="8450556" y="5330996"/>
            <a:ext cx="2527551" cy="865694"/>
            <a:chOff x="8673802" y="4410042"/>
            <a:chExt cx="2527551" cy="865694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2290FA39-549F-EEF7-5D26-3FC79249F8DD}"/>
                </a:ext>
              </a:extLst>
            </p:cNvPr>
            <p:cNvSpPr/>
            <p:nvPr/>
          </p:nvSpPr>
          <p:spPr>
            <a:xfrm>
              <a:off x="8673802" y="4410042"/>
              <a:ext cx="2527551" cy="86569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D9913D67-472A-6052-D15C-6AC131534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46349" y="4590283"/>
              <a:ext cx="749538" cy="524038"/>
            </a:xfrm>
            <a:prstGeom prst="rect">
              <a:avLst/>
            </a:prstGeom>
          </p:spPr>
        </p:pic>
        <p:pic>
          <p:nvPicPr>
            <p:cNvPr id="30" name="Picture 2" descr="Cassette in polistirolo per pesce - Cassetta Adriatica Isolconfort">
              <a:extLst>
                <a:ext uri="{FF2B5EF4-FFF2-40B4-BE49-F238E27FC236}">
                  <a16:creationId xmlns:a16="http://schemas.microsoft.com/office/drawing/2014/main" id="{8CEF356D-074F-4811-F62E-AC65A99447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51"/>
            <a:stretch/>
          </p:blipFill>
          <p:spPr bwMode="auto">
            <a:xfrm>
              <a:off x="9497429" y="4665243"/>
              <a:ext cx="797658" cy="449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8364D626-E5FD-4F0A-359A-000B2DC3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98897" y="4479001"/>
              <a:ext cx="796735" cy="796735"/>
            </a:xfrm>
            <a:prstGeom prst="rect">
              <a:avLst/>
            </a:prstGeom>
          </p:spPr>
        </p:pic>
        <p:pic>
          <p:nvPicPr>
            <p:cNvPr id="67" name="Immagine 66">
              <a:extLst>
                <a:ext uri="{FF2B5EF4-FFF2-40B4-BE49-F238E27FC236}">
                  <a16:creationId xmlns:a16="http://schemas.microsoft.com/office/drawing/2014/main" id="{8D04C691-3817-F752-0044-E3AAE0B66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95340" y="4459951"/>
              <a:ext cx="796735" cy="796735"/>
            </a:xfrm>
            <a:prstGeom prst="rect">
              <a:avLst/>
            </a:prstGeom>
          </p:spPr>
        </p:pic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B9656FC8-4F30-FE18-3C9B-A02DA3160134}"/>
              </a:ext>
            </a:extLst>
          </p:cNvPr>
          <p:cNvGrpSpPr/>
          <p:nvPr/>
        </p:nvGrpSpPr>
        <p:grpSpPr>
          <a:xfrm>
            <a:off x="6013670" y="5352674"/>
            <a:ext cx="1961636" cy="822339"/>
            <a:chOff x="6220340" y="5355301"/>
            <a:chExt cx="1961636" cy="822339"/>
          </a:xfrm>
        </p:grpSpPr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2D798524-4093-61FC-49AC-D626D3D32697}"/>
                </a:ext>
              </a:extLst>
            </p:cNvPr>
            <p:cNvSpPr/>
            <p:nvPr/>
          </p:nvSpPr>
          <p:spPr>
            <a:xfrm>
              <a:off x="6220340" y="5355301"/>
              <a:ext cx="1961636" cy="82233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8" name="Picture 2" descr="Civitavecchia Servizi Pubblici Srl - Ritiro cartone">
              <a:extLst>
                <a:ext uri="{FF2B5EF4-FFF2-40B4-BE49-F238E27FC236}">
                  <a16:creationId xmlns:a16="http://schemas.microsoft.com/office/drawing/2014/main" id="{2EC83059-727A-E7E1-5D27-78E4ECBB1C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3"/>
            <a:stretch/>
          </p:blipFill>
          <p:spPr bwMode="auto">
            <a:xfrm>
              <a:off x="6380783" y="5472983"/>
              <a:ext cx="1715136" cy="58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6168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700" dirty="0">
                <a:solidFill>
                  <a:srgbClr val="006666"/>
                </a:solidFill>
              </a:rPr>
              <a:t>TEMPISTICHE DI AVVIO DEL NUOVO SERVIZIO IN CENTRO STORICO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2744D5A-05CD-9CD0-64EC-BC471C1E5928}"/>
              </a:ext>
            </a:extLst>
          </p:cNvPr>
          <p:cNvSpPr/>
          <p:nvPr/>
        </p:nvSpPr>
        <p:spPr>
          <a:xfrm>
            <a:off x="29956" y="942975"/>
            <a:ext cx="1512000" cy="1095375"/>
          </a:xfrm>
          <a:prstGeom prst="rect">
            <a:avLst/>
          </a:prstGeom>
          <a:gradFill flip="none" rotWithShape="1">
            <a:gsLst>
              <a:gs pos="90000">
                <a:srgbClr val="FF6600"/>
              </a:gs>
              <a:gs pos="100000">
                <a:srgbClr val="FF99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CA27D93-3801-8928-C845-F3DC444BBD05}"/>
              </a:ext>
            </a:extLst>
          </p:cNvPr>
          <p:cNvSpPr/>
          <p:nvPr/>
        </p:nvSpPr>
        <p:spPr>
          <a:xfrm>
            <a:off x="29954" y="2059344"/>
            <a:ext cx="1512000" cy="2088000"/>
          </a:xfrm>
          <a:prstGeom prst="rect">
            <a:avLst/>
          </a:prstGeom>
          <a:gradFill flip="none" rotWithShape="1">
            <a:gsLst>
              <a:gs pos="90000">
                <a:srgbClr val="FF6600"/>
              </a:gs>
              <a:gs pos="100000">
                <a:srgbClr val="FF99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GENNAIO</a:t>
            </a:r>
            <a:b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FEBBRAIO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D3CC385-56E7-1320-5D94-47EC29498DCE}"/>
              </a:ext>
            </a:extLst>
          </p:cNvPr>
          <p:cNvSpPr/>
          <p:nvPr/>
        </p:nvSpPr>
        <p:spPr>
          <a:xfrm>
            <a:off x="6077946" y="2059344"/>
            <a:ext cx="1512000" cy="2088000"/>
          </a:xfrm>
          <a:prstGeom prst="rect">
            <a:avLst/>
          </a:prstGeom>
          <a:gradFill>
            <a:gsLst>
              <a:gs pos="90000">
                <a:srgbClr val="CCFF99"/>
              </a:gs>
              <a:gs pos="100000">
                <a:srgbClr val="66FF66"/>
              </a:gs>
            </a:gsLst>
            <a:lin ang="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 APRILE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21B4B34-F7F8-0BED-7205-21C8CB92FF75}"/>
              </a:ext>
            </a:extLst>
          </p:cNvPr>
          <p:cNvSpPr/>
          <p:nvPr/>
        </p:nvSpPr>
        <p:spPr>
          <a:xfrm>
            <a:off x="7589940" y="2059344"/>
            <a:ext cx="1512000" cy="2088000"/>
          </a:xfrm>
          <a:prstGeom prst="rect">
            <a:avLst/>
          </a:prstGeom>
          <a:gradFill>
            <a:gsLst>
              <a:gs pos="90000">
                <a:srgbClr val="66FF66"/>
              </a:gs>
              <a:gs pos="100000">
                <a:srgbClr val="00FF00"/>
              </a:gs>
            </a:gsLst>
            <a:lin ang="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MAGGIO GIUGNO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BC10FAF-745B-5B9F-A344-4230480773DF}"/>
              </a:ext>
            </a:extLst>
          </p:cNvPr>
          <p:cNvSpPr/>
          <p:nvPr/>
        </p:nvSpPr>
        <p:spPr>
          <a:xfrm>
            <a:off x="9101930" y="2059344"/>
            <a:ext cx="1512000" cy="2088000"/>
          </a:xfrm>
          <a:prstGeom prst="rect">
            <a:avLst/>
          </a:prstGeom>
          <a:gradFill>
            <a:gsLst>
              <a:gs pos="90000">
                <a:srgbClr val="00FF0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FA2C24A-19CB-31D8-C326-1860A2435D2C}"/>
              </a:ext>
            </a:extLst>
          </p:cNvPr>
          <p:cNvSpPr/>
          <p:nvPr/>
        </p:nvSpPr>
        <p:spPr>
          <a:xfrm>
            <a:off x="1541954" y="2059344"/>
            <a:ext cx="1512000" cy="2088000"/>
          </a:xfrm>
          <a:prstGeom prst="rect">
            <a:avLst/>
          </a:prstGeom>
          <a:gradFill>
            <a:gsLst>
              <a:gs pos="90000">
                <a:srgbClr val="FF9933"/>
              </a:gs>
              <a:gs pos="100000">
                <a:srgbClr val="FFC000"/>
              </a:gs>
            </a:gsLst>
            <a:lin ang="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9933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FEBBRAIO MARZO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841BB08-5A28-0A55-C523-795A8AE72FCC}"/>
              </a:ext>
            </a:extLst>
          </p:cNvPr>
          <p:cNvSpPr/>
          <p:nvPr/>
        </p:nvSpPr>
        <p:spPr>
          <a:xfrm>
            <a:off x="3053952" y="2059344"/>
            <a:ext cx="1512000" cy="2088000"/>
          </a:xfrm>
          <a:prstGeom prst="rect">
            <a:avLst/>
          </a:prstGeom>
          <a:gradFill>
            <a:gsLst>
              <a:gs pos="90000">
                <a:srgbClr val="FFC000"/>
              </a:gs>
              <a:gs pos="100000">
                <a:srgbClr val="FFFF66"/>
              </a:gs>
            </a:gsLst>
            <a:lin ang="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FINE MARZO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38DAAC3-F5B3-9620-C6D5-F36FBABFCAB4}"/>
              </a:ext>
            </a:extLst>
          </p:cNvPr>
          <p:cNvSpPr/>
          <p:nvPr/>
        </p:nvSpPr>
        <p:spPr>
          <a:xfrm>
            <a:off x="4565950" y="2059344"/>
            <a:ext cx="1512000" cy="2088000"/>
          </a:xfrm>
          <a:prstGeom prst="rect">
            <a:avLst/>
          </a:prstGeom>
          <a:gradFill>
            <a:gsLst>
              <a:gs pos="90000">
                <a:srgbClr val="FFFF66"/>
              </a:gs>
              <a:gs pos="100000">
                <a:srgbClr val="CCFF99"/>
              </a:gs>
            </a:gsLst>
            <a:lin ang="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3-17 APRILE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82AEF32F-8677-0772-A297-792DD8459FD4}"/>
              </a:ext>
            </a:extLst>
          </p:cNvPr>
          <p:cNvSpPr/>
          <p:nvPr/>
        </p:nvSpPr>
        <p:spPr>
          <a:xfrm>
            <a:off x="10613914" y="2059344"/>
            <a:ext cx="1512000" cy="208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GIUGNO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714ED1B-4764-A105-984D-A848DC4B5739}"/>
              </a:ext>
            </a:extLst>
          </p:cNvPr>
          <p:cNvSpPr/>
          <p:nvPr/>
        </p:nvSpPr>
        <p:spPr>
          <a:xfrm>
            <a:off x="1541954" y="942975"/>
            <a:ext cx="1512000" cy="1095375"/>
          </a:xfrm>
          <a:prstGeom prst="rect">
            <a:avLst/>
          </a:prstGeom>
          <a:gradFill flip="none" rotWithShape="1">
            <a:gsLst>
              <a:gs pos="90000">
                <a:srgbClr val="FF9933"/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D9055A53-6894-7F26-56A2-2077F38D76E1}"/>
              </a:ext>
            </a:extLst>
          </p:cNvPr>
          <p:cNvSpPr/>
          <p:nvPr/>
        </p:nvSpPr>
        <p:spPr>
          <a:xfrm>
            <a:off x="3053952" y="942975"/>
            <a:ext cx="1512000" cy="1095375"/>
          </a:xfrm>
          <a:prstGeom prst="rect">
            <a:avLst/>
          </a:prstGeom>
          <a:gradFill flip="none" rotWithShape="1">
            <a:gsLst>
              <a:gs pos="90000">
                <a:srgbClr val="FFC000"/>
              </a:gs>
              <a:gs pos="100000">
                <a:srgbClr val="FFFF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2FE2E9F-ECBB-8323-3A3E-A8AEB807EF8D}"/>
              </a:ext>
            </a:extLst>
          </p:cNvPr>
          <p:cNvSpPr/>
          <p:nvPr/>
        </p:nvSpPr>
        <p:spPr>
          <a:xfrm>
            <a:off x="4565950" y="942975"/>
            <a:ext cx="1512000" cy="1095375"/>
          </a:xfrm>
          <a:prstGeom prst="rect">
            <a:avLst/>
          </a:prstGeom>
          <a:gradFill flip="none" rotWithShape="1">
            <a:gsLst>
              <a:gs pos="90000">
                <a:srgbClr val="FFFF66"/>
              </a:gs>
              <a:gs pos="100000">
                <a:srgbClr val="CC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3C1EABCD-4D50-21E2-41CC-0B9132D5AECD}"/>
              </a:ext>
            </a:extLst>
          </p:cNvPr>
          <p:cNvSpPr/>
          <p:nvPr/>
        </p:nvSpPr>
        <p:spPr>
          <a:xfrm>
            <a:off x="6077946" y="942975"/>
            <a:ext cx="1512000" cy="1095375"/>
          </a:xfrm>
          <a:prstGeom prst="rect">
            <a:avLst/>
          </a:prstGeom>
          <a:gradFill flip="none" rotWithShape="1">
            <a:gsLst>
              <a:gs pos="90000">
                <a:srgbClr val="CCFF99"/>
              </a:gs>
              <a:gs pos="100000">
                <a:srgbClr val="66FF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EC23055E-FFE7-11E7-BEB7-F8A2ABF2337E}"/>
              </a:ext>
            </a:extLst>
          </p:cNvPr>
          <p:cNvSpPr/>
          <p:nvPr/>
        </p:nvSpPr>
        <p:spPr>
          <a:xfrm>
            <a:off x="7589940" y="942975"/>
            <a:ext cx="1512000" cy="1095375"/>
          </a:xfrm>
          <a:prstGeom prst="rect">
            <a:avLst/>
          </a:prstGeom>
          <a:gradFill flip="none" rotWithShape="1">
            <a:gsLst>
              <a:gs pos="90000">
                <a:srgbClr val="66FF66"/>
              </a:gs>
              <a:gs pos="100000">
                <a:srgbClr val="00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653262E-794E-A155-C403-74BFA07DF58A}"/>
              </a:ext>
            </a:extLst>
          </p:cNvPr>
          <p:cNvSpPr/>
          <p:nvPr/>
        </p:nvSpPr>
        <p:spPr>
          <a:xfrm>
            <a:off x="9101930" y="942975"/>
            <a:ext cx="1512000" cy="1095375"/>
          </a:xfrm>
          <a:prstGeom prst="rect">
            <a:avLst/>
          </a:prstGeom>
          <a:gradFill flip="none" rotWithShape="1">
            <a:gsLst>
              <a:gs pos="90000">
                <a:srgbClr val="00FF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B94C1E13-A62D-F53B-54F3-CCEA27AA4F85}"/>
              </a:ext>
            </a:extLst>
          </p:cNvPr>
          <p:cNvSpPr/>
          <p:nvPr/>
        </p:nvSpPr>
        <p:spPr>
          <a:xfrm>
            <a:off x="10613914" y="942975"/>
            <a:ext cx="1512000" cy="10953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9ADD29E-CE69-D92C-0292-FC8FC953E93E}"/>
              </a:ext>
            </a:extLst>
          </p:cNvPr>
          <p:cNvSpPr txBox="1"/>
          <p:nvPr/>
        </p:nvSpPr>
        <p:spPr>
          <a:xfrm>
            <a:off x="-17671" y="1215756"/>
            <a:ext cx="16072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CENSIMENTO E SOPRALLUOGHI PER ATTIVITÀ E CONDOMINI</a:t>
            </a:r>
            <a:endParaRPr kumimoji="0" lang="it-IT" sz="105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0DB00D2-78A2-F2BB-B79D-5FE138BCA11A}"/>
              </a:ext>
            </a:extLst>
          </p:cNvPr>
          <p:cNvSpPr txBox="1"/>
          <p:nvPr/>
        </p:nvSpPr>
        <p:spPr>
          <a:xfrm>
            <a:off x="1446681" y="1296548"/>
            <a:ext cx="160724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COINVOLGIMENTO ASSOCIAZIONI DI </a:t>
            </a:r>
            <a:b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CATEGORIA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78D5EE7-7362-6562-5BD0-F063F1625E8E}"/>
              </a:ext>
            </a:extLst>
          </p:cNvPr>
          <p:cNvSpPr txBox="1"/>
          <p:nvPr/>
        </p:nvSpPr>
        <p:spPr>
          <a:xfrm>
            <a:off x="3006327" y="1458130"/>
            <a:ext cx="160724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INVIO LETTERA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EA541B27-1E77-41EF-4C41-C49FF99D8711}"/>
              </a:ext>
            </a:extLst>
          </p:cNvPr>
          <p:cNvSpPr txBox="1"/>
          <p:nvPr/>
        </p:nvSpPr>
        <p:spPr>
          <a:xfrm>
            <a:off x="4494289" y="1377339"/>
            <a:ext cx="16553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ASSEMBLEE PUBBLICHE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D6529653-7DB4-1C43-09AB-B0748564BE6C}"/>
              </a:ext>
            </a:extLst>
          </p:cNvPr>
          <p:cNvSpPr txBox="1"/>
          <p:nvPr/>
        </p:nvSpPr>
        <p:spPr>
          <a:xfrm>
            <a:off x="5949115" y="1296548"/>
            <a:ext cx="16553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DISTRIBUZIONE KIT DI RACCOLTA CASA PER CASA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A21043D-218F-6B6A-9561-7672DB150C48}"/>
              </a:ext>
            </a:extLst>
          </p:cNvPr>
          <p:cNvSpPr txBox="1"/>
          <p:nvPr/>
        </p:nvSpPr>
        <p:spPr>
          <a:xfrm>
            <a:off x="7565885" y="1134965"/>
            <a:ext cx="142169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DISTRIBUZIONE KIT </a:t>
            </a:r>
            <a:b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 RACCOLTA PRESSO INFOPOINT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73E0E4E-96A0-800F-DAF1-8AA6D2419570}"/>
              </a:ext>
            </a:extLst>
          </p:cNvPr>
          <p:cNvSpPr txBox="1"/>
          <p:nvPr/>
        </p:nvSpPr>
        <p:spPr>
          <a:xfrm>
            <a:off x="9104151" y="1215756"/>
            <a:ext cx="12404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AVVIO DEL </a:t>
            </a:r>
            <a:br>
              <a:rPr kumimoji="0" lang="it-IT" altLang="it-IT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it-IT" altLang="it-IT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NUOVO SERVIZIO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045B5ED-0FBB-3EB9-B698-AC2087B67A70}"/>
              </a:ext>
            </a:extLst>
          </p:cNvPr>
          <p:cNvSpPr txBox="1"/>
          <p:nvPr/>
        </p:nvSpPr>
        <p:spPr>
          <a:xfrm>
            <a:off x="10629935" y="1280220"/>
            <a:ext cx="151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5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MODIFICHE POSTAZIONI STRADALI E TUTORAGGIO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E17D8CF0-DCCB-7EBE-C4AF-7A2DE4D181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9" t="3084" r="4548" b="1518"/>
          <a:stretch/>
        </p:blipFill>
        <p:spPr>
          <a:xfrm>
            <a:off x="4516895" y="4287443"/>
            <a:ext cx="1455743" cy="17464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F60A603-26FC-6A59-E0DC-87AA41CF7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0" t="7662" r="3805" b="3496"/>
          <a:stretch/>
        </p:blipFill>
        <p:spPr bwMode="auto">
          <a:xfrm>
            <a:off x="6049229" y="4433789"/>
            <a:ext cx="1455743" cy="145379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C159403E-AE0B-FCF0-7F0B-BBD60632F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99" r="1753"/>
          <a:stretch/>
        </p:blipFill>
        <p:spPr>
          <a:xfrm>
            <a:off x="7557331" y="4503101"/>
            <a:ext cx="1584000" cy="13151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AE6049B9-7E55-0E40-4187-6DD8D223A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907" y="4645145"/>
            <a:ext cx="1612316" cy="103108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5FE0992B-C5C8-1E8C-5B7F-2E105EB6C2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83" t="16065" r="69226" b="32689"/>
          <a:stretch/>
        </p:blipFill>
        <p:spPr>
          <a:xfrm>
            <a:off x="9318598" y="4536810"/>
            <a:ext cx="1055793" cy="1247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FE4ACB20-A662-219B-DC39-91B7A83523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904" t="20264" r="35541" b="29887"/>
          <a:stretch/>
        </p:blipFill>
        <p:spPr>
          <a:xfrm>
            <a:off x="363825" y="4287443"/>
            <a:ext cx="844259" cy="1746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5601FBB9-15FE-8540-5267-20075D2884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3" t="2445" r="3344" b="2278"/>
          <a:stretch/>
        </p:blipFill>
        <p:spPr>
          <a:xfrm>
            <a:off x="3101856" y="4287443"/>
            <a:ext cx="1301894" cy="174648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70A812A4-1852-3794-84FE-5686A8AFC18D}"/>
              </a:ext>
            </a:extLst>
          </p:cNvPr>
          <p:cNvSpPr/>
          <p:nvPr/>
        </p:nvSpPr>
        <p:spPr>
          <a:xfrm>
            <a:off x="9101920" y="2378288"/>
            <a:ext cx="1368000" cy="1368000"/>
          </a:xfrm>
          <a:prstGeom prst="ellipse">
            <a:avLst/>
          </a:prstGeom>
          <a:gradFill flip="none" rotWithShape="1">
            <a:gsLst>
              <a:gs pos="46000">
                <a:srgbClr val="00A97E"/>
              </a:gs>
              <a:gs pos="9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29208D-195B-F484-E6AA-06B44909A8A6}"/>
              </a:ext>
            </a:extLst>
          </p:cNvPr>
          <p:cNvSpPr txBox="1"/>
          <p:nvPr/>
        </p:nvSpPr>
        <p:spPr>
          <a:xfrm>
            <a:off x="9106965" y="2704034"/>
            <a:ext cx="13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  <a:p>
            <a:pPr algn="ctr"/>
            <a:r>
              <a:rPr lang="it-IT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MAGGIO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292A16C-AEF7-DBBF-F316-878900228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35" y="4538067"/>
            <a:ext cx="1362588" cy="12452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67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700" dirty="0">
                <a:solidFill>
                  <a:srgbClr val="006666"/>
                </a:solidFill>
              </a:rPr>
              <a:t>INCONTRI PUBBLICI PER INFORMARE CITTADINI E ATTIVITÀ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2837DC-6C52-8030-749E-AFAF0F77AD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64" t="37168" r="62032" b="15191"/>
          <a:stretch/>
        </p:blipFill>
        <p:spPr>
          <a:xfrm>
            <a:off x="115087" y="1348599"/>
            <a:ext cx="1739700" cy="18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CBFF4E-0457-C0A4-2D1A-6A772C39DF0A}"/>
              </a:ext>
            </a:extLst>
          </p:cNvPr>
          <p:cNvSpPr txBox="1"/>
          <p:nvPr/>
        </p:nvSpPr>
        <p:spPr>
          <a:xfrm>
            <a:off x="1922452" y="1203881"/>
            <a:ext cx="49545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avranno inizio alle ore 20:30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3 aprile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Pier Paolo d'</a:t>
            </a:r>
            <a:r>
              <a:rPr lang="it-IT" sz="1600" b="1" dirty="0" err="1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Attorre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Via Ponte Marino 2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13 aprile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</a:t>
            </a:r>
            <a:r>
              <a:rPr lang="it-IT" sz="1600" b="1" dirty="0" err="1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Cavalcoli</a:t>
            </a:r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di Commercio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Viale Farini 14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17 aprile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Salone Nobile Palazzo </a:t>
            </a:r>
            <a:r>
              <a:rPr lang="it-IT" sz="1600" b="1" dirty="0" err="1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Rasponi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Piazza Kennedy 12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64110E-0472-DF77-3F6E-697C2EBE3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0331" y="708987"/>
            <a:ext cx="1838254" cy="1549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5CB3E0-9AB0-80BD-04F1-C3DAFCCBB1BA}"/>
              </a:ext>
            </a:extLst>
          </p:cNvPr>
          <p:cNvSpPr txBox="1"/>
          <p:nvPr/>
        </p:nvSpPr>
        <p:spPr>
          <a:xfrm>
            <a:off x="6886575" y="1501833"/>
            <a:ext cx="53529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POINT</a:t>
            </a:r>
          </a:p>
          <a:p>
            <a:endParaRPr lang="it-IT" sz="16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Mesi di maggio e giugno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 XX Settembre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– martedì, dalle 15.00 alle 19.00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Piazzale Luigi Carlo Farini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 Stazione FS - giovedì, dalle 15.00 alle 19.00 presso ricovero bici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 della Resistenza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 sabato, dalle 9.00 alle 13.00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4DBAF0F-1ABF-5D79-0B41-FC96C53A4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7" y="4027803"/>
            <a:ext cx="1738800" cy="16635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A387EFB-200C-362E-49FF-F2DC5F06B50E}"/>
              </a:ext>
            </a:extLst>
          </p:cNvPr>
          <p:cNvSpPr txBox="1"/>
          <p:nvPr/>
        </p:nvSpPr>
        <p:spPr>
          <a:xfrm>
            <a:off x="1922451" y="4347166"/>
            <a:ext cx="4964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5 aprile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dalle ore 18:30 alle 20:00</a:t>
            </a:r>
          </a:p>
          <a:p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collegandosi da computer o cellulare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A650B0-4E4E-54C5-5C19-0409AAAB8C08}"/>
              </a:ext>
            </a:extLst>
          </p:cNvPr>
          <p:cNvSpPr txBox="1"/>
          <p:nvPr/>
        </p:nvSpPr>
        <p:spPr>
          <a:xfrm>
            <a:off x="1922450" y="4978757"/>
            <a:ext cx="496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Per partecipare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www.gruppohera.it/direttaravenna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E764BA9-6A0D-33FC-E5CE-6481FF68C8BC}"/>
              </a:ext>
            </a:extLst>
          </p:cNvPr>
          <p:cNvCxnSpPr>
            <a:cxnSpLocks/>
          </p:cNvCxnSpPr>
          <p:nvPr/>
        </p:nvCxnSpPr>
        <p:spPr>
          <a:xfrm>
            <a:off x="6851719" y="651839"/>
            <a:ext cx="121" cy="5544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11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493511" y="310071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2000" dirty="0">
                <a:solidFill>
                  <a:srgbClr val="006666"/>
                </a:solidFill>
              </a:rPr>
              <a:t>PROSSIMI PASSI…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18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5F731F-E956-06CC-58EB-BE0037F6E475}"/>
              </a:ext>
            </a:extLst>
          </p:cNvPr>
          <p:cNvSpPr txBox="1"/>
          <p:nvPr/>
        </p:nvSpPr>
        <p:spPr>
          <a:xfrm>
            <a:off x="1224793" y="1842105"/>
            <a:ext cx="99054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30000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Avvio dei servizi nel Centro Storico, tutoraggio e affiancamento ad attività e cittadini</a:t>
            </a:r>
          </a:p>
          <a:p>
            <a:pPr marL="285750" indent="-285750">
              <a:buSzPct val="13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3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30000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Consolidamento stagione estiva nei lidi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dopo il primo anno di avvio</a:t>
            </a:r>
          </a:p>
          <a:p>
            <a:pPr marL="285750" indent="-285750">
              <a:buSzPct val="13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30000"/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30000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Contrasto agli abbandoni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– presenza di fototrappole, controllo del territorio, Agenti Accertatori</a:t>
            </a:r>
          </a:p>
          <a:p>
            <a:pPr marL="285750" indent="-285750">
              <a:buSzPct val="13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30000"/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30000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Aumento della qualità della raccolta differenziata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726042D7-0308-175B-090B-63F884C42CB1}"/>
              </a:ext>
            </a:extLst>
          </p:cNvPr>
          <p:cNvSpPr/>
          <p:nvPr/>
        </p:nvSpPr>
        <p:spPr>
          <a:xfrm>
            <a:off x="535455" y="1773331"/>
            <a:ext cx="645953" cy="52011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5D86721A-1DF5-5EFA-F980-CF51731EA5FA}"/>
              </a:ext>
            </a:extLst>
          </p:cNvPr>
          <p:cNvSpPr/>
          <p:nvPr/>
        </p:nvSpPr>
        <p:spPr>
          <a:xfrm>
            <a:off x="526344" y="2618210"/>
            <a:ext cx="645953" cy="52011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84BA6750-DEB6-3F94-DA40-D49E596CBAF3}"/>
              </a:ext>
            </a:extLst>
          </p:cNvPr>
          <p:cNvSpPr/>
          <p:nvPr/>
        </p:nvSpPr>
        <p:spPr>
          <a:xfrm>
            <a:off x="526345" y="3412233"/>
            <a:ext cx="645953" cy="52011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06159FF-32A0-FCD2-A62B-BFE380182AB3}"/>
              </a:ext>
            </a:extLst>
          </p:cNvPr>
          <p:cNvSpPr/>
          <p:nvPr/>
        </p:nvSpPr>
        <p:spPr>
          <a:xfrm>
            <a:off x="535454" y="4215473"/>
            <a:ext cx="645953" cy="52011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002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dificio, aria aperta, erba&#10;&#10;Descrizione generata automaticamente">
            <a:extLst>
              <a:ext uri="{FF2B5EF4-FFF2-40B4-BE49-F238E27FC236}">
                <a16:creationId xmlns:a16="http://schemas.microsoft.com/office/drawing/2014/main" id="{E1AE3F68-8D04-0F4B-DCAE-27E90B790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65"/>
          <a:stretch/>
        </p:blipFill>
        <p:spPr>
          <a:xfrm>
            <a:off x="3137766" y="394489"/>
            <a:ext cx="8574763" cy="5398593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29573C1-9D4C-4C19-866B-DE96648DF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6" y="394489"/>
            <a:ext cx="1975215" cy="741392"/>
          </a:xfrm>
          <a:prstGeom prst="rect">
            <a:avLst/>
          </a:prstGeom>
          <a:noFill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3416E9-FA3A-4C4E-8F79-CF7C799223A1}"/>
              </a:ext>
            </a:extLst>
          </p:cNvPr>
          <p:cNvSpPr txBox="1"/>
          <p:nvPr/>
        </p:nvSpPr>
        <p:spPr>
          <a:xfrm>
            <a:off x="3137766" y="3933260"/>
            <a:ext cx="5324147" cy="2377574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Partenza nuovi servizi di raccolta </a:t>
            </a:r>
            <a:r>
              <a:rPr lang="it-IT" altLang="it-IT" sz="2400" b="1" dirty="0">
                <a:solidFill>
                  <a:srgbClr val="008080"/>
                </a:solidFill>
                <a:latin typeface="Arial Black" panose="020B0A04020102020204" pitchFamily="34" charset="0"/>
              </a:rPr>
              <a:t>29 maggio 2023</a:t>
            </a:r>
          </a:p>
          <a:p>
            <a:pPr>
              <a:spcBef>
                <a:spcPts val="600"/>
              </a:spcBef>
            </a:pPr>
            <a:r>
              <a:rPr lang="it-IT" altLang="it-IT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Comune di Ravenna</a:t>
            </a:r>
          </a:p>
          <a:p>
            <a:pPr>
              <a:spcBef>
                <a:spcPts val="600"/>
              </a:spcBef>
            </a:pPr>
            <a:endParaRPr lang="it-IT" altLang="it-IT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it-IT" alt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Centro Storico</a:t>
            </a:r>
          </a:p>
          <a:p>
            <a:pPr eaLnBrk="1" hangingPunct="1"/>
            <a:endParaRPr lang="it-IT" altLang="it-IT" dirty="0">
              <a:highlight>
                <a:srgbClr val="FFFF00"/>
              </a:highlight>
              <a:latin typeface="Arial" pitchFamily="34" charset="0"/>
            </a:endParaRPr>
          </a:p>
          <a:p>
            <a:pPr eaLnBrk="1" hangingPunct="1"/>
            <a:r>
              <a:rPr lang="it-IT" altLang="it-IT" sz="1350" i="1" dirty="0">
                <a:latin typeface="Arial" pitchFamily="34" charset="0"/>
              </a:rPr>
              <a:t>Conferenza Stampa del 31 marzo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CF3B46A-8D9D-FD7A-3AEE-F2A7DE969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5088" y="5941502"/>
            <a:ext cx="617441" cy="846961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C0E83D-6BAB-F182-4237-8C6F6675B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5" name="Immagine 9">
            <a:extLst>
              <a:ext uri="{FF2B5EF4-FFF2-40B4-BE49-F238E27FC236}">
                <a16:creationId xmlns:a16="http://schemas.microsoft.com/office/drawing/2014/main" id="{E9A86187-653B-072B-D16C-066B92E44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92" y="5258073"/>
            <a:ext cx="587794" cy="5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70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0024" y="329000"/>
            <a:ext cx="9784451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800" dirty="0">
                <a:solidFill>
                  <a:schemeClr val="tx1"/>
                </a:solidFill>
              </a:rPr>
              <a:t>GARA PUBBLICA PER L’AFFIDAMENTO IN CONCESSIONE DEL SERVIZIO DI GESTIONE</a:t>
            </a:r>
          </a:p>
          <a:p>
            <a:pPr>
              <a:spcAft>
                <a:spcPts val="200"/>
              </a:spcAft>
            </a:pPr>
            <a:r>
              <a:rPr lang="it-IT" sz="1800" dirty="0">
                <a:solidFill>
                  <a:schemeClr val="tx1"/>
                </a:solidFill>
              </a:rPr>
              <a:t>DEI RIFIUTI URBANI E SIMILI </a:t>
            </a:r>
            <a:r>
              <a:rPr lang="it-IT" sz="1800" dirty="0">
                <a:solidFill>
                  <a:srgbClr val="006666"/>
                </a:solidFill>
              </a:rPr>
              <a:t>BACINO TERRITORIALE DI RAVENNA e CESENA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518AC2-15C6-48C7-52EF-4F5298D8B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D6810D-A344-2E02-9EEC-BA3B42A81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DAC1C74C-5E24-612F-70D2-5C6E94FC3C89}"/>
              </a:ext>
            </a:extLst>
          </p:cNvPr>
          <p:cNvSpPr/>
          <p:nvPr/>
        </p:nvSpPr>
        <p:spPr>
          <a:xfrm>
            <a:off x="6435966" y="1542971"/>
            <a:ext cx="5220000" cy="1800000"/>
          </a:xfrm>
          <a:prstGeom prst="roundRect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20F45B-BE05-7428-3FB2-EDBD0377ED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0" r="80732" b="48362"/>
          <a:stretch/>
        </p:blipFill>
        <p:spPr>
          <a:xfrm>
            <a:off x="6527148" y="2322307"/>
            <a:ext cx="1152000" cy="7794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3852956-A0FE-D09E-E0A0-696051E728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02" b="38518"/>
          <a:stretch/>
        </p:blipFill>
        <p:spPr>
          <a:xfrm>
            <a:off x="7964477" y="2360282"/>
            <a:ext cx="1868019" cy="81779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E200EE5-91DC-CBF4-56AF-35B8255BC7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270" b="47371"/>
          <a:stretch/>
        </p:blipFill>
        <p:spPr>
          <a:xfrm>
            <a:off x="9984476" y="2419410"/>
            <a:ext cx="1656000" cy="699540"/>
          </a:xfrm>
          <a:prstGeom prst="rect">
            <a:avLst/>
          </a:prstGeom>
        </p:spPr>
      </p:pic>
      <p:pic>
        <p:nvPicPr>
          <p:cNvPr id="41" name="Elemento grafico 40" descr="Riunione con riempimento a tinta unita">
            <a:extLst>
              <a:ext uri="{FF2B5EF4-FFF2-40B4-BE49-F238E27FC236}">
                <a16:creationId xmlns:a16="http://schemas.microsoft.com/office/drawing/2014/main" id="{CBF7B681-CB63-66C9-B389-8552015C85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602899" y="1531044"/>
            <a:ext cx="720000" cy="720000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B63562C-3695-BF55-822A-E009BA0D1C91}"/>
              </a:ext>
            </a:extLst>
          </p:cNvPr>
          <p:cNvSpPr txBox="1"/>
          <p:nvPr/>
        </p:nvSpPr>
        <p:spPr>
          <a:xfrm>
            <a:off x="8646198" y="1690989"/>
            <a:ext cx="799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RTI</a:t>
            </a:r>
            <a:endParaRPr lang="it-IT" sz="20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F3FB09B2-D0CC-27AE-A804-E5709AA68D91}"/>
              </a:ext>
            </a:extLst>
          </p:cNvPr>
          <p:cNvSpPr/>
          <p:nvPr/>
        </p:nvSpPr>
        <p:spPr>
          <a:xfrm>
            <a:off x="781927" y="4053832"/>
            <a:ext cx="4890921" cy="1800000"/>
          </a:xfrm>
          <a:prstGeom prst="roundRect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Elemento grafico 52" descr="Vietato gettare rifiuti con riempimento a tinta unita">
            <a:extLst>
              <a:ext uri="{FF2B5EF4-FFF2-40B4-BE49-F238E27FC236}">
                <a16:creationId xmlns:a16="http://schemas.microsoft.com/office/drawing/2014/main" id="{038F920F-809D-B276-2658-79F5B18FFD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16317" y="4827129"/>
            <a:ext cx="648000" cy="648000"/>
          </a:xfrm>
          <a:prstGeom prst="rect">
            <a:avLst/>
          </a:prstGeom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79B1A920-E94C-2619-A5B2-3E501EC974CB}"/>
              </a:ext>
            </a:extLst>
          </p:cNvPr>
          <p:cNvSpPr txBox="1"/>
          <p:nvPr/>
        </p:nvSpPr>
        <p:spPr>
          <a:xfrm>
            <a:off x="1078854" y="4238711"/>
            <a:ext cx="429706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 DI RACCOLTA PREVISTI</a:t>
            </a:r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C4669979-AC33-5CD3-2A71-68C6D56B5210}"/>
              </a:ext>
            </a:extLst>
          </p:cNvPr>
          <p:cNvGrpSpPr/>
          <p:nvPr/>
        </p:nvGrpSpPr>
        <p:grpSpPr>
          <a:xfrm>
            <a:off x="1678878" y="4725145"/>
            <a:ext cx="3730717" cy="851968"/>
            <a:chOff x="2778566" y="3718407"/>
            <a:chExt cx="3730717" cy="851968"/>
          </a:xfrm>
        </p:grpSpPr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EC905218-A896-EB34-13E0-2CF6EFECD90D}"/>
                </a:ext>
              </a:extLst>
            </p:cNvPr>
            <p:cNvSpPr txBox="1"/>
            <p:nvPr/>
          </p:nvSpPr>
          <p:spPr>
            <a:xfrm>
              <a:off x="2778566" y="3718407"/>
              <a:ext cx="3730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 A PORTA MISTO</a:t>
              </a:r>
              <a:endParaRPr lang="it-IT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F6255CDE-4A67-C7F9-0DDB-2DAE4C02B14E}"/>
                </a:ext>
              </a:extLst>
            </p:cNvPr>
            <p:cNvSpPr txBox="1"/>
            <p:nvPr/>
          </p:nvSpPr>
          <p:spPr>
            <a:xfrm>
              <a:off x="2778567" y="4201043"/>
              <a:ext cx="37307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 A PORTA INTEGRALE</a:t>
              </a:r>
              <a:endParaRPr lang="it-IT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Ovale 7">
            <a:extLst>
              <a:ext uri="{FF2B5EF4-FFF2-40B4-BE49-F238E27FC236}">
                <a16:creationId xmlns:a16="http://schemas.microsoft.com/office/drawing/2014/main" id="{9FF49205-6803-26E3-8BB7-E447DBF6E86C}"/>
              </a:ext>
            </a:extLst>
          </p:cNvPr>
          <p:cNvSpPr/>
          <p:nvPr/>
        </p:nvSpPr>
        <p:spPr>
          <a:xfrm>
            <a:off x="220106" y="1537007"/>
            <a:ext cx="1800000" cy="1800000"/>
          </a:xfrm>
          <a:prstGeom prst="ellipse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E3D7EE2-7953-36EB-6B58-6DC9AA1F82DE}"/>
              </a:ext>
            </a:extLst>
          </p:cNvPr>
          <p:cNvSpPr txBox="1"/>
          <p:nvPr/>
        </p:nvSpPr>
        <p:spPr>
          <a:xfrm>
            <a:off x="562106" y="2489391"/>
            <a:ext cx="111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600.000</a:t>
            </a:r>
            <a:r>
              <a:rPr lang="it-IT" sz="20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ABITANTI</a:t>
            </a:r>
            <a:endParaRPr lang="it-IT" sz="20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lemento grafico 4" descr="Gruppo di persone con riempimento a tinta unita">
            <a:extLst>
              <a:ext uri="{FF2B5EF4-FFF2-40B4-BE49-F238E27FC236}">
                <a16:creationId xmlns:a16="http://schemas.microsoft.com/office/drawing/2014/main" id="{B5BE1107-5934-062B-47AC-FD256088660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60106" y="1682327"/>
            <a:ext cx="720000" cy="720000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90826E35-F180-1102-F161-FB4FB77DD173}"/>
              </a:ext>
            </a:extLst>
          </p:cNvPr>
          <p:cNvSpPr/>
          <p:nvPr/>
        </p:nvSpPr>
        <p:spPr>
          <a:xfrm>
            <a:off x="2327387" y="1537007"/>
            <a:ext cx="1800000" cy="1800000"/>
          </a:xfrm>
          <a:prstGeom prst="ellipse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ACF138B-CA31-A452-9138-FD68FC649F7C}"/>
              </a:ext>
            </a:extLst>
          </p:cNvPr>
          <p:cNvSpPr txBox="1"/>
          <p:nvPr/>
        </p:nvSpPr>
        <p:spPr>
          <a:xfrm>
            <a:off x="2669387" y="2737552"/>
            <a:ext cx="111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it-IT" sz="20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E8FC8F0-E025-A5BB-5F22-989505DE93B7}"/>
              </a:ext>
            </a:extLst>
          </p:cNvPr>
          <p:cNvSpPr txBox="1"/>
          <p:nvPr/>
        </p:nvSpPr>
        <p:spPr>
          <a:xfrm>
            <a:off x="2221404" y="2179710"/>
            <a:ext cx="20119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 AGGIUDICAZIONE</a:t>
            </a:r>
          </a:p>
        </p:txBody>
      </p:sp>
      <p:pic>
        <p:nvPicPr>
          <p:cNvPr id="39" name="Elemento grafico 38" descr="Martelletto con riempimento a tinta unita">
            <a:extLst>
              <a:ext uri="{FF2B5EF4-FFF2-40B4-BE49-F238E27FC236}">
                <a16:creationId xmlns:a16="http://schemas.microsoft.com/office/drawing/2014/main" id="{66B21FD6-E890-490C-31E5-068804C0105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903387" y="1546339"/>
            <a:ext cx="648000" cy="648000"/>
          </a:xfrm>
          <a:prstGeom prst="rect">
            <a:avLst/>
          </a:prstGeom>
        </p:spPr>
      </p:pic>
      <p:sp>
        <p:nvSpPr>
          <p:cNvPr id="60" name="Ovale 59">
            <a:extLst>
              <a:ext uri="{FF2B5EF4-FFF2-40B4-BE49-F238E27FC236}">
                <a16:creationId xmlns:a16="http://schemas.microsoft.com/office/drawing/2014/main" id="{CBC79345-C763-187D-C06F-8AEDD671D7C6}"/>
              </a:ext>
            </a:extLst>
          </p:cNvPr>
          <p:cNvSpPr/>
          <p:nvPr/>
        </p:nvSpPr>
        <p:spPr>
          <a:xfrm>
            <a:off x="4434668" y="1545565"/>
            <a:ext cx="1800000" cy="1800000"/>
          </a:xfrm>
          <a:prstGeom prst="ellipse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92079502-5E2F-C5F7-4D09-77A6C17ECC8F}"/>
              </a:ext>
            </a:extLst>
          </p:cNvPr>
          <p:cNvSpPr txBox="1"/>
          <p:nvPr/>
        </p:nvSpPr>
        <p:spPr>
          <a:xfrm>
            <a:off x="4776668" y="2602823"/>
            <a:ext cx="111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ANNI</a:t>
            </a:r>
            <a:endParaRPr lang="it-IT" sz="20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852C0DF6-2411-F599-05A7-B27149B7B2C0}"/>
              </a:ext>
            </a:extLst>
          </p:cNvPr>
          <p:cNvSpPr txBox="1"/>
          <p:nvPr/>
        </p:nvSpPr>
        <p:spPr>
          <a:xfrm>
            <a:off x="4434668" y="2131118"/>
            <a:ext cx="180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DURATA CONCESSIONE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30783F77-D5B4-2451-93B3-B95507AD8192}"/>
              </a:ext>
            </a:extLst>
          </p:cNvPr>
          <p:cNvSpPr txBox="1"/>
          <p:nvPr/>
        </p:nvSpPr>
        <p:spPr>
          <a:xfrm>
            <a:off x="4719351" y="2939690"/>
            <a:ext cx="1230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fino al 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</a:t>
            </a:r>
            <a:endParaRPr lang="it-IT" sz="1400" dirty="0">
              <a:solidFill>
                <a:srgbClr val="C00000"/>
              </a:solidFill>
            </a:endParaRPr>
          </a:p>
        </p:txBody>
      </p:sp>
      <p:pic>
        <p:nvPicPr>
          <p:cNvPr id="66" name="Elemento grafico 65" descr="Calendario giornaliero con riempimento a tinta unita">
            <a:extLst>
              <a:ext uri="{FF2B5EF4-FFF2-40B4-BE49-F238E27FC236}">
                <a16:creationId xmlns:a16="http://schemas.microsoft.com/office/drawing/2014/main" id="{543D9E1B-538E-3D7D-C934-C06C53CCF8D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010668" y="1528449"/>
            <a:ext cx="648000" cy="648000"/>
          </a:xfrm>
          <a:prstGeom prst="rect">
            <a:avLst/>
          </a:prstGeom>
        </p:spPr>
      </p:pic>
      <p:sp>
        <p:nvSpPr>
          <p:cNvPr id="77" name="Rettangolo con angoli arrotondati 76">
            <a:extLst>
              <a:ext uri="{FF2B5EF4-FFF2-40B4-BE49-F238E27FC236}">
                <a16:creationId xmlns:a16="http://schemas.microsoft.com/office/drawing/2014/main" id="{4A72A0DC-4291-FBBD-AF41-0DDDB9A11061}"/>
              </a:ext>
            </a:extLst>
          </p:cNvPr>
          <p:cNvSpPr/>
          <p:nvPr/>
        </p:nvSpPr>
        <p:spPr>
          <a:xfrm>
            <a:off x="6496011" y="4053832"/>
            <a:ext cx="4890921" cy="1800000"/>
          </a:xfrm>
          <a:prstGeom prst="roundRect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1E57F8BA-94BC-688C-26E7-E8D5E9FC6D13}"/>
              </a:ext>
            </a:extLst>
          </p:cNvPr>
          <p:cNvSpPr txBox="1"/>
          <p:nvPr/>
        </p:nvSpPr>
        <p:spPr>
          <a:xfrm>
            <a:off x="6792938" y="4238711"/>
            <a:ext cx="4297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76" name="Elemento grafico 75" descr="Germe con riempimento a tinta unita">
            <a:extLst>
              <a:ext uri="{FF2B5EF4-FFF2-40B4-BE49-F238E27FC236}">
                <a16:creationId xmlns:a16="http://schemas.microsoft.com/office/drawing/2014/main" id="{FBA25CB5-2E4D-D739-372E-028D1695957B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602899" y="4755129"/>
            <a:ext cx="720000" cy="7200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F4AE9FD-5215-8896-838E-BB0AC4105977}"/>
              </a:ext>
            </a:extLst>
          </p:cNvPr>
          <p:cNvSpPr txBox="1"/>
          <p:nvPr/>
        </p:nvSpPr>
        <p:spPr>
          <a:xfrm>
            <a:off x="7429787" y="4714969"/>
            <a:ext cx="38300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Ritardi e difficoltà legati all’emergenza sanitaria hanno causato lo slittamento delle tempistiche di messa a regime del nuovo servizio di raccolta differenziata.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0B68A7-677C-E876-009D-60A6BA07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893" y="336105"/>
            <a:ext cx="1389174" cy="8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2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800" dirty="0">
                <a:solidFill>
                  <a:srgbClr val="006666"/>
                </a:solidFill>
              </a:rPr>
              <a:t>L’INCREMENTO PROGRESSIVO DELLA RACCOLTA DIFFERENZIATA NEL COMUNE DI RAVENNA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79745BA-EF8C-322C-07EF-1B9D702321D1}"/>
              </a:ext>
            </a:extLst>
          </p:cNvPr>
          <p:cNvSpPr txBox="1"/>
          <p:nvPr/>
        </p:nvSpPr>
        <p:spPr>
          <a:xfrm>
            <a:off x="10645823" y="852215"/>
            <a:ext cx="136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b="1" dirty="0">
                <a:solidFill>
                  <a:srgbClr val="1F5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mensile a febbraio 2023</a:t>
            </a: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E9054CA4-0127-0142-B0BF-57772C9F8F2F}"/>
              </a:ext>
            </a:extLst>
          </p:cNvPr>
          <p:cNvGrpSpPr/>
          <p:nvPr/>
        </p:nvGrpSpPr>
        <p:grpSpPr>
          <a:xfrm>
            <a:off x="1438275" y="552450"/>
            <a:ext cx="9234746" cy="4852414"/>
            <a:chOff x="948539" y="1362075"/>
            <a:chExt cx="9234746" cy="4852414"/>
          </a:xfrm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054FD3E4-8901-7FBF-6A9A-F996BA7F2850}"/>
                </a:ext>
              </a:extLst>
            </p:cNvPr>
            <p:cNvGrpSpPr/>
            <p:nvPr/>
          </p:nvGrpSpPr>
          <p:grpSpPr>
            <a:xfrm>
              <a:off x="948539" y="1362075"/>
              <a:ext cx="9206476" cy="4852414"/>
              <a:chOff x="-89844" y="995908"/>
              <a:chExt cx="10249059" cy="5401924"/>
            </a:xfrm>
          </p:grpSpPr>
          <p:sp>
            <p:nvSpPr>
              <p:cNvPr id="43" name="Rettangolo 42">
                <a:extLst>
                  <a:ext uri="{FF2B5EF4-FFF2-40B4-BE49-F238E27FC236}">
                    <a16:creationId xmlns:a16="http://schemas.microsoft.com/office/drawing/2014/main" id="{85E51F6D-55BA-6831-1B71-338EBCE307C5}"/>
                  </a:ext>
                </a:extLst>
              </p:cNvPr>
              <p:cNvSpPr/>
              <p:nvPr/>
            </p:nvSpPr>
            <p:spPr>
              <a:xfrm>
                <a:off x="-89844" y="995908"/>
                <a:ext cx="10249059" cy="51878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aphicFrame>
            <p:nvGraphicFramePr>
              <p:cNvPr id="22" name="Grafico 21">
                <a:extLst>
                  <a:ext uri="{FF2B5EF4-FFF2-40B4-BE49-F238E27FC236}">
                    <a16:creationId xmlns:a16="http://schemas.microsoft.com/office/drawing/2014/main" id="{4C87CBF2-76B6-0B8C-2E7B-51D45D09058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6225705"/>
                  </p:ext>
                </p:extLst>
              </p:nvPr>
            </p:nvGraphicFramePr>
            <p:xfrm>
              <a:off x="0" y="995908"/>
              <a:ext cx="10159215" cy="54019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pic>
          <p:nvPicPr>
            <p:cNvPr id="24" name="Elemento grafico 23" descr="Bandiera con riempimento a tinta unita">
              <a:extLst>
                <a:ext uri="{FF2B5EF4-FFF2-40B4-BE49-F238E27FC236}">
                  <a16:creationId xmlns:a16="http://schemas.microsoft.com/office/drawing/2014/main" id="{32E985EE-1132-CA67-F23F-08321491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436020" y="3347290"/>
              <a:ext cx="472278" cy="472278"/>
            </a:xfrm>
            <a:prstGeom prst="rect">
              <a:avLst/>
            </a:prstGeom>
            <a:effectLst/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BCA79A9-41D4-B2D8-8DE8-39B3F1FEC6E8}"/>
                </a:ext>
              </a:extLst>
            </p:cNvPr>
            <p:cNvSpPr txBox="1"/>
            <p:nvPr/>
          </p:nvSpPr>
          <p:spPr>
            <a:xfrm>
              <a:off x="3778197" y="4641608"/>
              <a:ext cx="1381942" cy="749141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400" b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maggio 2019 </a:t>
              </a:r>
            </a:p>
            <a:p>
              <a:r>
                <a:rPr lang="it-IT" sz="1200" b="0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Forese</a:t>
              </a:r>
            </a:p>
            <a:p>
              <a:r>
                <a:rPr lang="it-IT" sz="1200" b="0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 Sparse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E2D51FD2-A5B9-497D-8B7D-FFFF8FA30C91}"/>
                </a:ext>
              </a:extLst>
            </p:cNvPr>
            <p:cNvSpPr txBox="1"/>
            <p:nvPr/>
          </p:nvSpPr>
          <p:spPr>
            <a:xfrm>
              <a:off x="5357124" y="4404929"/>
              <a:ext cx="2220900" cy="1300138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0" rIns="36000" bIns="0" rtlCol="0">
              <a:spAutoFit/>
            </a:bodyPr>
            <a:lstStyle>
              <a:defPPr>
                <a:defRPr lang="it-IT"/>
              </a:defPPr>
              <a:lvl1pPr>
                <a:defRPr sz="1400" b="1">
                  <a:solidFill>
                    <a:srgbClr val="1F5F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novembre 2020</a:t>
              </a:r>
            </a:p>
            <a:p>
              <a:r>
                <a:rPr lang="it-IT"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Borgo Montone</a:t>
              </a:r>
            </a:p>
            <a:p>
              <a:r>
                <a:rPr lang="it-IT"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Ponte Nuovo</a:t>
              </a:r>
            </a:p>
            <a:p>
              <a:r>
                <a:rPr lang="it-IT"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Fornace Zarattini</a:t>
              </a:r>
            </a:p>
            <a:p>
              <a:r>
                <a:rPr lang="it-IT"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Classe</a:t>
              </a:r>
            </a:p>
            <a:p>
              <a:r>
                <a:rPr lang="it-IT"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Zone artigianali - industriali</a:t>
              </a:r>
            </a:p>
          </p:txBody>
        </p:sp>
        <p:pic>
          <p:nvPicPr>
            <p:cNvPr id="28" name="Elemento grafico 27" descr="Bandiera con riempimento a tinta unita">
              <a:extLst>
                <a:ext uri="{FF2B5EF4-FFF2-40B4-BE49-F238E27FC236}">
                  <a16:creationId xmlns:a16="http://schemas.microsoft.com/office/drawing/2014/main" id="{96527B51-E616-45E3-5D4D-08AAE0D1B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613579" y="3197807"/>
              <a:ext cx="472278" cy="472278"/>
            </a:xfrm>
            <a:prstGeom prst="rect">
              <a:avLst/>
            </a:prstGeom>
            <a:effectLst/>
          </p:spPr>
        </p:pic>
        <p:pic>
          <p:nvPicPr>
            <p:cNvPr id="29" name="Elemento grafico 28" descr="Bandiera con riempimento a tinta unita">
              <a:extLst>
                <a:ext uri="{FF2B5EF4-FFF2-40B4-BE49-F238E27FC236}">
                  <a16:creationId xmlns:a16="http://schemas.microsoft.com/office/drawing/2014/main" id="{C7818C21-31B7-99E8-38F3-F63EB84FD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001107" y="2573358"/>
              <a:ext cx="472278" cy="472278"/>
            </a:xfrm>
            <a:prstGeom prst="rect">
              <a:avLst/>
            </a:prstGeom>
            <a:effectLst/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672FEF9D-AEF9-C9B7-08C1-6ED21809CE2A}"/>
                </a:ext>
              </a:extLst>
            </p:cNvPr>
            <p:cNvSpPr txBox="1"/>
            <p:nvPr/>
          </p:nvSpPr>
          <p:spPr>
            <a:xfrm>
              <a:off x="8049660" y="3666639"/>
              <a:ext cx="1966178" cy="953453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400" b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  <a:p>
              <a:r>
                <a:rPr lang="it-IT" sz="1200" b="0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Città lotto 1 - </a:t>
              </a:r>
              <a:r>
                <a:rPr lang="it-IT" sz="1200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marzo</a:t>
              </a:r>
            </a:p>
            <a:p>
              <a:r>
                <a:rPr lang="it-IT" sz="1200" b="0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Lidi - </a:t>
              </a:r>
              <a:r>
                <a:rPr lang="it-IT" sz="1200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giugno</a:t>
              </a:r>
            </a:p>
            <a:p>
              <a:r>
                <a:rPr lang="it-IT" sz="1200" b="0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Città lotto 2 - </a:t>
              </a:r>
              <a:r>
                <a:rPr lang="it-IT" sz="1200" dirty="0">
                  <a:solidFill>
                    <a:srgbClr val="1F5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novembre</a:t>
              </a:r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A62413D7-87E7-97AA-04BF-0ABC4486F8D1}"/>
                </a:ext>
              </a:extLst>
            </p:cNvPr>
            <p:cNvCxnSpPr>
              <a:cxnSpLocks/>
            </p:cNvCxnSpPr>
            <p:nvPr/>
          </p:nvCxnSpPr>
          <p:spPr>
            <a:xfrm>
              <a:off x="5849718" y="4141061"/>
              <a:ext cx="71584" cy="263868"/>
            </a:xfrm>
            <a:prstGeom prst="line">
              <a:avLst/>
            </a:prstGeom>
            <a:ln w="28575">
              <a:solidFill>
                <a:srgbClr val="3AB0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BFC627CF-F86F-DADA-7DA6-3B5CF8574A7E}"/>
                </a:ext>
              </a:extLst>
            </p:cNvPr>
            <p:cNvCxnSpPr>
              <a:cxnSpLocks/>
            </p:cNvCxnSpPr>
            <p:nvPr/>
          </p:nvCxnSpPr>
          <p:spPr>
            <a:xfrm>
              <a:off x="8237247" y="3368424"/>
              <a:ext cx="109573" cy="296235"/>
            </a:xfrm>
            <a:prstGeom prst="line">
              <a:avLst/>
            </a:prstGeom>
            <a:ln w="28575">
              <a:solidFill>
                <a:srgbClr val="3AB0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62AA4FE4-603F-9E7E-761F-1D992034F6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1030" y="1816473"/>
              <a:ext cx="0" cy="2243071"/>
            </a:xfrm>
            <a:prstGeom prst="line">
              <a:avLst/>
            </a:prstGeom>
            <a:ln w="19050">
              <a:solidFill>
                <a:srgbClr val="33996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724F8EF5-FA7B-704E-E0B6-0875438900DA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4279653"/>
              <a:ext cx="71584" cy="352430"/>
            </a:xfrm>
            <a:prstGeom prst="line">
              <a:avLst/>
            </a:prstGeom>
            <a:ln w="28575">
              <a:solidFill>
                <a:srgbClr val="3AB0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diritto 64">
              <a:extLst>
                <a:ext uri="{FF2B5EF4-FFF2-40B4-BE49-F238E27FC236}">
                  <a16:creationId xmlns:a16="http://schemas.microsoft.com/office/drawing/2014/main" id="{06F1A217-71FC-6494-C640-671D2E73106C}"/>
                </a:ext>
              </a:extLst>
            </p:cNvPr>
            <p:cNvCxnSpPr>
              <a:cxnSpLocks/>
            </p:cNvCxnSpPr>
            <p:nvPr/>
          </p:nvCxnSpPr>
          <p:spPr>
            <a:xfrm>
              <a:off x="9967285" y="1806947"/>
              <a:ext cx="216000" cy="0"/>
            </a:xfrm>
            <a:prstGeom prst="line">
              <a:avLst/>
            </a:prstGeom>
            <a:ln w="28575">
              <a:solidFill>
                <a:srgbClr val="3AB0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diritto 70">
              <a:extLst>
                <a:ext uri="{FF2B5EF4-FFF2-40B4-BE49-F238E27FC236}">
                  <a16:creationId xmlns:a16="http://schemas.microsoft.com/office/drawing/2014/main" id="{08E63CE3-CE0B-9DE8-C340-586CE22DE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0555" y="1805476"/>
              <a:ext cx="6624000" cy="0"/>
            </a:xfrm>
            <a:prstGeom prst="line">
              <a:avLst/>
            </a:prstGeom>
            <a:ln w="19050">
              <a:solidFill>
                <a:srgbClr val="33996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ttangolo con angoli arrotondati 67">
              <a:extLst>
                <a:ext uri="{FF2B5EF4-FFF2-40B4-BE49-F238E27FC236}">
                  <a16:creationId xmlns:a16="http://schemas.microsoft.com/office/drawing/2014/main" id="{F0565261-1FDB-F057-FB7E-BA7B1DD82EF6}"/>
                </a:ext>
              </a:extLst>
            </p:cNvPr>
            <p:cNvSpPr/>
            <p:nvPr/>
          </p:nvSpPr>
          <p:spPr>
            <a:xfrm>
              <a:off x="1889995" y="1529595"/>
              <a:ext cx="3961694" cy="98547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28575">
              <a:gradFill flip="none" rotWithShape="1">
                <a:gsLst>
                  <a:gs pos="64000">
                    <a:srgbClr val="00A97E"/>
                  </a:gs>
                  <a:gs pos="100000">
                    <a:schemeClr val="bg1">
                      <a:lumMod val="95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112AFA74-D941-2B1F-9439-D2C151D1EECF}"/>
                </a:ext>
              </a:extLst>
            </p:cNvPr>
            <p:cNvSpPr txBox="1"/>
            <p:nvPr/>
          </p:nvSpPr>
          <p:spPr>
            <a:xfrm>
              <a:off x="1838912" y="1635782"/>
              <a:ext cx="39605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+20% </a:t>
              </a:r>
              <a:r>
                <a:rPr lang="it-IT" sz="1600" b="1" dirty="0">
                  <a:solidFill>
                    <a:srgbClr val="00A9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RACCOLTA DIFFERENZIATA</a:t>
              </a:r>
              <a:endParaRPr lang="it-IT" sz="20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Picture 9">
              <a:extLst>
                <a:ext uri="{FF2B5EF4-FFF2-40B4-BE49-F238E27FC236}">
                  <a16:creationId xmlns:a16="http://schemas.microsoft.com/office/drawing/2014/main" id="{38666FE1-EA6F-9245-2085-4BF72AA8AA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62"/>
            <a:stretch/>
          </p:blipFill>
          <p:spPr bwMode="auto">
            <a:xfrm>
              <a:off x="2488873" y="1967865"/>
              <a:ext cx="2719832" cy="50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9D8D6B71-F0A3-0F43-EAE2-75CF45954142}"/>
              </a:ext>
            </a:extLst>
          </p:cNvPr>
          <p:cNvGrpSpPr/>
          <p:nvPr/>
        </p:nvGrpSpPr>
        <p:grpSpPr>
          <a:xfrm>
            <a:off x="2481533" y="5242293"/>
            <a:ext cx="7200664" cy="959097"/>
            <a:chOff x="3843339" y="5261897"/>
            <a:chExt cx="7200664" cy="959097"/>
          </a:xfrm>
        </p:grpSpPr>
        <p:sp>
          <p:nvSpPr>
            <p:cNvPr id="75" name="Rettangolo con angoli arrotondati 74">
              <a:extLst>
                <a:ext uri="{FF2B5EF4-FFF2-40B4-BE49-F238E27FC236}">
                  <a16:creationId xmlns:a16="http://schemas.microsoft.com/office/drawing/2014/main" id="{9BDA7EBB-0068-ED09-0A92-B1DCAECBE270}"/>
                </a:ext>
              </a:extLst>
            </p:cNvPr>
            <p:cNvSpPr/>
            <p:nvPr/>
          </p:nvSpPr>
          <p:spPr>
            <a:xfrm>
              <a:off x="3843339" y="5268611"/>
              <a:ext cx="7200664" cy="928164"/>
            </a:xfrm>
            <a:prstGeom prst="roundRect">
              <a:avLst/>
            </a:prstGeom>
            <a:solidFill>
              <a:schemeClr val="bg1">
                <a:alpha val="40000"/>
              </a:schemeClr>
            </a:solidFill>
            <a:ln w="28575">
              <a:gradFill flip="none" rotWithShape="1">
                <a:gsLst>
                  <a:gs pos="64000">
                    <a:srgbClr val="00A97E"/>
                  </a:gs>
                  <a:gs pos="100000">
                    <a:schemeClr val="bg1">
                      <a:lumMod val="95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6F59CF3A-B8FB-0146-CFBC-64AA8E871BB6}"/>
                </a:ext>
              </a:extLst>
            </p:cNvPr>
            <p:cNvSpPr txBox="1"/>
            <p:nvPr/>
          </p:nvSpPr>
          <p:spPr>
            <a:xfrm>
              <a:off x="5767025" y="5261897"/>
              <a:ext cx="33532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OBIETTIVI PRGR</a:t>
              </a:r>
            </a:p>
          </p:txBody>
        </p:sp>
        <p:pic>
          <p:nvPicPr>
            <p:cNvPr id="83" name="Elemento grafico 82" descr="Tiro a segno con riempimento a tinta unita">
              <a:extLst>
                <a:ext uri="{FF2B5EF4-FFF2-40B4-BE49-F238E27FC236}">
                  <a16:creationId xmlns:a16="http://schemas.microsoft.com/office/drawing/2014/main" id="{0A542A2C-0B40-B1AC-99BD-56144F91B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14212" y="5446563"/>
              <a:ext cx="720000" cy="720000"/>
            </a:xfrm>
            <a:prstGeom prst="rect">
              <a:avLst/>
            </a:prstGeom>
          </p:spPr>
        </p:pic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EE63B16A-A7DE-982A-7B65-F568CDA41503}"/>
                </a:ext>
              </a:extLst>
            </p:cNvPr>
            <p:cNvSpPr txBox="1"/>
            <p:nvPr/>
          </p:nvSpPr>
          <p:spPr>
            <a:xfrm>
              <a:off x="4691892" y="5526002"/>
              <a:ext cx="63521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Blip>
                  <a:blip r:embed="rId10">
                    <a:extLs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</a:buBlip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70% </a:t>
              </a:r>
              <a:r>
                <a:rPr kumimoji="0" lang="it-IT" altLang="it-IT" b="1" i="0" u="none" strike="noStrike" kern="1200" cap="none" spc="0" normalizeH="0" baseline="0" noProof="0" dirty="0">
                  <a:ln>
                    <a:noFill/>
                  </a:ln>
                  <a:solidFill>
                    <a:srgbClr val="00A97E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DI RACCOLTA DIFFERENZIATA ENTRO IL </a:t>
              </a:r>
              <a:r>
                <a:rPr kumimoji="0" lang="it-IT" altLang="it-IT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2020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4AF6EE4F-82E7-A55F-95FC-B024149F4367}"/>
                </a:ext>
              </a:extLst>
            </p:cNvPr>
            <p:cNvSpPr txBox="1"/>
            <p:nvPr/>
          </p:nvSpPr>
          <p:spPr>
            <a:xfrm>
              <a:off x="4691892" y="5820884"/>
              <a:ext cx="63521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Blip>
                  <a:blip r:embed="rId10">
                    <a:extLs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</a:buBlip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79% </a:t>
              </a:r>
              <a:r>
                <a:rPr kumimoji="0" lang="it-IT" altLang="it-IT" b="1" i="0" u="none" strike="noStrike" kern="1200" cap="none" spc="0" normalizeH="0" baseline="0" noProof="0" dirty="0">
                  <a:ln>
                    <a:noFill/>
                  </a:ln>
                  <a:solidFill>
                    <a:srgbClr val="00A97E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DI RACCOLTA DIFFERENZIATA ENTRO IL </a:t>
              </a:r>
              <a:r>
                <a:rPr kumimoji="0" lang="it-IT" altLang="it-IT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2027</a:t>
              </a:r>
            </a:p>
          </p:txBody>
        </p:sp>
      </p:grpSp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86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ccia a pentagono 41">
            <a:extLst>
              <a:ext uri="{FF2B5EF4-FFF2-40B4-BE49-F238E27FC236}">
                <a16:creationId xmlns:a16="http://schemas.microsoft.com/office/drawing/2014/main" id="{E774C7E6-6CF5-ACD4-368D-24501CA85012}"/>
              </a:ext>
            </a:extLst>
          </p:cNvPr>
          <p:cNvSpPr/>
          <p:nvPr/>
        </p:nvSpPr>
        <p:spPr>
          <a:xfrm rot="5400000">
            <a:off x="1184911" y="1134823"/>
            <a:ext cx="1606790" cy="1884623"/>
          </a:xfrm>
          <a:prstGeom prst="homePlate">
            <a:avLst>
              <a:gd name="adj" fmla="val 44868"/>
            </a:avLst>
          </a:prstGeom>
          <a:solidFill>
            <a:schemeClr val="bg1">
              <a:alpha val="90000"/>
            </a:schemeClr>
          </a:solidFill>
          <a:ln w="28575">
            <a:gradFill flip="none" rotWithShape="1">
              <a:gsLst>
                <a:gs pos="64000">
                  <a:srgbClr val="0070C0">
                    <a:alpha val="70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800" dirty="0">
                <a:solidFill>
                  <a:srgbClr val="006666"/>
                </a:solidFill>
              </a:rPr>
              <a:t>RACCOLTA DIFFERENZIATA COMUNE DI RAVENNA: INCREMENTO DOPO I PROGETTI DEL 2022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0009A37B-A352-73E9-7CBD-A319176EC742}"/>
              </a:ext>
            </a:extLst>
          </p:cNvPr>
          <p:cNvCxnSpPr>
            <a:cxnSpLocks/>
          </p:cNvCxnSpPr>
          <p:nvPr/>
        </p:nvCxnSpPr>
        <p:spPr>
          <a:xfrm>
            <a:off x="0" y="3057525"/>
            <a:ext cx="12192000" cy="0"/>
          </a:xfrm>
          <a:prstGeom prst="line">
            <a:avLst/>
          </a:prstGeom>
          <a:ln w="19050">
            <a:solidFill>
              <a:srgbClr val="008A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05551825-57B0-2E64-FB02-01D22FCB6269}"/>
              </a:ext>
            </a:extLst>
          </p:cNvPr>
          <p:cNvSpPr/>
          <p:nvPr/>
        </p:nvSpPr>
        <p:spPr>
          <a:xfrm>
            <a:off x="247650" y="2967525"/>
            <a:ext cx="180000" cy="180000"/>
          </a:xfrm>
          <a:prstGeom prst="ellipse">
            <a:avLst/>
          </a:prstGeom>
          <a:solidFill>
            <a:srgbClr val="008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DFBA1C06-8E9D-DB2E-14EB-27D7A9A7E17E}"/>
              </a:ext>
            </a:extLst>
          </p:cNvPr>
          <p:cNvSpPr/>
          <p:nvPr/>
        </p:nvSpPr>
        <p:spPr>
          <a:xfrm>
            <a:off x="11764350" y="2967525"/>
            <a:ext cx="180000" cy="180000"/>
          </a:xfrm>
          <a:prstGeom prst="ellipse">
            <a:avLst/>
          </a:prstGeom>
          <a:solidFill>
            <a:srgbClr val="008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7CCA0488-BAEB-8D32-BBF5-5FEF6AED5366}"/>
              </a:ext>
            </a:extLst>
          </p:cNvPr>
          <p:cNvSpPr/>
          <p:nvPr/>
        </p:nvSpPr>
        <p:spPr>
          <a:xfrm>
            <a:off x="10941723" y="2967525"/>
            <a:ext cx="180000" cy="18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1E9698C-7BB9-6F91-9495-1990C70C66A3}"/>
              </a:ext>
            </a:extLst>
          </p:cNvPr>
          <p:cNvSpPr/>
          <p:nvPr/>
        </p:nvSpPr>
        <p:spPr>
          <a:xfrm>
            <a:off x="10119102" y="2967525"/>
            <a:ext cx="180000" cy="18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DAC936D8-D91C-9EF6-9B0E-1DF5A095446C}"/>
              </a:ext>
            </a:extLst>
          </p:cNvPr>
          <p:cNvSpPr/>
          <p:nvPr/>
        </p:nvSpPr>
        <p:spPr>
          <a:xfrm>
            <a:off x="9296481" y="2967525"/>
            <a:ext cx="180000" cy="18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DEEDC31-33C4-B1E8-68DE-2F0B13D97F9E}"/>
              </a:ext>
            </a:extLst>
          </p:cNvPr>
          <p:cNvSpPr/>
          <p:nvPr/>
        </p:nvSpPr>
        <p:spPr>
          <a:xfrm>
            <a:off x="8473860" y="2967525"/>
            <a:ext cx="180000" cy="18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0D591F2B-334F-FB4B-573F-8788C9CAFE94}"/>
              </a:ext>
            </a:extLst>
          </p:cNvPr>
          <p:cNvSpPr/>
          <p:nvPr/>
        </p:nvSpPr>
        <p:spPr>
          <a:xfrm>
            <a:off x="7651239" y="2967525"/>
            <a:ext cx="180000" cy="180000"/>
          </a:xfrm>
          <a:prstGeom prst="ellipse">
            <a:avLst/>
          </a:prstGeom>
          <a:solidFill>
            <a:srgbClr val="008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CA4E3A74-4387-4BD3-C700-71309076A4AD}"/>
              </a:ext>
            </a:extLst>
          </p:cNvPr>
          <p:cNvSpPr/>
          <p:nvPr/>
        </p:nvSpPr>
        <p:spPr>
          <a:xfrm>
            <a:off x="6828618" y="2967525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B3B45E6-B2AE-BBFB-D90D-059D978B95F0}"/>
              </a:ext>
            </a:extLst>
          </p:cNvPr>
          <p:cNvSpPr/>
          <p:nvPr/>
        </p:nvSpPr>
        <p:spPr>
          <a:xfrm>
            <a:off x="6005997" y="2967525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68E38575-E24F-1A70-EED8-192C0B6BA0FC}"/>
              </a:ext>
            </a:extLst>
          </p:cNvPr>
          <p:cNvSpPr/>
          <p:nvPr/>
        </p:nvSpPr>
        <p:spPr>
          <a:xfrm>
            <a:off x="5183376" y="2967525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42FF52DE-1694-4B08-4684-79B4727ED5DF}"/>
              </a:ext>
            </a:extLst>
          </p:cNvPr>
          <p:cNvSpPr/>
          <p:nvPr/>
        </p:nvSpPr>
        <p:spPr>
          <a:xfrm>
            <a:off x="4360755" y="2967525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767DF8F1-40E4-6462-5559-AB457577EFAB}"/>
              </a:ext>
            </a:extLst>
          </p:cNvPr>
          <p:cNvSpPr/>
          <p:nvPr/>
        </p:nvSpPr>
        <p:spPr>
          <a:xfrm>
            <a:off x="3538134" y="2967525"/>
            <a:ext cx="180000" cy="180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F0A18DB-4DA0-C98A-BF75-C89D27256F3D}"/>
              </a:ext>
            </a:extLst>
          </p:cNvPr>
          <p:cNvSpPr/>
          <p:nvPr/>
        </p:nvSpPr>
        <p:spPr>
          <a:xfrm>
            <a:off x="2715513" y="2967525"/>
            <a:ext cx="180000" cy="180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51E913F4-D99F-E58C-9AF4-3B5596A29FE6}"/>
              </a:ext>
            </a:extLst>
          </p:cNvPr>
          <p:cNvSpPr/>
          <p:nvPr/>
        </p:nvSpPr>
        <p:spPr>
          <a:xfrm>
            <a:off x="1892892" y="2967525"/>
            <a:ext cx="180000" cy="180000"/>
          </a:xfrm>
          <a:prstGeom prst="ellipse">
            <a:avLst/>
          </a:prstGeom>
          <a:solidFill>
            <a:srgbClr val="0070C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793F73BC-ED0B-990A-1F65-5D32A3B5F72D}"/>
              </a:ext>
            </a:extLst>
          </p:cNvPr>
          <p:cNvSpPr/>
          <p:nvPr/>
        </p:nvSpPr>
        <p:spPr>
          <a:xfrm>
            <a:off x="1070271" y="2967525"/>
            <a:ext cx="180000" cy="180000"/>
          </a:xfrm>
          <a:prstGeom prst="ellipse">
            <a:avLst/>
          </a:prstGeom>
          <a:solidFill>
            <a:srgbClr val="008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2BDB82A-7094-4639-542D-597A3C354344}"/>
              </a:ext>
            </a:extLst>
          </p:cNvPr>
          <p:cNvSpPr txBox="1"/>
          <p:nvPr/>
        </p:nvSpPr>
        <p:spPr>
          <a:xfrm>
            <a:off x="1019805" y="1279288"/>
            <a:ext cx="193091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MARZO 2022</a:t>
            </a:r>
          </a:p>
          <a:p>
            <a:pPr algn="ctr"/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AVVIO </a:t>
            </a:r>
          </a:p>
          <a:p>
            <a:pPr algn="ctr"/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CITTA’ LOTTO 1</a:t>
            </a:r>
          </a:p>
          <a:p>
            <a:pPr algn="ctr"/>
            <a:r>
              <a:rPr lang="it-IT" sz="14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(17.000 utenze)</a:t>
            </a:r>
          </a:p>
        </p:txBody>
      </p:sp>
      <p:sp>
        <p:nvSpPr>
          <p:cNvPr id="57" name="Freccia circolare 56">
            <a:extLst>
              <a:ext uri="{FF2B5EF4-FFF2-40B4-BE49-F238E27FC236}">
                <a16:creationId xmlns:a16="http://schemas.microsoft.com/office/drawing/2014/main" id="{465E3F2E-D302-204F-A80A-F4B49F2BCD22}"/>
              </a:ext>
            </a:extLst>
          </p:cNvPr>
          <p:cNvSpPr/>
          <p:nvPr/>
        </p:nvSpPr>
        <p:spPr>
          <a:xfrm flipV="1">
            <a:off x="1904843" y="2626337"/>
            <a:ext cx="1762650" cy="1589713"/>
          </a:xfrm>
          <a:prstGeom prst="circularArrow">
            <a:avLst>
              <a:gd name="adj1" fmla="val 2724"/>
              <a:gd name="adj2" fmla="val 541977"/>
              <a:gd name="adj3" fmla="val 20203084"/>
              <a:gd name="adj4" fmla="val 11678785"/>
              <a:gd name="adj5" fmla="val 577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52EF654-18E0-6BB8-3D1E-7323E30C8992}"/>
              </a:ext>
            </a:extLst>
          </p:cNvPr>
          <p:cNvSpPr txBox="1"/>
          <p:nvPr/>
        </p:nvSpPr>
        <p:spPr>
          <a:xfrm>
            <a:off x="3134890" y="2502512"/>
            <a:ext cx="948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</a:t>
            </a:r>
          </a:p>
          <a:p>
            <a:pPr algn="ctr"/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it-IT" sz="1400" dirty="0"/>
          </a:p>
        </p:txBody>
      </p:sp>
      <p:sp>
        <p:nvSpPr>
          <p:cNvPr id="64" name="Freccia a pentagono 63">
            <a:extLst>
              <a:ext uri="{FF2B5EF4-FFF2-40B4-BE49-F238E27FC236}">
                <a16:creationId xmlns:a16="http://schemas.microsoft.com/office/drawing/2014/main" id="{00D80896-B7CA-94C1-2B65-A30C7A48D009}"/>
              </a:ext>
            </a:extLst>
          </p:cNvPr>
          <p:cNvSpPr/>
          <p:nvPr/>
        </p:nvSpPr>
        <p:spPr>
          <a:xfrm rot="5400000">
            <a:off x="3655395" y="1229192"/>
            <a:ext cx="1606790" cy="1695883"/>
          </a:xfrm>
          <a:prstGeom prst="homePlate">
            <a:avLst>
              <a:gd name="adj" fmla="val 48897"/>
            </a:avLst>
          </a:prstGeom>
          <a:solidFill>
            <a:schemeClr val="bg1">
              <a:alpha val="90000"/>
            </a:schemeClr>
          </a:solidFill>
          <a:ln w="28575">
            <a:gradFill flip="none" rotWithShape="1">
              <a:gsLst>
                <a:gs pos="64000">
                  <a:srgbClr val="FFC000">
                    <a:alpha val="70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81214581-D822-DCB5-0ACC-66CA040EDED4}"/>
              </a:ext>
            </a:extLst>
          </p:cNvPr>
          <p:cNvSpPr txBox="1"/>
          <p:nvPr/>
        </p:nvSpPr>
        <p:spPr>
          <a:xfrm>
            <a:off x="3452447" y="1279288"/>
            <a:ext cx="188332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GIUGNO 2022</a:t>
            </a:r>
          </a:p>
          <a:p>
            <a:pPr algn="ctr"/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AVVIO LIDI</a:t>
            </a:r>
          </a:p>
          <a:p>
            <a:pPr algn="ctr"/>
            <a:r>
              <a:rPr lang="it-IT" sz="14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(22.000 utenze)</a:t>
            </a:r>
            <a:endParaRPr lang="it-IT" sz="15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ccia a pentagono 66">
            <a:extLst>
              <a:ext uri="{FF2B5EF4-FFF2-40B4-BE49-F238E27FC236}">
                <a16:creationId xmlns:a16="http://schemas.microsoft.com/office/drawing/2014/main" id="{5476E670-C0CF-23FC-EC80-324D87131504}"/>
              </a:ext>
            </a:extLst>
          </p:cNvPr>
          <p:cNvSpPr/>
          <p:nvPr/>
        </p:nvSpPr>
        <p:spPr>
          <a:xfrm rot="5400000">
            <a:off x="7769635" y="1056516"/>
            <a:ext cx="1606790" cy="2030139"/>
          </a:xfrm>
          <a:prstGeom prst="homePlate">
            <a:avLst>
              <a:gd name="adj" fmla="val 48897"/>
            </a:avLst>
          </a:prstGeom>
          <a:solidFill>
            <a:schemeClr val="bg1">
              <a:alpha val="90000"/>
            </a:schemeClr>
          </a:solidFill>
          <a:ln w="28575">
            <a:gradFill flip="none" rotWithShape="1">
              <a:gsLst>
                <a:gs pos="64000">
                  <a:srgbClr val="92D050">
                    <a:alpha val="70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7C09CC39-DC5C-E253-8F28-924BB11BF762}"/>
              </a:ext>
            </a:extLst>
          </p:cNvPr>
          <p:cNvSpPr txBox="1"/>
          <p:nvPr/>
        </p:nvSpPr>
        <p:spPr>
          <a:xfrm>
            <a:off x="7347706" y="1273739"/>
            <a:ext cx="24266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NOVEMBRE 2022</a:t>
            </a:r>
          </a:p>
          <a:p>
            <a:pPr algn="ctr"/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AVVIO </a:t>
            </a:r>
          </a:p>
          <a:p>
            <a:pPr algn="ctr"/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CITTA’ LOTTO 2</a:t>
            </a:r>
          </a:p>
          <a:p>
            <a:pPr algn="ctr"/>
            <a:r>
              <a:rPr lang="it-IT" sz="14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(20.000 utenze)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1C2653BC-A22B-D80A-35F7-14E260069445}"/>
              </a:ext>
            </a:extLst>
          </p:cNvPr>
          <p:cNvSpPr txBox="1"/>
          <p:nvPr/>
        </p:nvSpPr>
        <p:spPr>
          <a:xfrm>
            <a:off x="6267663" y="2502512"/>
            <a:ext cx="1301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SETTEMBRE</a:t>
            </a:r>
          </a:p>
          <a:p>
            <a:pPr algn="ctr"/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it-IT" sz="1400" dirty="0"/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0542687E-E9C5-12EA-84DD-6A2A42E2704B}"/>
              </a:ext>
            </a:extLst>
          </p:cNvPr>
          <p:cNvSpPr txBox="1"/>
          <p:nvPr/>
        </p:nvSpPr>
        <p:spPr>
          <a:xfrm>
            <a:off x="10459317" y="2502512"/>
            <a:ext cx="1144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FEBBRAIO</a:t>
            </a:r>
          </a:p>
          <a:p>
            <a:pPr algn="ctr"/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it-IT" sz="1400" dirty="0"/>
          </a:p>
        </p:txBody>
      </p:sp>
      <p:sp>
        <p:nvSpPr>
          <p:cNvPr id="77" name="Freccia circolare 76">
            <a:extLst>
              <a:ext uri="{FF2B5EF4-FFF2-40B4-BE49-F238E27FC236}">
                <a16:creationId xmlns:a16="http://schemas.microsoft.com/office/drawing/2014/main" id="{C1F0D3CA-9D9E-EC12-ACD7-8D96748D68CF}"/>
              </a:ext>
            </a:extLst>
          </p:cNvPr>
          <p:cNvSpPr/>
          <p:nvPr/>
        </p:nvSpPr>
        <p:spPr>
          <a:xfrm flipV="1">
            <a:off x="4332645" y="2400300"/>
            <a:ext cx="2702675" cy="1815750"/>
          </a:xfrm>
          <a:prstGeom prst="circularArrow">
            <a:avLst>
              <a:gd name="adj1" fmla="val 2724"/>
              <a:gd name="adj2" fmla="val 541977"/>
              <a:gd name="adj3" fmla="val 20203084"/>
              <a:gd name="adj4" fmla="val 11750063"/>
              <a:gd name="adj5" fmla="val 51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1A781E39-1880-9C7F-9956-47BED853A78C}"/>
              </a:ext>
            </a:extLst>
          </p:cNvPr>
          <p:cNvSpPr txBox="1"/>
          <p:nvPr/>
        </p:nvSpPr>
        <p:spPr>
          <a:xfrm>
            <a:off x="1576240" y="3145174"/>
            <a:ext cx="91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63,4%</a:t>
            </a:r>
            <a:endParaRPr lang="it-IT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BD31C0D6-B6EB-55CA-F0A8-D29854CAA4A3}"/>
              </a:ext>
            </a:extLst>
          </p:cNvPr>
          <p:cNvSpPr txBox="1"/>
          <p:nvPr/>
        </p:nvSpPr>
        <p:spPr>
          <a:xfrm>
            <a:off x="3152827" y="3145174"/>
            <a:ext cx="91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67,4%</a:t>
            </a:r>
            <a:endParaRPr lang="it-IT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BA6F52FF-66C2-FD35-ABC7-9299F149C5AF}"/>
              </a:ext>
            </a:extLst>
          </p:cNvPr>
          <p:cNvSpPr txBox="1"/>
          <p:nvPr/>
        </p:nvSpPr>
        <p:spPr>
          <a:xfrm>
            <a:off x="4067399" y="3145174"/>
            <a:ext cx="91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65,1%</a:t>
            </a:r>
            <a:endParaRPr lang="it-IT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4FA0C0A7-A8C0-8E8F-E3CC-39A3F449C8C1}"/>
              </a:ext>
            </a:extLst>
          </p:cNvPr>
          <p:cNvSpPr txBox="1"/>
          <p:nvPr/>
        </p:nvSpPr>
        <p:spPr>
          <a:xfrm>
            <a:off x="6462101" y="3145174"/>
            <a:ext cx="91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71,1%</a:t>
            </a:r>
            <a:endParaRPr lang="it-IT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Freccia circolare 88">
            <a:extLst>
              <a:ext uri="{FF2B5EF4-FFF2-40B4-BE49-F238E27FC236}">
                <a16:creationId xmlns:a16="http://schemas.microsoft.com/office/drawing/2014/main" id="{1497F970-864F-45BD-3A71-E4CCA9A74226}"/>
              </a:ext>
            </a:extLst>
          </p:cNvPr>
          <p:cNvSpPr/>
          <p:nvPr/>
        </p:nvSpPr>
        <p:spPr>
          <a:xfrm flipV="1">
            <a:off x="8445243" y="2311054"/>
            <a:ext cx="2702675" cy="1815750"/>
          </a:xfrm>
          <a:prstGeom prst="circularArrow">
            <a:avLst>
              <a:gd name="adj1" fmla="val 2724"/>
              <a:gd name="adj2" fmla="val 541977"/>
              <a:gd name="adj3" fmla="val 20203084"/>
              <a:gd name="adj4" fmla="val 11750063"/>
              <a:gd name="adj5" fmla="val 51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65336FCE-6B34-D718-9A1C-D74B38708826}"/>
              </a:ext>
            </a:extLst>
          </p:cNvPr>
          <p:cNvSpPr txBox="1"/>
          <p:nvPr/>
        </p:nvSpPr>
        <p:spPr>
          <a:xfrm>
            <a:off x="8181044" y="3145174"/>
            <a:ext cx="91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72,4%</a:t>
            </a:r>
            <a:endParaRPr lang="it-IT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F04487E8-A287-7523-ED80-F9A7AD338409}"/>
              </a:ext>
            </a:extLst>
          </p:cNvPr>
          <p:cNvSpPr txBox="1"/>
          <p:nvPr/>
        </p:nvSpPr>
        <p:spPr>
          <a:xfrm>
            <a:off x="10620920" y="3145174"/>
            <a:ext cx="91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76,5%</a:t>
            </a:r>
            <a:endParaRPr lang="it-IT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Ovale 93">
            <a:extLst>
              <a:ext uri="{FF2B5EF4-FFF2-40B4-BE49-F238E27FC236}">
                <a16:creationId xmlns:a16="http://schemas.microsoft.com/office/drawing/2014/main" id="{46CFBF3D-6D9F-6348-7245-8E0F5FA1BE5C}"/>
              </a:ext>
            </a:extLst>
          </p:cNvPr>
          <p:cNvSpPr/>
          <p:nvPr/>
        </p:nvSpPr>
        <p:spPr>
          <a:xfrm>
            <a:off x="2066168" y="4285943"/>
            <a:ext cx="1440000" cy="1440000"/>
          </a:xfrm>
          <a:prstGeom prst="ellipse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70C0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Ovale 94">
            <a:extLst>
              <a:ext uri="{FF2B5EF4-FFF2-40B4-BE49-F238E27FC236}">
                <a16:creationId xmlns:a16="http://schemas.microsoft.com/office/drawing/2014/main" id="{18EB13B5-2009-7F12-A7A0-9532FAD4A456}"/>
              </a:ext>
            </a:extLst>
          </p:cNvPr>
          <p:cNvSpPr/>
          <p:nvPr/>
        </p:nvSpPr>
        <p:spPr>
          <a:xfrm>
            <a:off x="4963982" y="4337058"/>
            <a:ext cx="1440000" cy="1440000"/>
          </a:xfrm>
          <a:prstGeom prst="ellipse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FFC000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Ovale 95">
            <a:extLst>
              <a:ext uri="{FF2B5EF4-FFF2-40B4-BE49-F238E27FC236}">
                <a16:creationId xmlns:a16="http://schemas.microsoft.com/office/drawing/2014/main" id="{86A56604-0C84-2CC2-EB75-4281D1A58D78}"/>
              </a:ext>
            </a:extLst>
          </p:cNvPr>
          <p:cNvSpPr/>
          <p:nvPr/>
        </p:nvSpPr>
        <p:spPr>
          <a:xfrm>
            <a:off x="9093276" y="4337058"/>
            <a:ext cx="1440000" cy="1440000"/>
          </a:xfrm>
          <a:prstGeom prst="ellipse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92D050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A17FA965-DCA8-5731-10FF-D53C5110DEB5}"/>
              </a:ext>
            </a:extLst>
          </p:cNvPr>
          <p:cNvSpPr txBox="1"/>
          <p:nvPr/>
        </p:nvSpPr>
        <p:spPr>
          <a:xfrm>
            <a:off x="2228168" y="4775111"/>
            <a:ext cx="111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+4%</a:t>
            </a:r>
            <a:endParaRPr lang="it-IT" sz="24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3AB42478-C445-C8C3-42F4-2243A039B30B}"/>
              </a:ext>
            </a:extLst>
          </p:cNvPr>
          <p:cNvSpPr txBox="1"/>
          <p:nvPr/>
        </p:nvSpPr>
        <p:spPr>
          <a:xfrm>
            <a:off x="5125982" y="4826226"/>
            <a:ext cx="111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+6%</a:t>
            </a:r>
            <a:endParaRPr lang="it-IT" sz="24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6267CB33-51DF-4BDB-D780-4FCA76AC2604}"/>
              </a:ext>
            </a:extLst>
          </p:cNvPr>
          <p:cNvSpPr txBox="1"/>
          <p:nvPr/>
        </p:nvSpPr>
        <p:spPr>
          <a:xfrm>
            <a:off x="9255276" y="4826226"/>
            <a:ext cx="111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+4%</a:t>
            </a:r>
            <a:endParaRPr lang="it-IT" sz="2400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2050DAA-3C2B-18B8-BBBD-B9C6EA0B7315}"/>
              </a:ext>
            </a:extLst>
          </p:cNvPr>
          <p:cNvSpPr/>
          <p:nvPr/>
        </p:nvSpPr>
        <p:spPr>
          <a:xfrm>
            <a:off x="1045995" y="1256349"/>
            <a:ext cx="1904722" cy="3648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6666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FBF70D7-BD6A-10BC-F458-B94700E2B205}"/>
              </a:ext>
            </a:extLst>
          </p:cNvPr>
          <p:cNvSpPr/>
          <p:nvPr/>
        </p:nvSpPr>
        <p:spPr>
          <a:xfrm>
            <a:off x="3610848" y="1241776"/>
            <a:ext cx="1724928" cy="36487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6666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59E3F21-5651-DE97-346B-DB8F7222DF32}"/>
              </a:ext>
            </a:extLst>
          </p:cNvPr>
          <p:cNvSpPr/>
          <p:nvPr/>
        </p:nvSpPr>
        <p:spPr>
          <a:xfrm>
            <a:off x="7582778" y="1259873"/>
            <a:ext cx="2005321" cy="36487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80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>
            <a:extLst>
              <a:ext uri="{FF2B5EF4-FFF2-40B4-BE49-F238E27FC236}">
                <a16:creationId xmlns:a16="http://schemas.microsoft.com/office/drawing/2014/main" id="{CA32B25A-A557-8E72-C99D-160A5EC7E7BE}"/>
              </a:ext>
            </a:extLst>
          </p:cNvPr>
          <p:cNvGrpSpPr/>
          <p:nvPr/>
        </p:nvGrpSpPr>
        <p:grpSpPr>
          <a:xfrm>
            <a:off x="208285" y="581999"/>
            <a:ext cx="9845964" cy="5694002"/>
            <a:chOff x="208285" y="581999"/>
            <a:chExt cx="9845964" cy="5694002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29DDAD1E-B725-DD72-0190-AB58CE40E991}"/>
                </a:ext>
              </a:extLst>
            </p:cNvPr>
            <p:cNvSpPr/>
            <p:nvPr/>
          </p:nvSpPr>
          <p:spPr>
            <a:xfrm>
              <a:off x="208285" y="581999"/>
              <a:ext cx="9726290" cy="56390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CC756653-DE62-8C31-DC18-D8F95F2F63B9}"/>
                </a:ext>
              </a:extLst>
            </p:cNvPr>
            <p:cNvGrpSpPr/>
            <p:nvPr/>
          </p:nvGrpSpPr>
          <p:grpSpPr>
            <a:xfrm>
              <a:off x="208285" y="636909"/>
              <a:ext cx="9845964" cy="5639092"/>
              <a:chOff x="683491" y="743235"/>
              <a:chExt cx="9845964" cy="5639092"/>
            </a:xfrm>
          </p:grpSpPr>
          <p:graphicFrame>
            <p:nvGraphicFramePr>
              <p:cNvPr id="5" name="Grafico 4">
                <a:extLst>
                  <a:ext uri="{FF2B5EF4-FFF2-40B4-BE49-F238E27FC236}">
                    <a16:creationId xmlns:a16="http://schemas.microsoft.com/office/drawing/2014/main" id="{1C3CC4EC-D97D-10B0-AF7D-CC9BEE298CB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33955439"/>
                  </p:ext>
                </p:extLst>
              </p:nvPr>
            </p:nvGraphicFramePr>
            <p:xfrm>
              <a:off x="683491" y="1107630"/>
              <a:ext cx="9845964" cy="527469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pic>
            <p:nvPicPr>
              <p:cNvPr id="6" name="Picture 9">
                <a:extLst>
                  <a:ext uri="{FF2B5EF4-FFF2-40B4-BE49-F238E27FC236}">
                    <a16:creationId xmlns:a16="http://schemas.microsoft.com/office/drawing/2014/main" id="{2A49F794-94C3-5C19-038C-79F8542A6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" t="-123" r="78875" b="123"/>
              <a:stretch/>
            </p:blipFill>
            <p:spPr bwMode="auto">
              <a:xfrm>
                <a:off x="2040532" y="1150340"/>
                <a:ext cx="566068" cy="426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9">
                <a:extLst>
                  <a:ext uri="{FF2B5EF4-FFF2-40B4-BE49-F238E27FC236}">
                    <a16:creationId xmlns:a16="http://schemas.microsoft.com/office/drawing/2014/main" id="{752CF135-72A5-2561-B87F-74C5CE080E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84" r="60860"/>
              <a:stretch/>
            </p:blipFill>
            <p:spPr bwMode="auto">
              <a:xfrm>
                <a:off x="4409445" y="743235"/>
                <a:ext cx="483773" cy="426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9">
                <a:extLst>
                  <a:ext uri="{FF2B5EF4-FFF2-40B4-BE49-F238E27FC236}">
                    <a16:creationId xmlns:a16="http://schemas.microsoft.com/office/drawing/2014/main" id="{29849DDA-DB2A-1099-61A4-1AF31B9D1D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60" r="39247"/>
              <a:stretch/>
            </p:blipFill>
            <p:spPr bwMode="auto">
              <a:xfrm>
                <a:off x="3233244" y="894461"/>
                <a:ext cx="566068" cy="426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435A50D8-7F58-0947-52E0-198600FAF1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986" r="15562"/>
              <a:stretch/>
            </p:blipFill>
            <p:spPr bwMode="auto">
              <a:xfrm>
                <a:off x="6831924" y="1000193"/>
                <a:ext cx="635391" cy="426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E1CC6945-4B6A-8CD7-55BE-D15E26859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6616" y="1169572"/>
                <a:ext cx="489357" cy="508259"/>
              </a:xfrm>
              <a:prstGeom prst="rect">
                <a:avLst/>
              </a:prstGeom>
            </p:spPr>
          </p:pic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6C7FB4BD-B153-9B49-3F8C-2464E007F5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728" r="-229"/>
              <a:stretch/>
            </p:blipFill>
            <p:spPr bwMode="auto">
              <a:xfrm>
                <a:off x="9190570" y="1547728"/>
                <a:ext cx="429207" cy="435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4" name="Connettore curvo 13">
            <a:extLst>
              <a:ext uri="{FF2B5EF4-FFF2-40B4-BE49-F238E27FC236}">
                <a16:creationId xmlns:a16="http://schemas.microsoft.com/office/drawing/2014/main" id="{3320AD68-AF8B-F441-88F4-DA1C15D7F1DD}"/>
              </a:ext>
            </a:extLst>
          </p:cNvPr>
          <p:cNvCxnSpPr>
            <a:cxnSpLocks/>
            <a:endCxn id="15" idx="0"/>
          </p:cNvCxnSpPr>
          <p:nvPr/>
        </p:nvCxnSpPr>
        <p:spPr>
          <a:xfrm rot="16200000" flipH="1">
            <a:off x="2710191" y="2374255"/>
            <a:ext cx="1577664" cy="1111596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4033449-51B0-0F97-624B-19CDB7BF0DDA}"/>
              </a:ext>
            </a:extLst>
          </p:cNvPr>
          <p:cNvSpPr txBox="1"/>
          <p:nvPr/>
        </p:nvSpPr>
        <p:spPr>
          <a:xfrm>
            <a:off x="2428875" y="3718885"/>
            <a:ext cx="3251891" cy="10215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LATTINE ORA VANNO RACCOLTE INSIEME ALLA PLASTICA</a:t>
            </a:r>
            <a:endParaRPr lang="it-I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altLang="it-IT" sz="1800" dirty="0">
                <a:solidFill>
                  <a:srgbClr val="006666"/>
                </a:solidFill>
              </a:rPr>
              <a:t>AUMENTO RACCOLTE DIFFERENZIATE DAL 2017 AL 2022</a:t>
            </a:r>
            <a:endParaRPr lang="it-IT" sz="1700" dirty="0">
              <a:solidFill>
                <a:srgbClr val="006666"/>
              </a:solidFill>
            </a:endParaRP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pic>
        <p:nvPicPr>
          <p:cNvPr id="16" name="Immagine 3">
            <a:extLst>
              <a:ext uri="{FF2B5EF4-FFF2-40B4-BE49-F238E27FC236}">
                <a16:creationId xmlns:a16="http://schemas.microsoft.com/office/drawing/2014/main" id="{473CDF74-7E0E-34D4-09EC-1A9E8D035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92" y="3995158"/>
            <a:ext cx="668401" cy="12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02F0466-15E8-CA0A-C3CA-DD46F942BE9E}"/>
              </a:ext>
            </a:extLst>
          </p:cNvPr>
          <p:cNvSpPr txBox="1"/>
          <p:nvPr/>
        </p:nvSpPr>
        <p:spPr>
          <a:xfrm rot="16200000">
            <a:off x="102247" y="391153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17F293-6534-B9BE-9C56-D65159E20002}"/>
              </a:ext>
            </a:extLst>
          </p:cNvPr>
          <p:cNvSpPr txBox="1"/>
          <p:nvPr/>
        </p:nvSpPr>
        <p:spPr>
          <a:xfrm>
            <a:off x="7975094" y="3390583"/>
            <a:ext cx="19436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-36% </a:t>
            </a:r>
          </a:p>
          <a:p>
            <a:pPr algn="ctr"/>
            <a:r>
              <a:rPr lang="it-IT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RIFIUTO</a:t>
            </a:r>
          </a:p>
          <a:p>
            <a:pPr algn="ctr"/>
            <a:r>
              <a:rPr lang="it-IT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INDIFFERENZIATO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6019D79-B6D5-1DA5-E107-CBA49BDAAC85}"/>
              </a:ext>
            </a:extLst>
          </p:cNvPr>
          <p:cNvCxnSpPr>
            <a:cxnSpLocks/>
          </p:cNvCxnSpPr>
          <p:nvPr/>
        </p:nvCxnSpPr>
        <p:spPr>
          <a:xfrm>
            <a:off x="1148442" y="2141219"/>
            <a:ext cx="85866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D60224-7C67-78EF-96DF-09477F0E8012}"/>
              </a:ext>
            </a:extLst>
          </p:cNvPr>
          <p:cNvSpPr txBox="1"/>
          <p:nvPr/>
        </p:nvSpPr>
        <p:spPr>
          <a:xfrm rot="20352009">
            <a:off x="2189562" y="3481045"/>
            <a:ext cx="815164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F29E4CE8-D187-8CBE-B747-23A590DE27B5}"/>
              </a:ext>
            </a:extLst>
          </p:cNvPr>
          <p:cNvSpPr/>
          <p:nvPr/>
        </p:nvSpPr>
        <p:spPr>
          <a:xfrm>
            <a:off x="10109969" y="1525538"/>
            <a:ext cx="1882554" cy="1198101"/>
          </a:xfrm>
          <a:prstGeom prst="roundRect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3323360-FC62-06B5-11CD-C6D4D5772FA6}"/>
              </a:ext>
            </a:extLst>
          </p:cNvPr>
          <p:cNvSpPr txBox="1"/>
          <p:nvPr/>
        </p:nvSpPr>
        <p:spPr>
          <a:xfrm>
            <a:off x="10109969" y="1624451"/>
            <a:ext cx="1882554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+15.331 </a:t>
            </a:r>
            <a:r>
              <a:rPr lang="it-IT" sz="13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 ANNUE DI RIFIUTI DIFFERENZIATI RACCOLTI</a:t>
            </a:r>
            <a:endParaRPr lang="it-IT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8E1AFEA4-D5CA-3F02-E4EE-9B172FE2ADB9}"/>
              </a:ext>
            </a:extLst>
          </p:cNvPr>
          <p:cNvSpPr/>
          <p:nvPr/>
        </p:nvSpPr>
        <p:spPr>
          <a:xfrm>
            <a:off x="10109969" y="3680948"/>
            <a:ext cx="1882554" cy="1271632"/>
          </a:xfrm>
          <a:prstGeom prst="roundRect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5A54EEF9-66DE-80FA-A3B6-1538C2B6A283}"/>
              </a:ext>
            </a:extLst>
          </p:cNvPr>
          <p:cNvSpPr txBox="1"/>
          <p:nvPr/>
        </p:nvSpPr>
        <p:spPr>
          <a:xfrm>
            <a:off x="10079403" y="3916655"/>
            <a:ext cx="19436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- 135 </a:t>
            </a:r>
            <a:r>
              <a:rPr lang="it-IT" sz="13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KG/ANNO </a:t>
            </a:r>
          </a:p>
          <a:p>
            <a:pPr algn="ctr"/>
            <a:r>
              <a:rPr lang="it-IT" sz="13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INDIFFERENZIATA PRO CAPITE </a:t>
            </a:r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35F5A311-094F-A297-CF4D-BAD4AF93B154}"/>
              </a:ext>
            </a:extLst>
          </p:cNvPr>
          <p:cNvSpPr/>
          <p:nvPr/>
        </p:nvSpPr>
        <p:spPr>
          <a:xfrm>
            <a:off x="5594330" y="4490645"/>
            <a:ext cx="408641" cy="54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200" dirty="0"/>
          </a:p>
        </p:txBody>
      </p:sp>
      <p:sp>
        <p:nvSpPr>
          <p:cNvPr id="25" name="CasellaDiTesto 1">
            <a:extLst>
              <a:ext uri="{FF2B5EF4-FFF2-40B4-BE49-F238E27FC236}">
                <a16:creationId xmlns:a16="http://schemas.microsoft.com/office/drawing/2014/main" id="{ADF5C256-C277-94BA-319B-2F0C8E725FEF}"/>
              </a:ext>
            </a:extLst>
          </p:cNvPr>
          <p:cNvSpPr txBox="1"/>
          <p:nvPr/>
        </p:nvSpPr>
        <p:spPr>
          <a:xfrm>
            <a:off x="3729844" y="973710"/>
            <a:ext cx="297350" cy="393946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CasellaDiTesto 1">
            <a:extLst>
              <a:ext uri="{FF2B5EF4-FFF2-40B4-BE49-F238E27FC236}">
                <a16:creationId xmlns:a16="http://schemas.microsoft.com/office/drawing/2014/main" id="{ADF5C256-C277-94BA-319B-2F0C8E725FEF}"/>
              </a:ext>
            </a:extLst>
          </p:cNvPr>
          <p:cNvSpPr txBox="1"/>
          <p:nvPr/>
        </p:nvSpPr>
        <p:spPr>
          <a:xfrm>
            <a:off x="5100005" y="1584149"/>
            <a:ext cx="297350" cy="393946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CasellaDiTesto 1">
            <a:extLst>
              <a:ext uri="{FF2B5EF4-FFF2-40B4-BE49-F238E27FC236}">
                <a16:creationId xmlns:a16="http://schemas.microsoft.com/office/drawing/2014/main" id="{ADF5C256-C277-94BA-319B-2F0C8E725FEF}"/>
              </a:ext>
            </a:extLst>
          </p:cNvPr>
          <p:cNvSpPr txBox="1"/>
          <p:nvPr/>
        </p:nvSpPr>
        <p:spPr>
          <a:xfrm>
            <a:off x="6223410" y="1266450"/>
            <a:ext cx="297350" cy="393946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CasellaDiTesto 1">
            <a:extLst>
              <a:ext uri="{FF2B5EF4-FFF2-40B4-BE49-F238E27FC236}">
                <a16:creationId xmlns:a16="http://schemas.microsoft.com/office/drawing/2014/main" id="{ADF5C256-C277-94BA-319B-2F0C8E725FEF}"/>
              </a:ext>
            </a:extLst>
          </p:cNvPr>
          <p:cNvSpPr txBox="1"/>
          <p:nvPr/>
        </p:nvSpPr>
        <p:spPr>
          <a:xfrm>
            <a:off x="7370710" y="1163262"/>
            <a:ext cx="297350" cy="393946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76526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800" dirty="0">
                <a:solidFill>
                  <a:srgbClr val="006666"/>
                </a:solidFill>
              </a:rPr>
              <a:t>LE STAZIONI ECOLOGICHE E LE AREE DEL RIUSO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F42715-30CA-335A-C481-A90EDABE90B0}"/>
              </a:ext>
            </a:extLst>
          </p:cNvPr>
          <p:cNvSpPr txBox="1"/>
          <p:nvPr/>
        </p:nvSpPr>
        <p:spPr>
          <a:xfrm>
            <a:off x="208285" y="656592"/>
            <a:ext cx="720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Nel 2020 sono stati 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potenziati gli orari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delle Stazioni Ecologiche: </a:t>
            </a:r>
          </a:p>
        </p:txBody>
      </p:sp>
      <p:pic>
        <p:nvPicPr>
          <p:cNvPr id="6" name="Elemento grafico 5" descr="Aggiungere con riempimento a tinta unita">
            <a:extLst>
              <a:ext uri="{FF2B5EF4-FFF2-40B4-BE49-F238E27FC236}">
                <a16:creationId xmlns:a16="http://schemas.microsoft.com/office/drawing/2014/main" id="{7ED903E1-7355-407A-076A-59C938A92B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2900" y="1227720"/>
            <a:ext cx="360000" cy="360000"/>
          </a:xfrm>
          <a:prstGeom prst="rect">
            <a:avLst/>
          </a:prstGeom>
        </p:spPr>
      </p:pic>
      <p:pic>
        <p:nvPicPr>
          <p:cNvPr id="20" name="Elemento grafico 19" descr="Orologio con riempimento a tinta unita">
            <a:extLst>
              <a:ext uri="{FF2B5EF4-FFF2-40B4-BE49-F238E27FC236}">
                <a16:creationId xmlns:a16="http://schemas.microsoft.com/office/drawing/2014/main" id="{16E1781B-CFEA-0048-DF67-68C3A337FA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2900" y="1829626"/>
            <a:ext cx="360000" cy="36000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E8CF0CB-6181-DDDF-1A46-E6491955F554}"/>
              </a:ext>
            </a:extLst>
          </p:cNvPr>
          <p:cNvSpPr txBox="1"/>
          <p:nvPr/>
        </p:nvSpPr>
        <p:spPr>
          <a:xfrm>
            <a:off x="771524" y="1232982"/>
            <a:ext cx="4562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APERTURA DI </a:t>
            </a:r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DOMENICA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CC383C5-57EF-E4F3-911D-EB53ADED139A}"/>
              </a:ext>
            </a:extLst>
          </p:cNvPr>
          <p:cNvSpPr txBox="1"/>
          <p:nvPr/>
        </p:nvSpPr>
        <p:spPr>
          <a:xfrm>
            <a:off x="838200" y="1809571"/>
            <a:ext cx="474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42/45 ORE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 APERTURA SETTIMANALI</a:t>
            </a:r>
            <a:endParaRPr lang="it-IT" b="1" dirty="0">
              <a:solidFill>
                <a:srgbClr val="00A9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3EE17D4D-1A6D-E1C8-111A-33A0996B3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6363" y="512254"/>
            <a:ext cx="1476135" cy="133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A87CE13-1359-5EC4-D21D-D57240F302A4}"/>
              </a:ext>
            </a:extLst>
          </p:cNvPr>
          <p:cNvSpPr txBox="1"/>
          <p:nvPr/>
        </p:nvSpPr>
        <p:spPr>
          <a:xfrm rot="18700730">
            <a:off x="8006631" y="305278"/>
            <a:ext cx="684000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pic>
        <p:nvPicPr>
          <p:cNvPr id="29" name="Immagine 2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CC5941B-26F2-92AC-3875-D5C5336837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/>
          <a:stretch/>
        </p:blipFill>
        <p:spPr>
          <a:xfrm>
            <a:off x="9610529" y="446785"/>
            <a:ext cx="1753557" cy="232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6B79C6F-530D-0047-F7C6-4C6BBB6D9B6F}"/>
              </a:ext>
            </a:extLst>
          </p:cNvPr>
          <p:cNvSpPr txBox="1"/>
          <p:nvPr/>
        </p:nvSpPr>
        <p:spPr>
          <a:xfrm rot="1543662">
            <a:off x="10943053" y="300792"/>
            <a:ext cx="7200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9380916C-4F6E-1AEF-43A0-1D02F17B3EE6}"/>
              </a:ext>
            </a:extLst>
          </p:cNvPr>
          <p:cNvGrpSpPr/>
          <p:nvPr/>
        </p:nvGrpSpPr>
        <p:grpSpPr>
          <a:xfrm>
            <a:off x="222737" y="3750453"/>
            <a:ext cx="600075" cy="535105"/>
            <a:chOff x="289412" y="2350278"/>
            <a:chExt cx="600075" cy="535105"/>
          </a:xfrm>
        </p:grpSpPr>
        <p:sp>
          <p:nvSpPr>
            <p:cNvPr id="31" name="Esplosione: 14 punte 30">
              <a:extLst>
                <a:ext uri="{FF2B5EF4-FFF2-40B4-BE49-F238E27FC236}">
                  <a16:creationId xmlns:a16="http://schemas.microsoft.com/office/drawing/2014/main" id="{B8BC4DBA-9780-7926-2A99-823AEA8AB0D7}"/>
                </a:ext>
              </a:extLst>
            </p:cNvPr>
            <p:cNvSpPr/>
            <p:nvPr/>
          </p:nvSpPr>
          <p:spPr>
            <a:xfrm rot="1641190">
              <a:off x="289412" y="2350278"/>
              <a:ext cx="600075" cy="535105"/>
            </a:xfrm>
            <a:prstGeom prst="irregularSeal2">
              <a:avLst/>
            </a:prstGeom>
            <a:gradFill flip="none" rotWithShape="1">
              <a:gsLst>
                <a:gs pos="0">
                  <a:srgbClr val="008A66"/>
                </a:gs>
                <a:gs pos="50000">
                  <a:srgbClr val="00A97E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E32EADC9-64D9-AA38-E145-92732B942F97}"/>
                </a:ext>
              </a:extLst>
            </p:cNvPr>
            <p:cNvSpPr txBox="1"/>
            <p:nvPr/>
          </p:nvSpPr>
          <p:spPr>
            <a:xfrm>
              <a:off x="294461" y="2473165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3F9002E-411A-5B1F-739F-8C0E305E18C8}"/>
              </a:ext>
            </a:extLst>
          </p:cNvPr>
          <p:cNvSpPr txBox="1"/>
          <p:nvPr/>
        </p:nvSpPr>
        <p:spPr>
          <a:xfrm>
            <a:off x="838201" y="3833339"/>
            <a:ext cx="750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Inaugurata nel </a:t>
            </a:r>
            <a:r>
              <a:rPr lang="it-IT" b="1" dirty="0">
                <a:solidFill>
                  <a:srgbClr val="008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nuova Stazione Ecologia a San Pietro in Vincoli</a:t>
            </a:r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010DEB48-7F54-9283-A2F5-BF228152199E}"/>
              </a:ext>
            </a:extLst>
          </p:cNvPr>
          <p:cNvSpPr/>
          <p:nvPr/>
        </p:nvSpPr>
        <p:spPr>
          <a:xfrm>
            <a:off x="2361217" y="2661889"/>
            <a:ext cx="6973283" cy="611588"/>
          </a:xfrm>
          <a:prstGeom prst="roundRect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23DF04B-D5A8-8898-072F-163D5A89995A}"/>
              </a:ext>
            </a:extLst>
          </p:cNvPr>
          <p:cNvSpPr txBox="1"/>
          <p:nvPr/>
        </p:nvSpPr>
        <p:spPr>
          <a:xfrm>
            <a:off x="2375996" y="2767628"/>
            <a:ext cx="69585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159.031</a:t>
            </a:r>
            <a:r>
              <a:rPr lang="it-IT" sz="20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 REGISTRATI IN STAZIONE ECOLOGICA NEL 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779B5762-A212-BE9F-63DF-F63E3954FD6D}"/>
              </a:ext>
            </a:extLst>
          </p:cNvPr>
          <p:cNvGrpSpPr/>
          <p:nvPr/>
        </p:nvGrpSpPr>
        <p:grpSpPr>
          <a:xfrm>
            <a:off x="222736" y="4714827"/>
            <a:ext cx="600075" cy="535105"/>
            <a:chOff x="289412" y="2350278"/>
            <a:chExt cx="600075" cy="535105"/>
          </a:xfrm>
        </p:grpSpPr>
        <p:sp>
          <p:nvSpPr>
            <p:cNvPr id="44" name="Esplosione: 14 punte 43">
              <a:extLst>
                <a:ext uri="{FF2B5EF4-FFF2-40B4-BE49-F238E27FC236}">
                  <a16:creationId xmlns:a16="http://schemas.microsoft.com/office/drawing/2014/main" id="{54553F98-7A1D-C722-BF4F-8B6CF07E7387}"/>
                </a:ext>
              </a:extLst>
            </p:cNvPr>
            <p:cNvSpPr/>
            <p:nvPr/>
          </p:nvSpPr>
          <p:spPr>
            <a:xfrm rot="1641190">
              <a:off x="289412" y="2350278"/>
              <a:ext cx="600075" cy="535105"/>
            </a:xfrm>
            <a:prstGeom prst="irregularSeal2">
              <a:avLst/>
            </a:prstGeom>
            <a:gradFill flip="none" rotWithShape="1">
              <a:gsLst>
                <a:gs pos="0">
                  <a:srgbClr val="008A66"/>
                </a:gs>
                <a:gs pos="50000">
                  <a:srgbClr val="00A97E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4650EB49-55E7-39FF-6A22-E51EE94D3217}"/>
                </a:ext>
              </a:extLst>
            </p:cNvPr>
            <p:cNvSpPr txBox="1"/>
            <p:nvPr/>
          </p:nvSpPr>
          <p:spPr>
            <a:xfrm>
              <a:off x="294461" y="2473165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</a:p>
          </p:txBody>
        </p:sp>
      </p:grp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FDA7CA1-645C-B8EC-F99D-51A721A778FE}"/>
              </a:ext>
            </a:extLst>
          </p:cNvPr>
          <p:cNvSpPr txBox="1"/>
          <p:nvPr/>
        </p:nvSpPr>
        <p:spPr>
          <a:xfrm>
            <a:off x="838200" y="4797713"/>
            <a:ext cx="750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Inaugurate due Aree del Riuso: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8696882-65C3-F5E2-9D5F-06C65DDF4D73}"/>
              </a:ext>
            </a:extLst>
          </p:cNvPr>
          <p:cNvSpPr txBox="1"/>
          <p:nvPr/>
        </p:nvSpPr>
        <p:spPr>
          <a:xfrm>
            <a:off x="827412" y="5262302"/>
            <a:ext cx="565811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it-IT" b="1" dirty="0">
                <a:solidFill>
                  <a:srgbClr val="008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it-IT" b="1" dirty="0">
                <a:solidFill>
                  <a:srgbClr val="2FBA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Ravenna</a:t>
            </a:r>
            <a:r>
              <a:rPr lang="it-IT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Via Albe Steiner (Bassette) </a:t>
            </a:r>
          </a:p>
          <a:p>
            <a:pPr>
              <a:spcAft>
                <a:spcPts val="300"/>
              </a:spcAft>
            </a:pPr>
            <a:r>
              <a:rPr lang="it-IT" b="1" dirty="0">
                <a:solidFill>
                  <a:srgbClr val="008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it-IT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San Pietro in Vincoli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– Via dell’Uva 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2F5FAE41-8687-E7C6-CB01-CDC54C026B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3943" y="4387914"/>
            <a:ext cx="1156286" cy="1492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C76FD6CC-B65E-456B-94B1-71A1908EDA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5508" y="4626263"/>
            <a:ext cx="1049152" cy="146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Immagine 17">
            <a:extLst>
              <a:ext uri="{FF2B5EF4-FFF2-40B4-BE49-F238E27FC236}">
                <a16:creationId xmlns:a16="http://schemas.microsoft.com/office/drawing/2014/main" id="{42F5C8AE-01B1-CC2C-CB01-EA6430BE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5" y="2323383"/>
            <a:ext cx="1932901" cy="12886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B6A2BC7-7B26-20A5-381A-1D5C3452B474}"/>
              </a:ext>
            </a:extLst>
          </p:cNvPr>
          <p:cNvSpPr/>
          <p:nvPr/>
        </p:nvSpPr>
        <p:spPr>
          <a:xfrm>
            <a:off x="8674243" y="3480487"/>
            <a:ext cx="3449177" cy="1339704"/>
          </a:xfrm>
          <a:prstGeom prst="roundRect">
            <a:avLst/>
          </a:prstGeom>
          <a:solidFill>
            <a:schemeClr val="bg1">
              <a:alpha val="40000"/>
            </a:schemeClr>
          </a:solidFill>
          <a:ln w="28575">
            <a:gradFill flip="none" rotWithShape="1">
              <a:gsLst>
                <a:gs pos="64000">
                  <a:srgbClr val="00A97E"/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EE09B2-F737-775F-CEAC-27C41EF11F9D}"/>
              </a:ext>
            </a:extLst>
          </p:cNvPr>
          <p:cNvSpPr txBox="1"/>
          <p:nvPr/>
        </p:nvSpPr>
        <p:spPr>
          <a:xfrm>
            <a:off x="8706628" y="3604036"/>
            <a:ext cx="338440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11.536</a:t>
            </a:r>
            <a:r>
              <a:rPr lang="it-IT" sz="20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 REGISTRATI IN STAZIONE ECOLOGICA DI</a:t>
            </a:r>
          </a:p>
          <a:p>
            <a:pPr algn="ctr"/>
            <a:r>
              <a:rPr lang="it-IT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PIETRO IN VINCOLI </a:t>
            </a:r>
            <a:r>
              <a:rPr lang="it-IT" sz="1500" b="1" dirty="0">
                <a:solidFill>
                  <a:srgbClr val="00A9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it-IT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075071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0D964F04-0EA2-594A-8712-8422DD07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3" y="1134157"/>
            <a:ext cx="7797460" cy="480406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800" dirty="0">
                <a:solidFill>
                  <a:srgbClr val="006666"/>
                </a:solidFill>
              </a:rPr>
              <a:t>ABBANDONI RIFIUTI IN CALO DOPO L’AVVIO DEI NUOVI PROGETTI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183D23-35E0-91D7-10C3-BB5589702023}"/>
              </a:ext>
            </a:extLst>
          </p:cNvPr>
          <p:cNvSpPr txBox="1"/>
          <p:nvPr/>
        </p:nvSpPr>
        <p:spPr>
          <a:xfrm>
            <a:off x="1610315" y="767520"/>
            <a:ext cx="5000877" cy="39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 algn="ctr">
              <a:spcAft>
                <a:spcPts val="200"/>
              </a:spcAft>
            </a:pPr>
            <a:r>
              <a:rPr lang="it-IT" sz="1700" dirty="0">
                <a:solidFill>
                  <a:srgbClr val="C00000"/>
                </a:solidFill>
              </a:rPr>
              <a:t>Segnalazioni di rifiuti abbandonati 2022-2023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2470E7-FAB2-B85F-690F-0DA3F09D1D84}"/>
              </a:ext>
            </a:extLst>
          </p:cNvPr>
          <p:cNvSpPr txBox="1"/>
          <p:nvPr/>
        </p:nvSpPr>
        <p:spPr>
          <a:xfrm>
            <a:off x="8119568" y="1717507"/>
            <a:ext cx="3905249" cy="7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 algn="ctr">
              <a:spcAft>
                <a:spcPts val="200"/>
              </a:spcAft>
            </a:pPr>
            <a:r>
              <a:rPr lang="it-IT" sz="1700" dirty="0">
                <a:solidFill>
                  <a:srgbClr val="C00000"/>
                </a:solidFill>
              </a:rPr>
              <a:t>Segnalazioni di abbandoni a</a:t>
            </a:r>
          </a:p>
          <a:p>
            <a:pPr algn="ctr">
              <a:spcAft>
                <a:spcPts val="200"/>
              </a:spcAft>
            </a:pPr>
            <a:r>
              <a:rPr lang="it-IT" sz="1700" dirty="0">
                <a:solidFill>
                  <a:srgbClr val="C00000"/>
                </a:solidFill>
              </a:rPr>
              <a:t>confronto con richieste di ritiri gratuiti a domicilio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6AC09D6-6D1B-FC9C-DE44-2717CD3BC0D6}"/>
              </a:ext>
            </a:extLst>
          </p:cNvPr>
          <p:cNvGrpSpPr/>
          <p:nvPr/>
        </p:nvGrpSpPr>
        <p:grpSpPr>
          <a:xfrm>
            <a:off x="3308289" y="1188940"/>
            <a:ext cx="1515249" cy="276999"/>
            <a:chOff x="2793900" y="1188940"/>
            <a:chExt cx="1515249" cy="276999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E3623272-D14D-EF19-6CFE-DD7D1C8A04E2}"/>
                </a:ext>
              </a:extLst>
            </p:cNvPr>
            <p:cNvSpPr/>
            <p:nvPr/>
          </p:nvSpPr>
          <p:spPr>
            <a:xfrm>
              <a:off x="2793900" y="1255439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555D74D-5AAA-630B-74AC-88142C58BAFC}"/>
                </a:ext>
              </a:extLst>
            </p:cNvPr>
            <p:cNvSpPr txBox="1"/>
            <p:nvPr/>
          </p:nvSpPr>
          <p:spPr>
            <a:xfrm>
              <a:off x="2966126" y="1188940"/>
              <a:ext cx="13430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Avvio progetti</a:t>
              </a:r>
            </a:p>
          </p:txBody>
        </p:sp>
      </p:grp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633A80E8-A352-1405-9A6A-C3556758FC7A}"/>
              </a:ext>
            </a:extLst>
          </p:cNvPr>
          <p:cNvCxnSpPr>
            <a:cxnSpLocks/>
          </p:cNvCxnSpPr>
          <p:nvPr/>
        </p:nvCxnSpPr>
        <p:spPr>
          <a:xfrm>
            <a:off x="411480" y="3873086"/>
            <a:ext cx="7277100" cy="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7460E3-4455-4307-A27E-3EEA3F3A7F33}"/>
              </a:ext>
            </a:extLst>
          </p:cNvPr>
          <p:cNvSpPr txBox="1"/>
          <p:nvPr/>
        </p:nvSpPr>
        <p:spPr>
          <a:xfrm>
            <a:off x="1005923" y="4068763"/>
            <a:ext cx="1381942" cy="578882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 b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Città lotto 1 </a:t>
            </a:r>
            <a:r>
              <a:rPr lang="it-IT" sz="14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marzo 2022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2B2AD4-7718-23FE-938E-3784BFC26960}"/>
              </a:ext>
            </a:extLst>
          </p:cNvPr>
          <p:cNvSpPr txBox="1"/>
          <p:nvPr/>
        </p:nvSpPr>
        <p:spPr>
          <a:xfrm>
            <a:off x="2545908" y="4068763"/>
            <a:ext cx="1524762" cy="578882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 b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Lidi ravennati </a:t>
            </a:r>
          </a:p>
          <a:p>
            <a:pPr algn="ctr"/>
            <a:r>
              <a:rPr lang="it-IT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t-IT" sz="14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iugno 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F6C641-74B5-F26A-4C99-37B416A34A53}"/>
              </a:ext>
            </a:extLst>
          </p:cNvPr>
          <p:cNvSpPr txBox="1"/>
          <p:nvPr/>
        </p:nvSpPr>
        <p:spPr>
          <a:xfrm>
            <a:off x="5221532" y="4067811"/>
            <a:ext cx="1524761" cy="578882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 b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Città lotto 2 </a:t>
            </a:r>
          </a:p>
          <a:p>
            <a:pPr algn="ctr"/>
            <a:r>
              <a:rPr lang="it-IT" sz="14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novembre 2022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26594ABE-EE86-E1DD-EF4F-FE11CC1B4A2B}"/>
              </a:ext>
            </a:extLst>
          </p:cNvPr>
          <p:cNvCxnSpPr>
            <a:cxnSpLocks/>
          </p:cNvCxnSpPr>
          <p:nvPr/>
        </p:nvCxnSpPr>
        <p:spPr>
          <a:xfrm>
            <a:off x="1639350" y="3291458"/>
            <a:ext cx="0" cy="7715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7FEE5411-3C56-E024-E870-72BE55FAA8BE}"/>
              </a:ext>
            </a:extLst>
          </p:cNvPr>
          <p:cNvCxnSpPr>
            <a:cxnSpLocks/>
          </p:cNvCxnSpPr>
          <p:nvPr/>
        </p:nvCxnSpPr>
        <p:spPr>
          <a:xfrm>
            <a:off x="3258600" y="2116306"/>
            <a:ext cx="0" cy="195150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1492C10A-C19D-31E9-62D4-709CEB78ED21}"/>
              </a:ext>
            </a:extLst>
          </p:cNvPr>
          <p:cNvCxnSpPr>
            <a:cxnSpLocks/>
          </p:cNvCxnSpPr>
          <p:nvPr/>
        </p:nvCxnSpPr>
        <p:spPr>
          <a:xfrm>
            <a:off x="5935127" y="3195637"/>
            <a:ext cx="0" cy="8674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2ACA923-0658-CCED-D24B-D4AE32750CA4}"/>
              </a:ext>
            </a:extLst>
          </p:cNvPr>
          <p:cNvSpPr txBox="1"/>
          <p:nvPr/>
        </p:nvSpPr>
        <p:spPr>
          <a:xfrm>
            <a:off x="8663932" y="4744082"/>
            <a:ext cx="1418128" cy="67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 algn="ctr">
              <a:spcAft>
                <a:spcPts val="200"/>
              </a:spcAft>
            </a:pPr>
            <a:r>
              <a:rPr lang="it-IT" sz="1100" b="0" dirty="0">
                <a:solidFill>
                  <a:schemeClr val="tx1"/>
                </a:solidFill>
              </a:rPr>
              <a:t>rifiuti ingombranti, RAEE (elettronici), potature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DC8AED-8D80-E610-D550-51E03BB0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81" y="2523260"/>
            <a:ext cx="4083359" cy="230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313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BD6BDB9-E2F6-45A0-E43D-85417B439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823" y="394488"/>
            <a:ext cx="8640932" cy="5528846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3416E9-FA3A-4C4E-8F79-CF7C799223A1}"/>
              </a:ext>
            </a:extLst>
          </p:cNvPr>
          <p:cNvSpPr txBox="1"/>
          <p:nvPr/>
        </p:nvSpPr>
        <p:spPr>
          <a:xfrm>
            <a:off x="4399983" y="4030508"/>
            <a:ext cx="4525903" cy="1892826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it-IT" alt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it-IT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 nuovi servizi ambientali nel Centro Storico</a:t>
            </a:r>
          </a:p>
          <a:p>
            <a:pPr eaLnBrk="1" hangingPunct="1"/>
            <a:endParaRPr lang="it-IT" altLang="it-IT" sz="2800" dirty="0">
              <a:highlight>
                <a:srgbClr val="FFFF00"/>
              </a:highlight>
              <a:latin typeface="Arial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28F00EF-336A-5BF0-0F12-23459783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5" name="Immagine 9">
            <a:extLst>
              <a:ext uri="{FF2B5EF4-FFF2-40B4-BE49-F238E27FC236}">
                <a16:creationId xmlns:a16="http://schemas.microsoft.com/office/drawing/2014/main" id="{B3033180-DFC2-EE31-F4CC-BD533533B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21" y="5146868"/>
            <a:ext cx="587794" cy="5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BCDCE01-2B84-89B0-4BEE-E43F3E59B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823" y="341704"/>
            <a:ext cx="617441" cy="846961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0E3E185B-1A2E-D7E1-AA18-C36F8E0562A3}"/>
              </a:ext>
            </a:extLst>
          </p:cNvPr>
          <p:cNvGrpSpPr/>
          <p:nvPr/>
        </p:nvGrpSpPr>
        <p:grpSpPr>
          <a:xfrm>
            <a:off x="479471" y="394488"/>
            <a:ext cx="2541352" cy="2485520"/>
            <a:chOff x="479471" y="394488"/>
            <a:chExt cx="2541352" cy="248552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CBA10D1-C1A9-9575-6274-D0F7F79DA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71" y="394488"/>
              <a:ext cx="1975215" cy="741392"/>
            </a:xfrm>
            <a:prstGeom prst="rect">
              <a:avLst/>
            </a:prstGeom>
            <a:noFill/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C7746FF-2D57-48CB-D6A7-ADEEF2BB0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8518"/>
            <a:stretch/>
          </p:blipFill>
          <p:spPr>
            <a:xfrm>
              <a:off x="670845" y="1188665"/>
              <a:ext cx="2172156" cy="817797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6B5076F-9F80-3F95-46FB-0861B1A4D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0000"/>
            <a:stretch/>
          </p:blipFill>
          <p:spPr>
            <a:xfrm>
              <a:off x="677432" y="2167801"/>
              <a:ext cx="2343391" cy="712207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7937986-257F-B2B3-31DC-F5F3796E40DE}"/>
                </a:ext>
              </a:extLst>
            </p:cNvPr>
            <p:cNvSpPr/>
            <p:nvPr/>
          </p:nvSpPr>
          <p:spPr>
            <a:xfrm>
              <a:off x="769695" y="1542658"/>
              <a:ext cx="719380" cy="11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6842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FD43F45-42C2-47F3-C097-078C60907255}"/>
              </a:ext>
            </a:extLst>
          </p:cNvPr>
          <p:cNvSpPr/>
          <p:nvPr/>
        </p:nvSpPr>
        <p:spPr>
          <a:xfrm>
            <a:off x="5388755" y="3036383"/>
            <a:ext cx="6803245" cy="937106"/>
          </a:xfrm>
          <a:prstGeom prst="rect">
            <a:avLst/>
          </a:prstGeom>
          <a:solidFill>
            <a:schemeClr val="accent5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10C23DE-BC86-52CE-8C14-BE2475DFCFD1}"/>
              </a:ext>
            </a:extLst>
          </p:cNvPr>
          <p:cNvSpPr/>
          <p:nvPr/>
        </p:nvSpPr>
        <p:spPr>
          <a:xfrm>
            <a:off x="5388755" y="1413522"/>
            <a:ext cx="6803245" cy="1412805"/>
          </a:xfrm>
          <a:prstGeom prst="rect">
            <a:avLst/>
          </a:prstGeom>
          <a:solidFill>
            <a:srgbClr val="FF99C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magine">
            <a:extLst>
              <a:ext uri="{FF2B5EF4-FFF2-40B4-BE49-F238E27FC236}">
                <a16:creationId xmlns:a16="http://schemas.microsoft.com/office/drawing/2014/main" id="{4C556486-1A7D-E837-E7E2-DC7283DB3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" y="725699"/>
            <a:ext cx="5292000" cy="486206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BFD3555-2136-36C8-CED8-85E1FCDD744F}"/>
              </a:ext>
            </a:extLst>
          </p:cNvPr>
          <p:cNvGrpSpPr/>
          <p:nvPr/>
        </p:nvGrpSpPr>
        <p:grpSpPr>
          <a:xfrm>
            <a:off x="6049920" y="4251952"/>
            <a:ext cx="5480914" cy="1804692"/>
            <a:chOff x="6049920" y="4251952"/>
            <a:chExt cx="5480914" cy="1804692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6347953-90C6-7C05-3D34-E200AB923921}"/>
                </a:ext>
              </a:extLst>
            </p:cNvPr>
            <p:cNvSpPr/>
            <p:nvPr/>
          </p:nvSpPr>
          <p:spPr>
            <a:xfrm>
              <a:off x="6049920" y="4251952"/>
              <a:ext cx="5472000" cy="1775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24077916-2E55-9F99-C0A4-325D9C2C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9920" y="4251953"/>
              <a:ext cx="5480914" cy="1804691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C1706D-F356-529C-BEE8-73D54158A85C}"/>
              </a:ext>
            </a:extLst>
          </p:cNvPr>
          <p:cNvSpPr txBox="1"/>
          <p:nvPr/>
        </p:nvSpPr>
        <p:spPr>
          <a:xfrm>
            <a:off x="208285" y="-6973"/>
            <a:ext cx="11983715" cy="6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200" b="1">
                <a:solidFill>
                  <a:srgbClr val="00A97E"/>
                </a:solidFill>
                <a:latin typeface="Arial" pitchFamily="34" charset="0"/>
              </a:defRPr>
            </a:lvl1pPr>
          </a:lstStyle>
          <a:p>
            <a:pPr>
              <a:spcAft>
                <a:spcPts val="200"/>
              </a:spcAft>
            </a:pPr>
            <a:r>
              <a:rPr lang="it-IT" sz="1800" dirty="0">
                <a:solidFill>
                  <a:srgbClr val="006666"/>
                </a:solidFill>
              </a:rPr>
              <a:t>LE ZONE DI PROGETTO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A4945E6F-7181-6885-4965-1025E4E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655F-AC2A-4D6A-90D1-1BD3109FA70E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85899C-4BDA-75BF-9E5A-0E970FB0B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5966" y="6346997"/>
            <a:ext cx="336557" cy="46166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629D8B1E-7453-07F0-3B66-47B1BDF11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01" y="6392311"/>
            <a:ext cx="988515" cy="371037"/>
          </a:xfrm>
          <a:prstGeom prst="rect">
            <a:avLst/>
          </a:prstGeom>
          <a:noFill/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9BFD559-551C-5300-DF3D-A9F42C205E74}"/>
              </a:ext>
            </a:extLst>
          </p:cNvPr>
          <p:cNvSpPr txBox="1"/>
          <p:nvPr/>
        </p:nvSpPr>
        <p:spPr>
          <a:xfrm>
            <a:off x="5455430" y="637164"/>
            <a:ext cx="671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Individuate </a:t>
            </a:r>
            <a:r>
              <a:rPr kumimoji="0" lang="it-IT" b="1" u="sng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kumimoji="0" lang="it-IT" b="1" u="sng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macrozone</a:t>
            </a:r>
            <a:r>
              <a:rPr kumimoji="0" lang="it-IT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kumimoji="0" lang="it-IT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ulla base delle differenti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it-IT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aratteristiche</a:t>
            </a:r>
            <a:r>
              <a:rPr kumimoji="0" lang="it-IT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urbanistiche</a:t>
            </a:r>
            <a:endParaRPr kumimoji="0" lang="it-IT" sz="1600" u="none" strike="noStrike" kern="1200" cap="none" spc="0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33D4FF2-6EEC-F5C4-29F1-F69754A4F789}"/>
              </a:ext>
            </a:extLst>
          </p:cNvPr>
          <p:cNvSpPr txBox="1"/>
          <p:nvPr/>
        </p:nvSpPr>
        <p:spPr>
          <a:xfrm>
            <a:off x="5407805" y="3174076"/>
            <a:ext cx="68318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ZONA </a:t>
            </a: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AZZURRA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ona più similare a quelle </a:t>
            </a:r>
            <a:r>
              <a:rPr kumimoji="0" lang="it-IT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residenziali</a:t>
            </a:r>
            <a:r>
              <a:rPr kumimoji="0" lang="it-IT" sz="17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nella parte restante della Città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CE8BE9C-74A5-779A-84A0-DC9854B250B3}"/>
              </a:ext>
            </a:extLst>
          </p:cNvPr>
          <p:cNvSpPr txBox="1"/>
          <p:nvPr/>
        </p:nvSpPr>
        <p:spPr>
          <a:xfrm>
            <a:off x="5407805" y="1504371"/>
            <a:ext cx="6681477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ZONA </a:t>
            </a: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F707F7"/>
                </a:solidFill>
                <a:effectLst/>
                <a:uLnTx/>
                <a:uFillTx/>
                <a:latin typeface="Arial"/>
                <a:cs typeface="Arial"/>
              </a:rPr>
              <a:t>ROSA</a:t>
            </a:r>
            <a:endParaRPr lang="it-IT" sz="2000" b="1" u="none" strike="noStrike" kern="1200" cap="none" spc="0" normalizeH="0" baseline="0" noProof="0" dirty="0">
              <a:ln>
                <a:noFill/>
              </a:ln>
              <a:solidFill>
                <a:srgbClr val="F707F7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</a:t>
            </a:r>
            <a:r>
              <a:rPr kumimoji="0" lang="it-IT" sz="17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tendenzialmente </a:t>
            </a:r>
            <a:r>
              <a:rPr kumimoji="0" lang="it-IT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pedonale</a:t>
            </a:r>
            <a:r>
              <a:rPr kumimoji="0" lang="it-IT" sz="17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presenza </a:t>
            </a:r>
            <a:r>
              <a:rPr kumimoji="0" lang="it-IT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concentrata</a:t>
            </a:r>
            <a:r>
              <a:rPr kumimoji="0" lang="it-IT" sz="17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utenze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disponibilità </a:t>
            </a:r>
            <a:r>
              <a:rPr kumimoji="0" lang="it-IT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ridotta</a:t>
            </a:r>
            <a:r>
              <a:rPr kumimoji="0" lang="it-IT" sz="17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anche di spazi interni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5E1363-06A4-D0E2-0D12-E83A33546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9" y="5059263"/>
            <a:ext cx="2731369" cy="96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1536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0C05E66D828554F9448BD8A37853D85" ma:contentTypeVersion="3" ma:contentTypeDescription="Creare un nuovo documento." ma:contentTypeScope="" ma:versionID="422aa10e969123043aaa908aea112845">
  <xsd:schema xmlns:xsd="http://www.w3.org/2001/XMLSchema" xmlns:xs="http://www.w3.org/2001/XMLSchema" xmlns:p="http://schemas.microsoft.com/office/2006/metadata/properties" xmlns:ns2="925fcbed-f516-4559-89f9-c56f21903ade" targetNamespace="http://schemas.microsoft.com/office/2006/metadata/properties" ma:root="true" ma:fieldsID="209ebefe9b0eab40eda1b7bc2179bafe" ns2:_="">
    <xsd:import namespace="925fcbed-f516-4559-89f9-c56f21903a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fcbed-f516-4559-89f9-c56f21903a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77D234-F299-4BB2-B23F-F5660E725884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925fcbed-f516-4559-89f9-c56f21903ad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781F70A-9C2E-442E-88EF-844245A79D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5fcbed-f516-4559-89f9-c56f21903a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B8058E-989D-491C-BB4E-5E643B41F5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</TotalTime>
  <Words>1090</Words>
  <Application>Microsoft Office PowerPoint</Application>
  <PresentationFormat>Widescreen</PresentationFormat>
  <Paragraphs>266</Paragraphs>
  <Slides>19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Arial Black</vt:lpstr>
      <vt:lpstr>Calibri</vt:lpstr>
      <vt:lpstr>Calibri Light</vt:lpstr>
      <vt:lpstr>Century Gothic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BELLETTI CHIARA</dc:creator>
  <cp:lastModifiedBy>FUSCONI ELISABETTA</cp:lastModifiedBy>
  <cp:revision>49</cp:revision>
  <cp:lastPrinted>2023-03-29T14:49:18Z</cp:lastPrinted>
  <dcterms:created xsi:type="dcterms:W3CDTF">2023-03-28T07:45:08Z</dcterms:created>
  <dcterms:modified xsi:type="dcterms:W3CDTF">2023-03-31T08:25:03Z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0x01010040C05E66D828554F9448BD8A37853D85</vt:lpwstr>
  </property>
</Properties>
</file>