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6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258" r:id="rId2"/>
    <p:sldId id="605" r:id="rId3"/>
    <p:sldId id="683" r:id="rId4"/>
    <p:sldId id="685" r:id="rId5"/>
    <p:sldId id="691" r:id="rId6"/>
    <p:sldId id="692" r:id="rId7"/>
    <p:sldId id="684" r:id="rId8"/>
    <p:sldId id="686" r:id="rId9"/>
    <p:sldId id="687" r:id="rId10"/>
    <p:sldId id="688" r:id="rId11"/>
    <p:sldId id="690" r:id="rId12"/>
    <p:sldId id="689" r:id="rId13"/>
    <p:sldId id="693" r:id="rId14"/>
    <p:sldId id="694" r:id="rId15"/>
    <p:sldId id="696" r:id="rId16"/>
    <p:sldId id="695" r:id="rId17"/>
    <p:sldId id="697" r:id="rId18"/>
    <p:sldId id="698" r:id="rId19"/>
    <p:sldId id="699" r:id="rId20"/>
  </p:sldIdLst>
  <p:sldSz cx="12192000" cy="6858000"/>
  <p:notesSz cx="6805613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606B85A-CD02-4DD9-9CBC-1D02C99CCBCD}">
          <p14:sldIdLst>
            <p14:sldId id="258"/>
            <p14:sldId id="605"/>
            <p14:sldId id="683"/>
            <p14:sldId id="685"/>
            <p14:sldId id="691"/>
            <p14:sldId id="692"/>
            <p14:sldId id="684"/>
            <p14:sldId id="686"/>
            <p14:sldId id="687"/>
            <p14:sldId id="688"/>
            <p14:sldId id="690"/>
            <p14:sldId id="689"/>
            <p14:sldId id="693"/>
            <p14:sldId id="694"/>
            <p14:sldId id="696"/>
            <p14:sldId id="695"/>
            <p14:sldId id="697"/>
            <p14:sldId id="698"/>
            <p14:sldId id="6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lgieri" initials="m" lastIdx="3" clrIdx="0"/>
  <p:cmAuthor id="1" name="Sofia Pechin" initials="SP" lastIdx="5" clrIdx="1">
    <p:extLst>
      <p:ext uri="{19B8F6BF-5375-455C-9EA6-DF929625EA0E}">
        <p15:presenceInfo xmlns:p15="http://schemas.microsoft.com/office/powerpoint/2012/main" userId="fe966444eea4d571" providerId="Windows Live"/>
      </p:ext>
    </p:extLst>
  </p:cmAuthor>
  <p:cmAuthor id="2" name="Patrizia Malgieri" initials="PM" lastIdx="10" clrIdx="2">
    <p:extLst>
      <p:ext uri="{19B8F6BF-5375-455C-9EA6-DF929625EA0E}">
        <p15:presenceInfo xmlns:p15="http://schemas.microsoft.com/office/powerpoint/2012/main" userId="S-1-5-21-4152520285-3293469913-1265371334-11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CCD32A"/>
    <a:srgbClr val="F6E719"/>
    <a:srgbClr val="EB535B"/>
    <a:srgbClr val="E2398D"/>
    <a:srgbClr val="F28E32"/>
    <a:srgbClr val="DCB6D4"/>
    <a:srgbClr val="0BAED7"/>
    <a:srgbClr val="90C03E"/>
    <a:srgbClr val="104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4663" autoAdjust="0"/>
  </p:normalViewPr>
  <p:slideViewPr>
    <p:cSldViewPr>
      <p:cViewPr varScale="1">
        <p:scale>
          <a:sx n="109" d="100"/>
          <a:sy n="109" d="100"/>
        </p:scale>
        <p:origin x="69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notesViewPr>
    <p:cSldViewPr>
      <p:cViewPr varScale="1">
        <p:scale>
          <a:sx n="80" d="100"/>
          <a:sy n="80" d="100"/>
        </p:scale>
        <p:origin x="40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457541745934791"/>
          <c:y val="3.3908078323662008E-2"/>
          <c:w val="0.54195385501240001"/>
          <c:h val="0.87142615929263312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804-4BBF-986C-2ECF1670102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804-4BBF-986C-2ECF1670102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804-4BBF-986C-2ECF1670102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804-4BBF-986C-2ECF1670102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804-4BBF-986C-2ECF16701022}"/>
              </c:ext>
            </c:extLst>
          </c:dPt>
          <c:dLbls>
            <c:dLbl>
              <c:idx val="0"/>
              <c:layout>
                <c:manualLayout>
                  <c:x val="7.4700958990295704E-2"/>
                  <c:y val="6.197433654126567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04-4BBF-986C-2ECF16701022}"/>
                </c:ext>
              </c:extLst>
            </c:dLbl>
            <c:dLbl>
              <c:idx val="1"/>
              <c:layout>
                <c:manualLayout>
                  <c:x val="7.1126917092687258E-2"/>
                  <c:y val="-0.1613480945332155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04-4BBF-986C-2ECF16701022}"/>
                </c:ext>
              </c:extLst>
            </c:dLbl>
            <c:dLbl>
              <c:idx val="2"/>
              <c:layout>
                <c:manualLayout>
                  <c:x val="0.13236493743366826"/>
                  <c:y val="-6.40842811315252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04-4BBF-986C-2ECF16701022}"/>
                </c:ext>
              </c:extLst>
            </c:dLbl>
            <c:dLbl>
              <c:idx val="3"/>
              <c:layout>
                <c:manualLayout>
                  <c:x val="6.6493516494479002E-2"/>
                  <c:y val="2.7665993144709664E-2"/>
                </c:manualLayout>
              </c:layout>
              <c:tx>
                <c:rich>
                  <a:bodyPr/>
                  <a:lstStyle/>
                  <a:p>
                    <a:fld id="{B790D92B-7CCC-45AE-B933-FBEBD283CCBE}" type="CATEGORYNAME">
                      <a:rPr lang="en-US"/>
                      <a:pPr/>
                      <a:t>[NOME CATEGORIA]</a:t>
                    </a:fld>
                    <a:r>
                      <a:rPr lang="en-US" baseline="0"/>
                      <a:t>
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804-4BBF-986C-2ECF16701022}"/>
                </c:ext>
              </c:extLst>
            </c:dLbl>
            <c:dLbl>
              <c:idx val="4"/>
              <c:layout>
                <c:manualLayout>
                  <c:x val="-6.2458936631587421E-2"/>
                  <c:y val="-8.2634952975409875E-3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in attesa di essere avviato</a:t>
                    </a:r>
                    <a:r>
                      <a:rPr lang="it-IT" baseline="0"/>
                      <a:t>
56%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804-4BBF-986C-2ECF16701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'TOT Statistiche'!$E$2:$E$6</c:f>
              <c:strCache>
                <c:ptCount val="5"/>
                <c:pt idx="0">
                  <c:v>Completato</c:v>
                </c:pt>
                <c:pt idx="1">
                  <c:v>In fase di realizzazione</c:v>
                </c:pt>
                <c:pt idx="2">
                  <c:v>In fase di progettazione avanzata</c:v>
                </c:pt>
                <c:pt idx="3">
                  <c:v>Analisi di fattibilità</c:v>
                </c:pt>
                <c:pt idx="4">
                  <c:v>Non avviato</c:v>
                </c:pt>
              </c:strCache>
            </c:strRef>
          </c:cat>
          <c:val>
            <c:numRef>
              <c:f>'TOT Statistiche'!$F$2:$F$6</c:f>
              <c:numCache>
                <c:formatCode>General</c:formatCode>
                <c:ptCount val="5"/>
                <c:pt idx="0">
                  <c:v>47</c:v>
                </c:pt>
                <c:pt idx="1">
                  <c:v>14</c:v>
                </c:pt>
                <c:pt idx="2">
                  <c:v>15</c:v>
                </c:pt>
                <c:pt idx="3">
                  <c:v>9</c:v>
                </c:pt>
                <c:pt idx="4">
                  <c:v>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804-4BBF-986C-2ECF167010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04C8AB-09FF-47B6-BE95-7DD287907C72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C02AC6-8D11-458A-BE71-F99F3B63D1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92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CC91C9-B0D3-4623-B5B2-8070EF485D09}" type="datetimeFigureOut">
              <a:rPr lang="en-US"/>
              <a:pPr>
                <a:defRPr/>
              </a:pPr>
              <a:t>6/6/2022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  <a:endParaRPr lang="en-US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EA164DE-FEC5-4717-9EC9-46587EF0E5A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61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BB04B0A-964F-4527-9E26-8CCADE478A0E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6" y="5129781"/>
            <a:ext cx="1208814" cy="1611587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id="{A68D853D-8304-44C8-857D-101E2E557376}"/>
              </a:ext>
            </a:extLst>
          </p:cNvPr>
          <p:cNvSpPr txBox="1"/>
          <p:nvPr userDrawn="1"/>
        </p:nvSpPr>
        <p:spPr>
          <a:xfrm>
            <a:off x="10992544" y="652534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A7FC5CC4-800B-4731-9ABC-B34DE5BAD09A}" type="slidenum">
              <a:rPr lang="it-IT" sz="1100" i="1"/>
              <a:pPr algn="r"/>
              <a:t>‹N›</a:t>
            </a:fld>
            <a:endParaRPr lang="it-IT" sz="1100" i="1" dirty="0"/>
          </a:p>
        </p:txBody>
      </p:sp>
      <p:pic>
        <p:nvPicPr>
          <p:cNvPr id="9" name="Immagine 48">
            <a:extLst>
              <a:ext uri="{FF2B5EF4-FFF2-40B4-BE49-F238E27FC236}">
                <a16:creationId xmlns:a16="http://schemas.microsoft.com/office/drawing/2014/main" id="{EE9FFB44-298C-4AFC-A1E2-E925A9C63D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604" y="188640"/>
            <a:ext cx="473968" cy="6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49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D2B9DA-D662-4F6D-ACDF-7D3FCABE194E}" type="datetimeFigureOut">
              <a:rPr lang="it-IT" smtClean="0"/>
              <a:t>06/06/2022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99D9CB3-AC57-4D28-9A25-ECC39CBC7C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060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7" r="3017"/>
          <a:stretch>
            <a:fillRect/>
          </a:stretch>
        </p:blipFill>
        <p:spPr bwMode="auto">
          <a:xfrm>
            <a:off x="0" y="0"/>
            <a:ext cx="76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ttore 1 4"/>
          <p:cNvCxnSpPr/>
          <p:nvPr userDrawn="1"/>
        </p:nvCxnSpPr>
        <p:spPr>
          <a:xfrm>
            <a:off x="1011717" y="6309320"/>
            <a:ext cx="11180283" cy="0"/>
          </a:xfrm>
          <a:prstGeom prst="line">
            <a:avLst/>
          </a:prstGeom>
          <a:ln w="22225">
            <a:solidFill>
              <a:srgbClr val="96B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7" y="6395688"/>
            <a:ext cx="936104" cy="38199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146" y="6312343"/>
            <a:ext cx="978478" cy="548680"/>
          </a:xfrm>
          <a:prstGeom prst="rect">
            <a:avLst/>
          </a:prstGeom>
        </p:spPr>
      </p:pic>
      <p:sp>
        <p:nvSpPr>
          <p:cNvPr id="8" name="CasellaDiTesto 11">
            <a:extLst>
              <a:ext uri="{FF2B5EF4-FFF2-40B4-BE49-F238E27FC236}">
                <a16:creationId xmlns:a16="http://schemas.microsoft.com/office/drawing/2014/main" id="{97FD0EC9-4C4A-4488-AEA3-EC26C96E61B1}"/>
              </a:ext>
            </a:extLst>
          </p:cNvPr>
          <p:cNvSpPr txBox="1"/>
          <p:nvPr userDrawn="1"/>
        </p:nvSpPr>
        <p:spPr>
          <a:xfrm>
            <a:off x="10992544" y="652534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A7FC5CC4-800B-4731-9ABC-B34DE5BAD09A}" type="slidenum">
              <a:rPr lang="it-IT" sz="1100" i="1"/>
              <a:pPr algn="r"/>
              <a:t>‹N›</a:t>
            </a:fld>
            <a:endParaRPr lang="it-IT" sz="1100" i="1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2C1948F-1A10-4890-9B63-D671FD9E4697}"/>
              </a:ext>
            </a:extLst>
          </p:cNvPr>
          <p:cNvSpPr/>
          <p:nvPr userDrawn="1"/>
        </p:nvSpPr>
        <p:spPr>
          <a:xfrm>
            <a:off x="2053464" y="6466013"/>
            <a:ext cx="338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0" dirty="0">
                <a:solidFill>
                  <a:srgbClr val="95A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Redazione del Biciplan di Piacenza</a:t>
            </a:r>
          </a:p>
        </p:txBody>
      </p:sp>
    </p:spTree>
    <p:extLst>
      <p:ext uri="{BB962C8B-B14F-4D97-AF65-F5344CB8AC3E}">
        <p14:creationId xmlns:p14="http://schemas.microsoft.com/office/powerpoint/2010/main" val="31284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7666E3C-5068-46E9-886D-AB1BFBCCE2A2}"/>
              </a:ext>
            </a:extLst>
          </p:cNvPr>
          <p:cNvSpPr/>
          <p:nvPr userDrawn="1"/>
        </p:nvSpPr>
        <p:spPr>
          <a:xfrm>
            <a:off x="59135" y="44625"/>
            <a:ext cx="144016" cy="592256"/>
          </a:xfrm>
          <a:prstGeom prst="rect">
            <a:avLst/>
          </a:prstGeom>
          <a:solidFill>
            <a:srgbClr val="104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3771B9B-B4E8-49A4-95A4-2253AC370262}"/>
              </a:ext>
            </a:extLst>
          </p:cNvPr>
          <p:cNvSpPr/>
          <p:nvPr userDrawn="1"/>
        </p:nvSpPr>
        <p:spPr>
          <a:xfrm>
            <a:off x="59135" y="692697"/>
            <a:ext cx="144016" cy="592256"/>
          </a:xfrm>
          <a:prstGeom prst="rect">
            <a:avLst/>
          </a:prstGeom>
          <a:solidFill>
            <a:srgbClr val="0BAE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0552C2D-A923-4B3F-85AB-EA1584F342B4}"/>
              </a:ext>
            </a:extLst>
          </p:cNvPr>
          <p:cNvSpPr/>
          <p:nvPr userDrawn="1"/>
        </p:nvSpPr>
        <p:spPr>
          <a:xfrm>
            <a:off x="59135" y="1340769"/>
            <a:ext cx="144016" cy="592256"/>
          </a:xfrm>
          <a:prstGeom prst="rect">
            <a:avLst/>
          </a:prstGeom>
          <a:solidFill>
            <a:srgbClr val="CCD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4D57437-2D8F-47A8-9124-A6EC0D3CD6CB}"/>
              </a:ext>
            </a:extLst>
          </p:cNvPr>
          <p:cNvSpPr/>
          <p:nvPr userDrawn="1"/>
        </p:nvSpPr>
        <p:spPr>
          <a:xfrm>
            <a:off x="59135" y="1992652"/>
            <a:ext cx="144016" cy="592256"/>
          </a:xfrm>
          <a:prstGeom prst="rect">
            <a:avLst/>
          </a:prstGeom>
          <a:solidFill>
            <a:srgbClr val="F6E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74F7B727-73BA-4E6F-BE48-7691974E193A}"/>
              </a:ext>
            </a:extLst>
          </p:cNvPr>
          <p:cNvSpPr/>
          <p:nvPr userDrawn="1"/>
        </p:nvSpPr>
        <p:spPr>
          <a:xfrm>
            <a:off x="59135" y="2644535"/>
            <a:ext cx="144016" cy="592256"/>
          </a:xfrm>
          <a:prstGeom prst="rect">
            <a:avLst/>
          </a:prstGeom>
          <a:solidFill>
            <a:srgbClr val="F28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E4F09CC6-5F43-441D-A4C6-B4A9CA5F8660}"/>
              </a:ext>
            </a:extLst>
          </p:cNvPr>
          <p:cNvSpPr/>
          <p:nvPr userDrawn="1"/>
        </p:nvSpPr>
        <p:spPr>
          <a:xfrm>
            <a:off x="59135" y="3296418"/>
            <a:ext cx="144016" cy="592256"/>
          </a:xfrm>
          <a:prstGeom prst="rect">
            <a:avLst/>
          </a:prstGeom>
          <a:solidFill>
            <a:srgbClr val="EB5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886FEA8-1446-4043-9FEC-96B188E38638}"/>
              </a:ext>
            </a:extLst>
          </p:cNvPr>
          <p:cNvSpPr/>
          <p:nvPr userDrawn="1"/>
        </p:nvSpPr>
        <p:spPr>
          <a:xfrm>
            <a:off x="59135" y="3948301"/>
            <a:ext cx="144016" cy="592256"/>
          </a:xfrm>
          <a:prstGeom prst="rect">
            <a:avLst/>
          </a:prstGeom>
          <a:solidFill>
            <a:srgbClr val="E23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F927F8F-FF0C-482D-8A6B-57C89DE798AE}"/>
              </a:ext>
            </a:extLst>
          </p:cNvPr>
          <p:cNvSpPr/>
          <p:nvPr userDrawn="1"/>
        </p:nvSpPr>
        <p:spPr>
          <a:xfrm>
            <a:off x="59135" y="4589345"/>
            <a:ext cx="144016" cy="592256"/>
          </a:xfrm>
          <a:prstGeom prst="rect">
            <a:avLst/>
          </a:prstGeom>
          <a:solidFill>
            <a:srgbClr val="DCB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00A12760-7F59-4EE3-9C6C-3D86AD241AB1}"/>
              </a:ext>
            </a:extLst>
          </p:cNvPr>
          <p:cNvSpPr/>
          <p:nvPr userDrawn="1"/>
        </p:nvSpPr>
        <p:spPr>
          <a:xfrm>
            <a:off x="59135" y="5230388"/>
            <a:ext cx="144016" cy="1510979"/>
          </a:xfrm>
          <a:prstGeom prst="rect">
            <a:avLst/>
          </a:prstGeom>
          <a:solidFill>
            <a:srgbClr val="90C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37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emf"/><Relationship Id="rId4" Type="http://schemas.openxmlformats.org/officeDocument/2006/relationships/package" Target="../embeddings/Foglio_di_lavoro_di_Microsoft_Excel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6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.docx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Documento_di_Microsoft_Word2.docx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i_Microsoft_Word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99456" y="1533522"/>
            <a:ext cx="93290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Piano Urbano della Mobilità Sostenibile</a:t>
            </a:r>
          </a:p>
          <a:p>
            <a:pPr algn="ctr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Valutazione Ambientale e Strategica</a:t>
            </a:r>
          </a:p>
          <a:p>
            <a:pPr algn="ctr"/>
            <a:r>
              <a:rPr lang="it-IT" sz="2800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Piano Generale del Traffico e Piani di Settore  Piano del Trasporto pubblico di Linea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871904"/>
            <a:ext cx="1611167" cy="657459"/>
          </a:xfrm>
          <a:prstGeom prst="rect">
            <a:avLst/>
          </a:prstGeom>
        </p:spPr>
      </p:pic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3722452" y="5193562"/>
            <a:ext cx="4989753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500" b="1" u="sng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giugno 2022</a:t>
            </a:r>
            <a:endParaRPr lang="it-IT" sz="900" u="sng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magine 48">
            <a:extLst>
              <a:ext uri="{FF2B5EF4-FFF2-40B4-BE49-F238E27FC236}">
                <a16:creationId xmlns:a16="http://schemas.microsoft.com/office/drawing/2014/main" id="{80E43B79-596A-4E3F-92D5-93357F8F9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0597" y="204136"/>
            <a:ext cx="7620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8F7CD74-6F72-4FEB-814C-3C8C5D78C0B1}"/>
              </a:ext>
            </a:extLst>
          </p:cNvPr>
          <p:cNvSpPr txBox="1"/>
          <p:nvPr/>
        </p:nvSpPr>
        <p:spPr>
          <a:xfrm>
            <a:off x="8544272" y="412096"/>
            <a:ext cx="2473793" cy="813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"/>
              </a:spcBef>
              <a:spcAft>
                <a:spcPts val="600"/>
              </a:spcAft>
              <a:tabLst>
                <a:tab pos="3060700" algn="l"/>
              </a:tabLst>
            </a:pPr>
            <a:r>
              <a:rPr lang="it-IT" sz="1500" dirty="0">
                <a:solidFill>
                  <a:srgbClr val="002060"/>
                </a:solidFill>
                <a:effectLst/>
              </a:rPr>
              <a:t>COMUNE DI RAVENNA</a:t>
            </a:r>
            <a:br>
              <a:rPr lang="it-IT" sz="1500" dirty="0">
                <a:solidFill>
                  <a:srgbClr val="002060"/>
                </a:solidFill>
                <a:effectLst/>
              </a:rPr>
            </a:br>
            <a:r>
              <a:rPr lang="it-IT" sz="1300" dirty="0">
                <a:solidFill>
                  <a:srgbClr val="002060"/>
                </a:solidFill>
                <a:effectLst/>
              </a:rPr>
              <a:t>Servizi Mobilità e Viabilità</a:t>
            </a:r>
          </a:p>
          <a:p>
            <a:pPr algn="ctr">
              <a:spcBef>
                <a:spcPts val="60"/>
              </a:spcBef>
              <a:spcAft>
                <a:spcPts val="600"/>
              </a:spcAft>
              <a:tabLst>
                <a:tab pos="3060700" algn="l"/>
              </a:tabLst>
            </a:pPr>
            <a:r>
              <a:rPr lang="it-IT" sz="13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Ufficio Pianificazione Mobilità</a:t>
            </a:r>
            <a:endParaRPr lang="it-IT" sz="13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9958105A-9982-4E1C-8848-E400A48D508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8913"/>
          <a:stretch/>
        </p:blipFill>
        <p:spPr>
          <a:xfrm>
            <a:off x="299403" y="3955010"/>
            <a:ext cx="1922145" cy="156536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3B5D6B53-D6C4-41C9-8CBB-DA0A53A2053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73" r="23122" b="-1470"/>
          <a:stretch/>
        </p:blipFill>
        <p:spPr>
          <a:xfrm>
            <a:off x="194454" y="5470320"/>
            <a:ext cx="1718202" cy="1218583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F5A5380-D3B3-4F6E-A357-060DE0D757E3}"/>
              </a:ext>
            </a:extLst>
          </p:cNvPr>
          <p:cNvSpPr txBox="1"/>
          <p:nvPr/>
        </p:nvSpPr>
        <p:spPr>
          <a:xfrm>
            <a:off x="2567609" y="4149080"/>
            <a:ext cx="72994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- Rapporto Preliminare</a:t>
            </a:r>
            <a:endParaRPr lang="it-IT" sz="1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19C8E24-6BF4-4A62-B558-C7F0A8C82C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941" y="5877272"/>
            <a:ext cx="657459" cy="65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F749E54A-21CD-4AB3-8C60-DC0ADA0451B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5220"/>
          <a:stretch/>
        </p:blipFill>
        <p:spPr bwMode="auto">
          <a:xfrm>
            <a:off x="9867053" y="5890700"/>
            <a:ext cx="2025544" cy="7316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1260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623392" y="326572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Europei e nazionali</a:t>
            </a:r>
          </a:p>
        </p:txBody>
      </p:sp>
      <p:sp>
        <p:nvSpPr>
          <p:cNvPr id="5" name="Segnaposto testo 12">
            <a:extLst>
              <a:ext uri="{FF2B5EF4-FFF2-40B4-BE49-F238E27FC236}">
                <a16:creationId xmlns:a16="http://schemas.microsoft.com/office/drawing/2014/main" id="{67FEEA1A-A038-CAFB-D789-97A0CA67881B}"/>
              </a:ext>
            </a:extLst>
          </p:cNvPr>
          <p:cNvSpPr txBox="1">
            <a:spLocks/>
          </p:cNvSpPr>
          <p:nvPr/>
        </p:nvSpPr>
        <p:spPr>
          <a:xfrm>
            <a:off x="0" y="1367597"/>
            <a:ext cx="6512470" cy="1080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Emissioni climalteranti</a:t>
            </a:r>
          </a:p>
        </p:txBody>
      </p:sp>
      <p:sp>
        <p:nvSpPr>
          <p:cNvPr id="6" name="Segnaposto testo 13">
            <a:extLst>
              <a:ext uri="{FF2B5EF4-FFF2-40B4-BE49-F238E27FC236}">
                <a16:creationId xmlns:a16="http://schemas.microsoft.com/office/drawing/2014/main" id="{F57AF23C-07E0-E93E-C459-BFDEB5404180}"/>
              </a:ext>
            </a:extLst>
          </p:cNvPr>
          <p:cNvSpPr txBox="1">
            <a:spLocks/>
          </p:cNvSpPr>
          <p:nvPr/>
        </p:nvSpPr>
        <p:spPr>
          <a:xfrm>
            <a:off x="2088232" y="2281815"/>
            <a:ext cx="4824000" cy="1802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117"/>
              </a:spcBef>
              <a:spcAft>
                <a:spcPts val="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Gas serra – 33% (rispetto al 2005)</a:t>
            </a:r>
          </a:p>
          <a:p>
            <a:pPr fontAlgn="auto">
              <a:spcBef>
                <a:spcPts val="1117"/>
              </a:spcBef>
              <a:spcAft>
                <a:spcPts val="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Energia primaria – 43% (rispetto al 2005)</a:t>
            </a:r>
          </a:p>
          <a:p>
            <a:pPr fontAlgn="auto">
              <a:spcBef>
                <a:spcPts val="1117"/>
              </a:spcBef>
              <a:spcAft>
                <a:spcPts val="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FER nei trasporti 22%</a:t>
            </a:r>
          </a:p>
        </p:txBody>
      </p:sp>
      <p:sp>
        <p:nvSpPr>
          <p:cNvPr id="7" name="Segnaposto testo 15">
            <a:extLst>
              <a:ext uri="{FF2B5EF4-FFF2-40B4-BE49-F238E27FC236}">
                <a16:creationId xmlns:a16="http://schemas.microsoft.com/office/drawing/2014/main" id="{FCB3A4A0-04E9-03E9-EAB6-BCB6EE81AEE9}"/>
              </a:ext>
            </a:extLst>
          </p:cNvPr>
          <p:cNvSpPr txBox="1">
            <a:spLocks/>
          </p:cNvSpPr>
          <p:nvPr/>
        </p:nvSpPr>
        <p:spPr>
          <a:xfrm>
            <a:off x="2088232" y="4293887"/>
            <a:ext cx="5040560" cy="1802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1117"/>
              </a:spcBef>
              <a:spcAft>
                <a:spcPts val="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 2030 CO2 -55%</a:t>
            </a:r>
          </a:p>
          <a:p>
            <a:pPr fontAlgn="auto">
              <a:spcBef>
                <a:spcPts val="1117"/>
              </a:spcBef>
              <a:spcAft>
                <a:spcPts val="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 2050 CO2 Neutralità climatica</a:t>
            </a:r>
          </a:p>
          <a:p>
            <a:pPr fontAlgn="auto">
              <a:spcBef>
                <a:spcPts val="1117"/>
              </a:spcBef>
              <a:spcAft>
                <a:spcPts val="0"/>
              </a:spcAft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 2035 Emissioni 0 nuovi veicoli (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fit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for 55)</a:t>
            </a:r>
          </a:p>
        </p:txBody>
      </p:sp>
      <p:sp>
        <p:nvSpPr>
          <p:cNvPr id="9" name="Segnaposto testo 16">
            <a:extLst>
              <a:ext uri="{FF2B5EF4-FFF2-40B4-BE49-F238E27FC236}">
                <a16:creationId xmlns:a16="http://schemas.microsoft.com/office/drawing/2014/main" id="{909B5500-6061-2AD7-1FF3-4FB2D10573F1}"/>
              </a:ext>
            </a:extLst>
          </p:cNvPr>
          <p:cNvSpPr txBox="1">
            <a:spLocks/>
          </p:cNvSpPr>
          <p:nvPr/>
        </p:nvSpPr>
        <p:spPr>
          <a:xfrm>
            <a:off x="8383400" y="2628080"/>
            <a:ext cx="4824000" cy="1802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474836" fontAlgn="auto">
              <a:lnSpc>
                <a:spcPct val="140000"/>
              </a:lnSpc>
              <a:spcBef>
                <a:spcPts val="1117"/>
              </a:spcBef>
              <a:spcAft>
                <a:spcPts val="0"/>
              </a:spcAft>
              <a:buFont typeface="Century Gothic" panose="020B0502020202020204" pitchFamily="34" charset="0"/>
              <a:buChar char="­"/>
              <a:tabLst>
                <a:tab pos="228600" algn="l"/>
                <a:tab pos="449580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dal 2020 al 2029: 40%</a:t>
            </a:r>
          </a:p>
          <a:p>
            <a:pPr marL="0" lvl="1" defTabSz="1474836" fontAlgn="auto">
              <a:lnSpc>
                <a:spcPct val="140000"/>
              </a:lnSpc>
              <a:spcBef>
                <a:spcPts val="1117"/>
              </a:spcBef>
              <a:spcAft>
                <a:spcPts val="0"/>
              </a:spcAft>
              <a:buFont typeface="Century Gothic" panose="020B0502020202020204" pitchFamily="34" charset="0"/>
              <a:buChar char="­"/>
              <a:tabLst>
                <a:tab pos="228600" algn="l"/>
                <a:tab pos="449580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dal 2030: 65%</a:t>
            </a:r>
          </a:p>
        </p:txBody>
      </p:sp>
      <p:sp>
        <p:nvSpPr>
          <p:cNvPr id="10" name="Segnaposto testo 17">
            <a:extLst>
              <a:ext uri="{FF2B5EF4-FFF2-40B4-BE49-F238E27FC236}">
                <a16:creationId xmlns:a16="http://schemas.microsoft.com/office/drawing/2014/main" id="{7FF571C7-FDFB-E127-E296-3DF8C56F7461}"/>
              </a:ext>
            </a:extLst>
          </p:cNvPr>
          <p:cNvSpPr txBox="1">
            <a:spLocks/>
          </p:cNvSpPr>
          <p:nvPr/>
        </p:nvSpPr>
        <p:spPr>
          <a:xfrm>
            <a:off x="8353089" y="4468503"/>
            <a:ext cx="4824000" cy="180276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1474836" fontAlgn="auto">
              <a:lnSpc>
                <a:spcPct val="140000"/>
              </a:lnSpc>
              <a:spcBef>
                <a:spcPts val="1117"/>
              </a:spcBef>
              <a:spcAft>
                <a:spcPts val="0"/>
              </a:spcAft>
              <a:buFont typeface="Century Gothic" panose="020B0502020202020204" pitchFamily="34" charset="0"/>
              <a:buChar char="­"/>
              <a:tabLst>
                <a:tab pos="228600" algn="l"/>
                <a:tab pos="449580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dal 2020 al 2029: 10%</a:t>
            </a:r>
          </a:p>
          <a:p>
            <a:pPr marL="0" lvl="1" defTabSz="1474836" fontAlgn="auto">
              <a:lnSpc>
                <a:spcPct val="140000"/>
              </a:lnSpc>
              <a:spcBef>
                <a:spcPts val="1117"/>
              </a:spcBef>
              <a:spcAft>
                <a:spcPts val="0"/>
              </a:spcAft>
              <a:buFont typeface="Century Gothic" panose="020B0502020202020204" pitchFamily="34" charset="0"/>
              <a:buChar char="­"/>
              <a:tabLst>
                <a:tab pos="228600" algn="l"/>
                <a:tab pos="449580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dal 2030: 40%</a:t>
            </a:r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47A8DD76-5E39-F271-DED6-027D1453BFC3}"/>
              </a:ext>
            </a:extLst>
          </p:cNvPr>
          <p:cNvSpPr txBox="1">
            <a:spLocks/>
          </p:cNvSpPr>
          <p:nvPr/>
        </p:nvSpPr>
        <p:spPr>
          <a:xfrm>
            <a:off x="1702158" y="1810231"/>
            <a:ext cx="4824000" cy="43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PNIEC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al 2030</a:t>
            </a:r>
          </a:p>
        </p:txBody>
      </p:sp>
      <p:sp>
        <p:nvSpPr>
          <p:cNvPr id="12" name="Segnaposto testo 18">
            <a:extLst>
              <a:ext uri="{FF2B5EF4-FFF2-40B4-BE49-F238E27FC236}">
                <a16:creationId xmlns:a16="http://schemas.microsoft.com/office/drawing/2014/main" id="{8E63D098-8CBD-7628-9428-A571DB6886D1}"/>
              </a:ext>
            </a:extLst>
          </p:cNvPr>
          <p:cNvSpPr txBox="1">
            <a:spLocks/>
          </p:cNvSpPr>
          <p:nvPr/>
        </p:nvSpPr>
        <p:spPr>
          <a:xfrm>
            <a:off x="1705798" y="3861887"/>
            <a:ext cx="4824000" cy="43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Green Deal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(rispetto al 1990) </a:t>
            </a:r>
          </a:p>
        </p:txBody>
      </p:sp>
      <p:sp>
        <p:nvSpPr>
          <p:cNvPr id="13" name="Segnaposto testo 19">
            <a:extLst>
              <a:ext uri="{FF2B5EF4-FFF2-40B4-BE49-F238E27FC236}">
                <a16:creationId xmlns:a16="http://schemas.microsoft.com/office/drawing/2014/main" id="{1717E4BC-922E-0E6A-D702-2C5C0A72EFF6}"/>
              </a:ext>
            </a:extLst>
          </p:cNvPr>
          <p:cNvSpPr txBox="1">
            <a:spLocks/>
          </p:cNvSpPr>
          <p:nvPr/>
        </p:nvSpPr>
        <p:spPr>
          <a:xfrm>
            <a:off x="8239920" y="2158425"/>
            <a:ext cx="4824000" cy="43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NOx</a:t>
            </a:r>
          </a:p>
        </p:txBody>
      </p:sp>
      <p:sp>
        <p:nvSpPr>
          <p:cNvPr id="14" name="Segnaposto testo 20">
            <a:extLst>
              <a:ext uri="{FF2B5EF4-FFF2-40B4-BE49-F238E27FC236}">
                <a16:creationId xmlns:a16="http://schemas.microsoft.com/office/drawing/2014/main" id="{36269D62-0C00-6BEA-2DB5-7DC48D08D41B}"/>
              </a:ext>
            </a:extLst>
          </p:cNvPr>
          <p:cNvSpPr txBox="1">
            <a:spLocks/>
          </p:cNvSpPr>
          <p:nvPr/>
        </p:nvSpPr>
        <p:spPr>
          <a:xfrm>
            <a:off x="8020897" y="3933483"/>
            <a:ext cx="4824000" cy="43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PM 2,5</a:t>
            </a:r>
          </a:p>
        </p:txBody>
      </p:sp>
      <p:sp>
        <p:nvSpPr>
          <p:cNvPr id="15" name="Segnaposto testo 12">
            <a:extLst>
              <a:ext uri="{FF2B5EF4-FFF2-40B4-BE49-F238E27FC236}">
                <a16:creationId xmlns:a16="http://schemas.microsoft.com/office/drawing/2014/main" id="{C1B8C772-85BB-C244-A33E-5014A4B49380}"/>
              </a:ext>
            </a:extLst>
          </p:cNvPr>
          <p:cNvSpPr txBox="1">
            <a:spLocks/>
          </p:cNvSpPr>
          <p:nvPr/>
        </p:nvSpPr>
        <p:spPr>
          <a:xfrm>
            <a:off x="5909094" y="1484113"/>
            <a:ext cx="6512470" cy="588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Cambria" panose="02040503050406030204" pitchFamily="18" charset="0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3" panose="05040102010807070707" pitchFamily="18" charset="2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0" indent="0" algn="l" defTabSz="142555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/>
              <a:t>Qualità dell’aria</a:t>
            </a:r>
            <a:br>
              <a:rPr lang="it-IT" sz="1800" b="1" dirty="0"/>
            </a:br>
            <a:r>
              <a:rPr lang="it-IT" sz="1800" dirty="0"/>
              <a:t>[</a:t>
            </a:r>
            <a:r>
              <a:rPr kumimoji="0" lang="it-IT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NEC rispetto al 2005]</a:t>
            </a:r>
          </a:p>
          <a:p>
            <a:pPr algn="ctr"/>
            <a:endParaRPr lang="it-IT" sz="1800" b="1" dirty="0"/>
          </a:p>
        </p:txBody>
      </p:sp>
    </p:spTree>
    <p:extLst>
      <p:ext uri="{BB962C8B-B14F-4D97-AF65-F5344CB8AC3E}">
        <p14:creationId xmlns:p14="http://schemas.microsoft.com/office/powerpoint/2010/main" val="1429008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623392" y="316524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strategia PAIR 2020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00850E-35BA-4F2E-1360-2BA271D85A9F}"/>
              </a:ext>
            </a:extLst>
          </p:cNvPr>
          <p:cNvSpPr txBox="1"/>
          <p:nvPr/>
        </p:nvSpPr>
        <p:spPr>
          <a:xfrm>
            <a:off x="2135560" y="894416"/>
            <a:ext cx="10513168" cy="5686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</a:pPr>
            <a:r>
              <a:rPr lang="it-IT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Obiettivi di riduzione emissioni al 2020 rispetto al 2014: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PM10:– 47%;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 NOx:-36% (NOx) </a:t>
            </a:r>
          </a:p>
          <a:p>
            <a:pPr marL="817245" algn="just">
              <a:spcBef>
                <a:spcPts val="300"/>
              </a:spcBef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Direttive PAIR al 2020: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-20% traffico veicolare privato nel CA (rispetto al 2014), attraverso le seguenti misure:</a:t>
            </a:r>
          </a:p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aree pedonali: 20% del CS;</a:t>
            </a:r>
          </a:p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ZTL: 100% del CS;</a:t>
            </a:r>
          </a:p>
          <a:p>
            <a:pPr algn="just">
              <a:spcBef>
                <a:spcPts val="300"/>
              </a:spcBef>
            </a:pPr>
            <a:r>
              <a:rPr lang="it-IT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Indirizzi PAIR al 2020: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piste ciclabili 1,5 m/a: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20% degli spostamenti in bici.</a:t>
            </a:r>
          </a:p>
          <a:p>
            <a:pPr algn="just">
              <a:spcBef>
                <a:spcPts val="300"/>
              </a:spcBef>
            </a:pPr>
            <a:endParaRPr lang="it-IT" sz="1600" dirty="0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Competenza della Regione al 2020 (rispetto al 2014):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potenziamento del servizio TPL gomma del 10%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potenziamento del servizio TPL ferro del 20%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600" dirty="0">
                <a:latin typeface="Arial" panose="020B0604020202020204" pitchFamily="34" charset="0"/>
                <a:cs typeface="Times New Roman" panose="02020603050405020304" pitchFamily="18" charset="0"/>
              </a:rPr>
              <a:t>+10% finanziamento regionale TPL su gomma </a:t>
            </a:r>
          </a:p>
        </p:txBody>
      </p:sp>
    </p:spTree>
    <p:extLst>
      <p:ext uri="{BB962C8B-B14F-4D97-AF65-F5344CB8AC3E}">
        <p14:creationId xmlns:p14="http://schemas.microsoft.com/office/powerpoint/2010/main" val="106528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623392" y="326572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</a:t>
            </a:r>
            <a:r>
              <a:rPr lang="it-IT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Srategia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Regionale Agenda 2030 per lo sviluppo sostenibile 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569CEEA-4C57-7C82-6B05-CA0EC68BB08A}"/>
              </a:ext>
            </a:extLst>
          </p:cNvPr>
          <p:cNvSpPr txBox="1"/>
          <p:nvPr/>
        </p:nvSpPr>
        <p:spPr>
          <a:xfrm>
            <a:off x="1415480" y="1122255"/>
            <a:ext cx="9778384" cy="5332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Qualità dell’aria: Numero massimo di superamento del valore limite giornaliero previsto per il PM10 (</a:t>
            </a:r>
            <a:r>
              <a:rPr lang="it-IT" sz="1600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47 nel 2019):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&lt; 35 giorni ER 2025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Persone che si spostano abitualmente per raggiungere il luogo di lavoro solo con mezzi privati- 20% sul totale spostamenti al 2025 rispetto al 2019: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da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78% 2019 a %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58% ER 2025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Posti*km offerti dal trasporto pubblico locale per abitante + 26 % al 2030 rispetto al 2004: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da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2.798,4 (2018) 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3670 km ER 2030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Km di piste ciclabili rispetto al 2020 (</a:t>
            </a:r>
            <a:r>
              <a:rPr lang="it-IT" sz="1600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1.120 km):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+1000 km ER 2025</a:t>
            </a:r>
            <a:endParaRPr lang="it-IT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Numero nuove colonnine di ricarica elettriche sul territorio regionale (708 nel 2020):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+ 2500 ER 2025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Percentuale riduzione delle emissioni climalteranti rispetto al 1990 (</a:t>
            </a:r>
            <a:r>
              <a:rPr lang="it-IT" sz="1600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-5,9% nel 2018):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-55% UE 2030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Numero nuovi treni bipiano ad alta capacità (</a:t>
            </a:r>
            <a:r>
              <a:rPr lang="it-IT" sz="1600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39 nel 2020):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+4 ER- 2025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Numero linee ferroviarie regionali dotate di sistema di Controllo Marcia Treno: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da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35% nel 2020 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100% ER 2025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Percentuale stazioni della rete regionale adeguate secondo il Piano: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da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50% nel 2020 </a:t>
            </a:r>
            <a:r>
              <a:rPr lang="it-IT" sz="1600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a </a:t>
            </a: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90% ER 2025 e 100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% ER 2030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Numero utenti del servizio ferroviario che annualmente beneficiano dell’integrazione urbana ferro-gomma: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da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30.000/anno (2020) a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60.000/anno ER 2025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Traffico ferroviario merci (</a:t>
            </a:r>
            <a:r>
              <a:rPr lang="it-IT" sz="1600" dirty="0">
                <a:effectLst/>
                <a:latin typeface="Calibri" panose="020F0502020204030204" pitchFamily="34" charset="0"/>
                <a:ea typeface="CIDFont+F1"/>
                <a:cs typeface="Calibri" panose="020F0502020204030204" pitchFamily="34" charset="0"/>
              </a:rPr>
              <a:t>18.500.000 ton/anno nel 2020):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+10% ER 2025</a:t>
            </a:r>
            <a:r>
              <a:rPr lang="it-IT" sz="1600" dirty="0">
                <a:effectLst/>
                <a:latin typeface="Calibri" panose="020F0502020204030204" pitchFamily="34" charset="0"/>
                <a:ea typeface="CIDFont+F2"/>
                <a:cs typeface="Calibri" panose="020F0502020204030204" pitchFamily="34" charset="0"/>
              </a:rPr>
              <a:t> </a:t>
            </a:r>
            <a:endParaRPr lang="it-IT" sz="16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effectLst/>
                <a:latin typeface="Calibri" panose="020F0502020204030204" pitchFamily="34" charset="0"/>
                <a:ea typeface="CIDFont+F2"/>
              </a:rPr>
              <a:t>Numero veicoli pesanti diesel da 28 ton con trasferimento modale da trasporto su strada a trasporto ferroviario: </a:t>
            </a:r>
            <a:r>
              <a:rPr lang="it-IT" sz="1600" b="1" dirty="0">
                <a:effectLst/>
                <a:latin typeface="Calibri" panose="020F0502020204030204" pitchFamily="34" charset="0"/>
                <a:ea typeface="CIDFont+F2"/>
              </a:rPr>
              <a:t>+ 110.000 ER 2025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0679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PUMS vigente – indicatori di processo e di contesto ambientale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B2CC128F-ED87-43AF-AE83-B377A5326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685848"/>
              </p:ext>
            </p:extLst>
          </p:nvPr>
        </p:nvGraphicFramePr>
        <p:xfrm>
          <a:off x="590618" y="913856"/>
          <a:ext cx="5649397" cy="409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D1D2B58-53BD-5D8C-33FA-532DF4D6E121}"/>
              </a:ext>
            </a:extLst>
          </p:cNvPr>
          <p:cNvSpPr txBox="1"/>
          <p:nvPr/>
        </p:nvSpPr>
        <p:spPr>
          <a:xfrm>
            <a:off x="6600056" y="913856"/>
            <a:ext cx="532859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Misure attivate: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riqualificazione e valorizzazione di infrastrutture: porto come centro crocieristico, la stazione come centro intermodale, il miglioramento dei collegamenti ferroviari con il porto merci;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interventi relativi alla pedonalizzazione;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miglioramento del sistema del TPL (ferro e gomma): efficacia del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servizio,incremento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dell’accessibilità per i disabili, rinnovo delle flotte;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 sviluppo della mobilità elettrica;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 sostegno alla diffusione della sharing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mobility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 in particolare della </a:t>
            </a:r>
            <a:r>
              <a:rPr lang="it-IT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micromobilità</a:t>
            </a: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Misure non ancora attivate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</a:rPr>
              <a:t>la riorganizzazione e gestione della sosta;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Calibri" panose="020F0502020204030204" pitchFamily="34" charset="0"/>
                <a:ea typeface="Times New Roman" panose="02020603050405020304" pitchFamily="18" charset="0"/>
              </a:rPr>
              <a:t>l’incremento della sicurezza stradale e la moderazione del traffico.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it-IT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D8FDDB3C-0E0C-AE0E-F188-1E990C172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38623"/>
              </p:ext>
            </p:extLst>
          </p:nvPr>
        </p:nvGraphicFramePr>
        <p:xfrm>
          <a:off x="1433213" y="5157192"/>
          <a:ext cx="4838700" cy="1268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4" imgW="4838665" imgH="1196261" progId="Excel.Sheet.12">
                  <p:embed/>
                </p:oleObj>
              </mc:Choice>
              <mc:Fallback>
                <p:oleObj name="Worksheet" r:id="rId4" imgW="4838665" imgH="11962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33213" y="5157192"/>
                        <a:ext cx="4838700" cy="1268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21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7089558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 PUMS vigente – obiettivi di sostenibilità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id="{C964E308-FDBF-5C48-7E4E-034EDE66C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570380"/>
              </p:ext>
            </p:extLst>
          </p:nvPr>
        </p:nvGraphicFramePr>
        <p:xfrm>
          <a:off x="1343472" y="946398"/>
          <a:ext cx="10258022" cy="55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Worksheet" r:id="rId3" imgW="10858394" imgH="5829441" progId="Excel.Sheet.12">
                  <p:embed/>
                </p:oleObj>
              </mc:Choice>
              <mc:Fallback>
                <p:oleObj name="Worksheet" r:id="rId3" imgW="10858394" imgH="58294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43472" y="946398"/>
                        <a:ext cx="10258022" cy="550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836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8" y="332656"/>
            <a:ext cx="9537829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 di coerenza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268D92C-3435-8B51-FDB9-EB634A670297}"/>
              </a:ext>
            </a:extLst>
          </p:cNvPr>
          <p:cNvSpPr txBox="1"/>
          <p:nvPr/>
        </p:nvSpPr>
        <p:spPr>
          <a:xfrm>
            <a:off x="1980968" y="1556792"/>
            <a:ext cx="8230063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Coerenza esterna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verifica: </a:t>
            </a:r>
          </a:p>
          <a:p>
            <a:pPr marL="115187" lvl="0" indent="-115187">
              <a:spcBef>
                <a:spcPts val="1117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possibili interazioni tra il piano e 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strumenti di panificazione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locali e l’impatto del PUMS sugli obiettivi dei piani pertinenti</a:t>
            </a:r>
          </a:p>
          <a:p>
            <a:pPr marL="115187" indent="-115187">
              <a:spcBef>
                <a:spcPts val="1117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la coerenza con 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obiettivi di sostenibilità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selezionati, al fine di valutare come e quanto sono stati integrati gli obiettivi di sostenibilità nel piano.</a:t>
            </a:r>
          </a:p>
          <a:p>
            <a:pPr>
              <a:spcBef>
                <a:spcPts val="1117"/>
              </a:spcBef>
            </a:pPr>
            <a:endParaRPr lang="it-IT" spc="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117"/>
              </a:spcBef>
            </a:pP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 coerenza interna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verifica eventuali contraddizioni all'interno del piano.</a:t>
            </a:r>
          </a:p>
          <a:p>
            <a:pPr>
              <a:spcBef>
                <a:spcPts val="1117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Esamina la corrispondenza tra base conoscitiva e obiettivi generali individuando: </a:t>
            </a:r>
          </a:p>
          <a:p>
            <a:pPr marL="115187" indent="-115187">
              <a:spcBef>
                <a:spcPts val="1117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coerenza tra 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del piano</a:t>
            </a:r>
          </a:p>
          <a:p>
            <a:pPr marL="115187" indent="-115187">
              <a:spcBef>
                <a:spcPts val="1117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coerenza tra le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azioni e obiettivi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del piano</a:t>
            </a:r>
          </a:p>
          <a:p>
            <a:pPr marL="115187" indent="-115187">
              <a:spcBef>
                <a:spcPts val="1117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coerenza tra il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contesto ambientale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 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obiettivi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e azioni di piano</a:t>
            </a:r>
          </a:p>
        </p:txBody>
      </p:sp>
    </p:spTree>
    <p:extLst>
      <p:ext uri="{BB962C8B-B14F-4D97-AF65-F5344CB8AC3E}">
        <p14:creationId xmlns:p14="http://schemas.microsoft.com/office/powerpoint/2010/main" val="87271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8" y="332656"/>
            <a:ext cx="9537829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 interna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005B5B89-101B-957C-2CDF-4C8551D6EA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08087"/>
              </p:ext>
            </p:extLst>
          </p:nvPr>
        </p:nvGraphicFramePr>
        <p:xfrm>
          <a:off x="5591944" y="332656"/>
          <a:ext cx="5739995" cy="6362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Document" r:id="rId3" imgW="6420794" imgH="8140612" progId="Word.Document.12">
                  <p:embed/>
                </p:oleObj>
              </mc:Choice>
              <mc:Fallback>
                <p:oleObj name="Document" r:id="rId3" imgW="6420794" imgH="81406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91944" y="332656"/>
                        <a:ext cx="5739995" cy="63626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9AFD2F-03D0-5F87-6B91-E201C1214C2E}"/>
              </a:ext>
            </a:extLst>
          </p:cNvPr>
          <p:cNvSpPr txBox="1"/>
          <p:nvPr/>
        </p:nvSpPr>
        <p:spPr>
          <a:xfrm>
            <a:off x="587580" y="980728"/>
            <a:ext cx="4353254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dirty="0"/>
              <a:t>Verifica l'esistenza di eventuali contraddizioni all'interno del piano.</a:t>
            </a:r>
          </a:p>
          <a:p>
            <a:pPr>
              <a:spcBef>
                <a:spcPts val="1800"/>
              </a:spcBef>
            </a:pPr>
            <a:r>
              <a:rPr lang="it-IT" dirty="0"/>
              <a:t>Esamina la corrispondenza tra base conoscitiva e obiettivi generali individuando: </a:t>
            </a:r>
          </a:p>
          <a:p>
            <a:pPr marL="185738" indent="-1857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dirty="0"/>
              <a:t>coerenza tra gli </a:t>
            </a:r>
            <a:r>
              <a:rPr lang="it-IT" b="1" dirty="0"/>
              <a:t>obiettivi</a:t>
            </a:r>
            <a:r>
              <a:rPr lang="it-IT" dirty="0"/>
              <a:t> del piano</a:t>
            </a:r>
          </a:p>
          <a:p>
            <a:pPr marL="185738" lvl="0" indent="-18573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dirty="0"/>
              <a:t> coerenza tra il </a:t>
            </a:r>
            <a:r>
              <a:rPr lang="it-IT" b="1" dirty="0"/>
              <a:t>contesto ambientale </a:t>
            </a:r>
            <a:r>
              <a:rPr lang="it-IT" dirty="0"/>
              <a:t>e gli obiettivi e azioni di piano</a:t>
            </a:r>
            <a:endParaRPr lang="it-IT" spc="100" dirty="0">
              <a:cs typeface="Arial" panose="020B06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CA95714-6B1B-6A1F-1C74-DDE9B70B7233}"/>
              </a:ext>
            </a:extLst>
          </p:cNvPr>
          <p:cNvSpPr txBox="1"/>
          <p:nvPr/>
        </p:nvSpPr>
        <p:spPr>
          <a:xfrm>
            <a:off x="1665989" y="4263186"/>
            <a:ext cx="3421899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it-IT" dirty="0"/>
              <a:t>Appare evidente una piena coerenza tra obiettivi e strategie.</a:t>
            </a:r>
          </a:p>
          <a:p>
            <a:pPr>
              <a:spcBef>
                <a:spcPts val="1800"/>
              </a:spcBef>
            </a:pPr>
            <a:r>
              <a:rPr lang="it-IT" dirty="0"/>
              <a:t>Si evidenzia che il piano ha obiettivi espliciti in particolare per qualità dell’aria, rumore ed energia </a:t>
            </a:r>
          </a:p>
        </p:txBody>
      </p:sp>
    </p:spTree>
    <p:extLst>
      <p:ext uri="{BB962C8B-B14F-4D97-AF65-F5344CB8AC3E}">
        <p14:creationId xmlns:p14="http://schemas.microsoft.com/office/powerpoint/2010/main" val="1218213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607005" y="318265"/>
            <a:ext cx="9537829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Coerenza esterna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ggetto 2">
            <a:extLst>
              <a:ext uri="{FF2B5EF4-FFF2-40B4-BE49-F238E27FC236}">
                <a16:creationId xmlns:a16="http://schemas.microsoft.com/office/drawing/2014/main" id="{C8C83612-0084-761A-8C58-89EE714CD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104450"/>
              </p:ext>
            </p:extLst>
          </p:nvPr>
        </p:nvGraphicFramePr>
        <p:xfrm>
          <a:off x="5375920" y="116632"/>
          <a:ext cx="5954662" cy="6852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Document" r:id="rId3" imgW="6116755" imgH="7039693" progId="Word.Document.12">
                  <p:embed/>
                </p:oleObj>
              </mc:Choice>
              <mc:Fallback>
                <p:oleObj name="Document" r:id="rId3" imgW="6116755" imgH="70396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5920" y="116632"/>
                        <a:ext cx="5954662" cy="6852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>
            <a:extLst>
              <a:ext uri="{FF2B5EF4-FFF2-40B4-BE49-F238E27FC236}">
                <a16:creationId xmlns:a16="http://schemas.microsoft.com/office/drawing/2014/main" id="{9415DFC0-2D8B-5F07-8565-68077DA8F3C1}"/>
              </a:ext>
            </a:extLst>
          </p:cNvPr>
          <p:cNvSpPr/>
          <p:nvPr/>
        </p:nvSpPr>
        <p:spPr>
          <a:xfrm>
            <a:off x="1199456" y="865014"/>
            <a:ext cx="4097830" cy="5632311"/>
          </a:xfrm>
          <a:prstGeom prst="rect">
            <a:avLst/>
          </a:prstGeom>
        </p:spPr>
        <p:txBody>
          <a:bodyPr wrap="square" lIns="108000" tIns="0" rIns="108000" bIns="0">
            <a:spAutoFit/>
          </a:bodyPr>
          <a:lstStyle/>
          <a:p>
            <a:pPr>
              <a:spcBef>
                <a:spcPts val="1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pc="100" dirty="0">
                <a:cs typeface="Arial" panose="020B0604020202020204" pitchFamily="34" charset="0"/>
              </a:rPr>
              <a:t>Verifica il livello di coerenza con gli strumenti di </a:t>
            </a:r>
            <a:r>
              <a:rPr lang="it-IT" b="1" spc="100" dirty="0">
                <a:cs typeface="Arial" panose="020B0604020202020204" pitchFamily="34" charset="0"/>
              </a:rPr>
              <a:t>pianificazione</a:t>
            </a:r>
            <a:r>
              <a:rPr lang="it-IT" spc="100" dirty="0">
                <a:cs typeface="Arial" panose="020B0604020202020204" pitchFamily="34" charset="0"/>
              </a:rPr>
              <a:t> e/o </a:t>
            </a:r>
            <a:r>
              <a:rPr lang="it-IT" b="1" spc="100" dirty="0">
                <a:cs typeface="Arial" panose="020B0604020202020204" pitchFamily="34" charset="0"/>
              </a:rPr>
              <a:t>programmazione</a:t>
            </a:r>
          </a:p>
          <a:p>
            <a:pPr marL="457200" lvl="0" indent="-4572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pc="100" dirty="0">
                <a:cs typeface="Arial" panose="020B0604020202020204" pitchFamily="34" charset="0"/>
              </a:rPr>
              <a:t>le possibili interazioni tra il piano e gli altri strumenti di </a:t>
            </a:r>
            <a:r>
              <a:rPr lang="it-IT" b="1" spc="100" dirty="0">
                <a:cs typeface="Arial" panose="020B0604020202020204" pitchFamily="34" charset="0"/>
              </a:rPr>
              <a:t>panificazione regionali</a:t>
            </a:r>
          </a:p>
          <a:p>
            <a:pPr marL="457200" lvl="0" indent="-457200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pc="100" dirty="0">
                <a:cs typeface="Arial" panose="020B0604020202020204" pitchFamily="34" charset="0"/>
              </a:rPr>
              <a:t>coerenza con gli </a:t>
            </a:r>
            <a:r>
              <a:rPr lang="it-IT" b="1" spc="100" dirty="0">
                <a:cs typeface="Arial" panose="020B0604020202020204" pitchFamily="34" charset="0"/>
              </a:rPr>
              <a:t>obiettivi di sostenibilità</a:t>
            </a:r>
          </a:p>
          <a:p>
            <a:pPr>
              <a:spcBef>
                <a:spcPts val="1800"/>
              </a:spcBef>
            </a:pPr>
            <a:r>
              <a:rPr lang="it-IT" dirty="0"/>
              <a:t>Il piano intervenendo soprattutto sulla mobilità sostenibile, risulta coerente con gli obiettivi di sostenibilità per mobilità, qualità dell’aria, energia e rumore. </a:t>
            </a:r>
          </a:p>
          <a:p>
            <a:pPr>
              <a:spcBef>
                <a:spcPts val="1800"/>
              </a:spcBef>
            </a:pPr>
            <a:r>
              <a:rPr lang="it-IT" dirty="0"/>
              <a:t>Il PUMS presenta inoltre molte interazioni positive con gli altri piani rispetto ai temi pertinenti: mobilità, qualità dell’aria, energia e rumore</a:t>
            </a:r>
            <a:r>
              <a:rPr lang="it-IT" spc="100" dirty="0"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15472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F9D2217C-2030-CBB3-982B-28DD9506E3CA}"/>
              </a:ext>
            </a:extLst>
          </p:cNvPr>
          <p:cNvSpPr/>
          <p:nvPr/>
        </p:nvSpPr>
        <p:spPr>
          <a:xfrm>
            <a:off x="1199456" y="1340768"/>
            <a:ext cx="4044056" cy="3970318"/>
          </a:xfrm>
          <a:prstGeom prst="rect">
            <a:avLst/>
          </a:prstGeom>
        </p:spPr>
        <p:txBody>
          <a:bodyPr wrap="square" lIns="60750" tIns="0" rIns="60750" bIns="0">
            <a:spAutoFit/>
          </a:bodyPr>
          <a:lstStyle/>
          <a:p>
            <a:pPr algn="just">
              <a:spcBef>
                <a:spcPts val="1800"/>
              </a:spcBef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Al fine di valutare gli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effetti complessivi del piano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saranno costruiti  bilanci di confronto tra:</a:t>
            </a:r>
          </a:p>
          <a:p>
            <a:pPr marL="115187" indent="-115187" algn="just">
              <a:spcBef>
                <a:spcPts val="1800"/>
              </a:spcBef>
              <a:buFont typeface="Arial" pitchFamily="34" charset="0"/>
              <a:buChar char="•"/>
              <a:tabLst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scenario attuale, </a:t>
            </a:r>
          </a:p>
          <a:p>
            <a:pPr marL="115187" indent="-115187" algn="just">
              <a:spcBef>
                <a:spcPts val="1800"/>
              </a:spcBef>
              <a:buFont typeface="Arial" pitchFamily="34" charset="0"/>
              <a:buChar char="•"/>
              <a:tabLst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scenario futuro riferimento (scenario 0) </a:t>
            </a:r>
          </a:p>
          <a:p>
            <a:pPr marL="115187" indent="-115187" algn="just">
              <a:spcBef>
                <a:spcPts val="1800"/>
              </a:spcBef>
              <a:buFont typeface="Arial" pitchFamily="34" charset="0"/>
              <a:buChar char="•"/>
              <a:tabLst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scenario futuro di piano </a:t>
            </a:r>
          </a:p>
          <a:p>
            <a:pPr algn="just">
              <a:spcBef>
                <a:spcPts val="1800"/>
              </a:spcBef>
              <a:tabLst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L’analisi sarà condotta attraverso un set di </a:t>
            </a: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indicatori di verifica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, pertinenti alle azioni del Piano ed ai loro potenziali effetti ambientali</a:t>
            </a:r>
          </a:p>
        </p:txBody>
      </p:sp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E9BEAFD7-FE1C-30C7-4EB7-E87219547EA9}"/>
              </a:ext>
            </a:extLst>
          </p:cNvPr>
          <p:cNvSpPr txBox="1">
            <a:spLocks/>
          </p:cNvSpPr>
          <p:nvPr/>
        </p:nvSpPr>
        <p:spPr>
          <a:xfrm>
            <a:off x="607005" y="318265"/>
            <a:ext cx="9537829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degli effetti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6BB682AB-F64D-41F2-D6F8-1519768F7F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000184"/>
              </p:ext>
            </p:extLst>
          </p:nvPr>
        </p:nvGraphicFramePr>
        <p:xfrm>
          <a:off x="5951984" y="188640"/>
          <a:ext cx="5412209" cy="6560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Document" r:id="rId3" imgW="6162451" imgH="8890879" progId="Word.Document.12">
                  <p:embed/>
                </p:oleObj>
              </mc:Choice>
              <mc:Fallback>
                <p:oleObj name="Document" r:id="rId3" imgW="6162451" imgH="8890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51984" y="188640"/>
                        <a:ext cx="5412209" cy="6560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4378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E9BEAFD7-FE1C-30C7-4EB7-E87219547EA9}"/>
              </a:ext>
            </a:extLst>
          </p:cNvPr>
          <p:cNvSpPr txBox="1">
            <a:spLocks/>
          </p:cNvSpPr>
          <p:nvPr/>
        </p:nvSpPr>
        <p:spPr>
          <a:xfrm>
            <a:off x="607005" y="318265"/>
            <a:ext cx="9537829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Monitoraggio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6B7B4C-6807-73CC-2543-609C526E7391}"/>
              </a:ext>
            </a:extLst>
          </p:cNvPr>
          <p:cNvSpPr txBox="1"/>
          <p:nvPr/>
        </p:nvSpPr>
        <p:spPr>
          <a:xfrm>
            <a:off x="1919536" y="1700808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tabLst>
                <a:tab pos="448931" algn="l"/>
                <a:tab pos="897863" algn="l"/>
                <a:tab pos="1346793" algn="l"/>
                <a:tab pos="1795724" algn="l"/>
                <a:tab pos="2244656" algn="l"/>
                <a:tab pos="2693587" algn="l"/>
                <a:tab pos="3142517" algn="l"/>
                <a:tab pos="3591449" algn="l"/>
                <a:tab pos="4040380" algn="l"/>
                <a:tab pos="4489312" algn="l"/>
                <a:tab pos="4938242" algn="l"/>
                <a:tab pos="5387173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VAS è un processo dinamico e migliorativo anche in funzione del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monitoraggio dei risultati ottenuti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e delle conseguenti valutazioni future.</a:t>
            </a:r>
          </a:p>
          <a:p>
            <a:pPr algn="just">
              <a:spcBef>
                <a:spcPts val="1800"/>
              </a:spcBef>
              <a:tabLst>
                <a:tab pos="448931" algn="l"/>
                <a:tab pos="897863" algn="l"/>
                <a:tab pos="1346793" algn="l"/>
                <a:tab pos="1795724" algn="l"/>
                <a:tab pos="2244656" algn="l"/>
                <a:tab pos="2693587" algn="l"/>
                <a:tab pos="3142517" algn="l"/>
                <a:tab pos="3591449" algn="l"/>
                <a:tab pos="4040380" algn="l"/>
                <a:tab pos="4489312" algn="l"/>
                <a:tab pos="4938242" algn="l"/>
                <a:tab pos="5387173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monitoraggio ambientale del PUMS, in considerazione del numero e della complessa articolazione delle attività che potranno essere previste nel corso del suo pluriennale svolgimento, richiede una progettazione specifica:</a:t>
            </a:r>
          </a:p>
          <a:p>
            <a:pPr marL="283535" indent="-283535">
              <a:spcBef>
                <a:spcPts val="1800"/>
              </a:spcBef>
              <a:buFont typeface="Arial" panose="020B0604020202020204" pitchFamily="34" charset="0"/>
              <a:buChar char="•"/>
              <a:tabLst>
                <a:tab pos="448931" algn="l"/>
                <a:tab pos="897863" algn="l"/>
                <a:tab pos="1346793" algn="l"/>
                <a:tab pos="1795724" algn="l"/>
                <a:tab pos="2244656" algn="l"/>
                <a:tab pos="2693587" algn="l"/>
                <a:tab pos="3142517" algn="l"/>
                <a:tab pos="3591449" algn="l"/>
                <a:tab pos="4040380" algn="l"/>
                <a:tab pos="4489312" algn="l"/>
                <a:tab pos="4938242" algn="l"/>
                <a:tab pos="5387173" algn="l"/>
              </a:tabLst>
              <a:defRPr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tempistica, le modalità operative, le risorse….;</a:t>
            </a:r>
          </a:p>
          <a:p>
            <a:pPr marL="283535" indent="-28353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le modalità per correggere, qualora i risultati ottenuti non risultassero in linea con le attese, le previsioni e attuazione del Piano;</a:t>
            </a:r>
          </a:p>
          <a:p>
            <a:pPr>
              <a:spcBef>
                <a:spcPts val="1800"/>
              </a:spcBef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Il set di indicatori del sistema di monitoraggio sarà strutturato in due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macroambiti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3535" indent="-28353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Indicatori di contesto</a:t>
            </a:r>
          </a:p>
          <a:p>
            <a:pPr marL="283535" indent="-283535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Indicatori di processo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55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:a16="http://schemas.microsoft.com/office/drawing/2014/main" id="{E892AB1C-1446-CC9B-1DD9-2AFA8FD3DED8}"/>
              </a:ext>
            </a:extLst>
          </p:cNvPr>
          <p:cNvSpPr txBox="1">
            <a:spLocks/>
          </p:cNvSpPr>
          <p:nvPr/>
        </p:nvSpPr>
        <p:spPr>
          <a:xfrm>
            <a:off x="590619" y="289963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Finalità</a:t>
            </a:r>
            <a:r>
              <a:rPr lang="it-IT" sz="2800" dirty="0"/>
              <a:t>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della fase di consultazione preliminare VAS</a:t>
            </a:r>
          </a:p>
          <a:p>
            <a:endParaRPr lang="it-IT" sz="280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F8C9934D-5614-9BC7-470D-2D33CED79273}"/>
              </a:ext>
            </a:extLst>
          </p:cNvPr>
          <p:cNvSpPr/>
          <p:nvPr/>
        </p:nvSpPr>
        <p:spPr>
          <a:xfrm>
            <a:off x="2063552" y="1772816"/>
            <a:ext cx="8599820" cy="4154984"/>
          </a:xfrm>
          <a:prstGeom prst="rect">
            <a:avLst/>
          </a:prstGeom>
        </p:spPr>
        <p:txBody>
          <a:bodyPr wrap="square" lIns="60750" tIns="0" rIns="60750" bIns="0">
            <a:spAutoFit/>
          </a:bodyPr>
          <a:lstStyle/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La fase di consultazione preliminare costituisce la fase di avvio della procedura di VAS necessaria per: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  <a:tabLst>
                <a:tab pos="152698" algn="l"/>
              </a:tabLst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concordare le modalità di integrazione della dimensione ambientale nel Piano,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  <a:tabLst>
                <a:tab pos="152698" algn="l"/>
              </a:tabLst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definire preventivamente le informazioni da includere nel Rapporto Ambientale, il loro livello di dettaglio, gli indicatori da utilizzare.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Scopo del rapporto preliminare è quello di facilitare le consultazioni dei soggetti competenti in materia ambientale finalizzate a condividere la portata delle informazioni ambientali da includere nel successivo Rapporto Ambientale</a:t>
            </a:r>
          </a:p>
          <a:p>
            <a:pPr marL="51792">
              <a:spcBef>
                <a:spcPts val="1013"/>
              </a:spcBef>
              <a:spcAft>
                <a:spcPts val="338"/>
              </a:spcAft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014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contenuto 1">
            <a:extLst>
              <a:ext uri="{FF2B5EF4-FFF2-40B4-BE49-F238E27FC236}">
                <a16:creationId xmlns:a16="http://schemas.microsoft.com/office/drawing/2014/main" id="{EA177642-E04F-8D5A-4896-76F9C4E7B11F}"/>
              </a:ext>
            </a:extLst>
          </p:cNvPr>
          <p:cNvSpPr txBox="1">
            <a:spLocks/>
          </p:cNvSpPr>
          <p:nvPr/>
        </p:nvSpPr>
        <p:spPr>
          <a:xfrm>
            <a:off x="590619" y="361971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Contenuti del Rapporto Preliminare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3A7E668-F3EB-BEA7-756A-1E352C304954}"/>
              </a:ext>
            </a:extLst>
          </p:cNvPr>
          <p:cNvSpPr/>
          <p:nvPr/>
        </p:nvSpPr>
        <p:spPr>
          <a:xfrm>
            <a:off x="2207568" y="1266847"/>
            <a:ext cx="8599820" cy="5255285"/>
          </a:xfrm>
          <a:prstGeom prst="rect">
            <a:avLst/>
          </a:prstGeom>
        </p:spPr>
        <p:txBody>
          <a:bodyPr wrap="square" lIns="60750" tIns="0" rIns="60750" bIns="0">
            <a:spAutoFit/>
          </a:bodyPr>
          <a:lstStyle/>
          <a:p>
            <a:pPr>
              <a:spcBef>
                <a:spcPts val="1013"/>
              </a:spcBef>
              <a:spcAft>
                <a:spcPts val="338"/>
              </a:spcAft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Nel documento sono presentati ai fini della consultazione: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approccio metodologico;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  <a:tabLst>
                <a:tab pos="247353" algn="l"/>
              </a:tabLst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analisi contesto ambientale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  <a:tabLst>
                <a:tab pos="247353" algn="l"/>
              </a:tabLst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programmazione/pianificazione di riferimento;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definizione degli obiettivi di sostenibilità ambientale e target;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monitoraggio PUMS vigente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obiettivi ed strategie PUMS 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identificazione delle componenti ambientali, metodologia di valutazione degli effetti ambientali, indicatori per il monitoraggio del piano; </a:t>
            </a:r>
          </a:p>
          <a:p>
            <a:pPr marL="247353" indent="-195560">
              <a:spcBef>
                <a:spcPts val="1013"/>
              </a:spcBef>
              <a:spcAft>
                <a:spcPts val="338"/>
              </a:spcAft>
              <a:buFont typeface="Wingdings" pitchFamily="2" charset="2"/>
              <a:buChar char="§"/>
            </a:pPr>
            <a:r>
              <a:rPr lang="it-IT" sz="2000" spc="56" dirty="0">
                <a:latin typeface="Arial" panose="020B0604020202020204" pitchFamily="34" charset="0"/>
                <a:cs typeface="Arial" panose="020B0604020202020204" pitchFamily="34" charset="0"/>
              </a:rPr>
              <a:t>proposta di indice del Rapporto Ambientale</a:t>
            </a:r>
          </a:p>
          <a:p>
            <a:pPr marL="51792">
              <a:spcBef>
                <a:spcPts val="1013"/>
              </a:spcBef>
              <a:spcAft>
                <a:spcPts val="338"/>
              </a:spcAft>
            </a:pPr>
            <a:endParaRPr lang="it-IT" sz="2400" b="1" spc="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8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del contesto ambientale – qualità dell’aria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FB1E1FCA-83A7-E872-D8D5-D081BCF94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622437"/>
              </p:ext>
            </p:extLst>
          </p:nvPr>
        </p:nvGraphicFramePr>
        <p:xfrm>
          <a:off x="6537252" y="743399"/>
          <a:ext cx="4824537" cy="402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125391" imgH="4561004" progId="Word.Document.12">
                  <p:embed/>
                </p:oleObj>
              </mc:Choice>
              <mc:Fallback>
                <p:oleObj name="Document" r:id="rId3" imgW="6125391" imgH="45610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7252" y="743399"/>
                        <a:ext cx="4824537" cy="4021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magine 6">
            <a:extLst>
              <a:ext uri="{FF2B5EF4-FFF2-40B4-BE49-F238E27FC236}">
                <a16:creationId xmlns:a16="http://schemas.microsoft.com/office/drawing/2014/main" id="{FC2D5D0F-BD68-38A7-47E7-EB097F531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9" t="39047" r="30650" b="39165"/>
          <a:stretch>
            <a:fillRect/>
          </a:stretch>
        </p:blipFill>
        <p:spPr bwMode="auto">
          <a:xfrm>
            <a:off x="6672297" y="4628687"/>
            <a:ext cx="4689492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E360E179-5928-A9C4-A785-7A7D55D630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25" y="1124744"/>
            <a:ext cx="5630099" cy="2626533"/>
          </a:xfrm>
          <a:prstGeom prst="rect">
            <a:avLst/>
          </a:prstGeom>
          <a:noFill/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FB20814-1908-B8FA-C8A7-BBB83DA2AA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983" y="4108680"/>
            <a:ext cx="4824536" cy="2286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9530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del contesto ambientale – emissioni climalteranti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5C22323F-1CFB-923A-F4B1-17403BB644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677071"/>
              </p:ext>
            </p:extLst>
          </p:nvPr>
        </p:nvGraphicFramePr>
        <p:xfrm>
          <a:off x="5874493" y="980728"/>
          <a:ext cx="6126163" cy="442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Document" r:id="rId3" imgW="6125391" imgH="4420959" progId="Word.Document.12">
                  <p:embed/>
                </p:oleObj>
              </mc:Choice>
              <mc:Fallback>
                <p:oleObj name="Document" r:id="rId3" imgW="6125391" imgH="44209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4493" y="980728"/>
                        <a:ext cx="6126163" cy="442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magine 8">
            <a:extLst>
              <a:ext uri="{FF2B5EF4-FFF2-40B4-BE49-F238E27FC236}">
                <a16:creationId xmlns:a16="http://schemas.microsoft.com/office/drawing/2014/main" id="{832B138A-4FCF-CC73-D9B6-D78CC0E0B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996562"/>
            <a:ext cx="4392488" cy="3401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E8EDC2B-C57B-CB08-DEC6-254BE17862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60"/>
          <a:stretch/>
        </p:blipFill>
        <p:spPr bwMode="auto">
          <a:xfrm>
            <a:off x="1631504" y="4600545"/>
            <a:ext cx="7340775" cy="19247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4462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 del contesto ambientale – rumore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4D8501E-84AF-5CD5-262E-2FBEAC91A0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714066"/>
              </p:ext>
            </p:extLst>
          </p:nvPr>
        </p:nvGraphicFramePr>
        <p:xfrm>
          <a:off x="4877974" y="1381546"/>
          <a:ext cx="7062268" cy="2760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Document" r:id="rId3" imgW="6125391" imgH="2176998" progId="Word.Document.12">
                  <p:embed/>
                </p:oleObj>
              </mc:Choice>
              <mc:Fallback>
                <p:oleObj name="Document" r:id="rId3" imgW="6125391" imgH="2176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77974" y="1381546"/>
                        <a:ext cx="7062268" cy="27600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>
            <a:extLst>
              <a:ext uri="{FF2B5EF4-FFF2-40B4-BE49-F238E27FC236}">
                <a16:creationId xmlns:a16="http://schemas.microsoft.com/office/drawing/2014/main" id="{3E9C3ED3-55B2-2E5F-D2CD-CF2F117EE4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5145" r="2867" b="8296"/>
          <a:stretch/>
        </p:blipFill>
        <p:spPr bwMode="auto">
          <a:xfrm>
            <a:off x="479376" y="879405"/>
            <a:ext cx="424096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89AE390-A5C3-CE09-E00C-41F49B68901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t="13592" r="5628" b="11428"/>
          <a:stretch/>
        </p:blipFill>
        <p:spPr bwMode="auto">
          <a:xfrm>
            <a:off x="567237" y="3067231"/>
            <a:ext cx="4153101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42345A8-19ED-0E19-3150-85DDFA1F38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17866" r="3577" b="9926"/>
          <a:stretch/>
        </p:blipFill>
        <p:spPr bwMode="auto">
          <a:xfrm>
            <a:off x="4913055" y="4366120"/>
            <a:ext cx="3541166" cy="17258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9CA4702-2D6A-706A-18D1-D5B396D1D8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" t="15466" r="3110" b="11958"/>
          <a:stretch/>
        </p:blipFill>
        <p:spPr bwMode="auto">
          <a:xfrm>
            <a:off x="8544272" y="4366120"/>
            <a:ext cx="3541166" cy="17822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185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di valutazione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048051F4-297F-D0DA-598C-188E5C0EE7C0}"/>
              </a:ext>
            </a:extLst>
          </p:cNvPr>
          <p:cNvSpPr/>
          <p:nvPr/>
        </p:nvSpPr>
        <p:spPr>
          <a:xfrm>
            <a:off x="2207568" y="1268760"/>
            <a:ext cx="8599820" cy="4934684"/>
          </a:xfrm>
          <a:prstGeom prst="rect">
            <a:avLst/>
          </a:prstGeom>
        </p:spPr>
        <p:txBody>
          <a:bodyPr wrap="square" lIns="60750" tIns="0" rIns="60750" bIns="0">
            <a:spAutoFit/>
          </a:bodyPr>
          <a:lstStyle/>
          <a:p>
            <a:pPr algn="just">
              <a:spcBef>
                <a:spcPts val="1117"/>
              </a:spcBef>
              <a:spcAft>
                <a:spcPts val="356"/>
              </a:spcAft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Finalità della valutazione è la verifica della rispondenza del Piano  con gli </a:t>
            </a: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obiettivi dello sviluppo sostenibile</a:t>
            </a: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, verificandone la diretta incidenza sulla qualità dell’ambiente.</a:t>
            </a:r>
          </a:p>
          <a:p>
            <a:pPr algn="just">
              <a:spcBef>
                <a:spcPts val="1117"/>
              </a:spcBef>
              <a:spcAft>
                <a:spcPts val="356"/>
              </a:spcAft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Pertanto, la valutazione del Piano è fatta, da un lato attraverso la coerenza delle azioni previste con il quadro programmatico e strategico di riferimento, dall’altro attraverso la </a:t>
            </a: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valutazione degli effetti del piano </a:t>
            </a: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sulle componenti ambientali interessate:</a:t>
            </a:r>
          </a:p>
          <a:p>
            <a:pPr indent="-169334" algn="just">
              <a:spcBef>
                <a:spcPts val="1117"/>
              </a:spcBef>
              <a:spcAft>
                <a:spcPts val="356"/>
              </a:spcAft>
              <a:buFont typeface="Times New Roman" pitchFamily="16" charset="0"/>
              <a:buChar char="•"/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Mobilità e trasporti</a:t>
            </a:r>
          </a:p>
          <a:p>
            <a:pPr indent="-169334" algn="just">
              <a:spcBef>
                <a:spcPts val="1117"/>
              </a:spcBef>
              <a:spcAft>
                <a:spcPts val="356"/>
              </a:spcAft>
              <a:buFont typeface="Times New Roman" pitchFamily="16" charset="0"/>
              <a:buChar char="•"/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Qualità dell’aria</a:t>
            </a:r>
          </a:p>
          <a:p>
            <a:pPr indent="-169334" algn="just">
              <a:spcBef>
                <a:spcPts val="1117"/>
              </a:spcBef>
              <a:spcAft>
                <a:spcPts val="356"/>
              </a:spcAft>
              <a:buFont typeface="Times New Roman" pitchFamily="16" charset="0"/>
              <a:buChar char="•"/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Inquinamento acustico</a:t>
            </a:r>
          </a:p>
          <a:p>
            <a:pPr indent="-169334" algn="just">
              <a:spcBef>
                <a:spcPts val="1117"/>
              </a:spcBef>
              <a:spcAft>
                <a:spcPts val="356"/>
              </a:spcAft>
              <a:buFont typeface="Times New Roman" pitchFamily="16" charset="0"/>
              <a:buChar char="•"/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Energia e Cambiamenti climatici</a:t>
            </a:r>
          </a:p>
          <a:p>
            <a:pPr indent="-169334" algn="just">
              <a:spcBef>
                <a:spcPts val="1117"/>
              </a:spcBef>
              <a:spcAft>
                <a:spcPts val="356"/>
              </a:spcAft>
              <a:buFont typeface="Times New Roman" pitchFamily="16" charset="0"/>
              <a:buChar char="•"/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b="1" spc="62" dirty="0">
                <a:latin typeface="Arial" panose="020B0604020202020204" pitchFamily="34" charset="0"/>
                <a:cs typeface="Arial" panose="020B0604020202020204" pitchFamily="34" charset="0"/>
              </a:rPr>
              <a:t>Salute, sicurezza e ambiente urbano</a:t>
            </a:r>
            <a:endParaRPr lang="it-IT" spc="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92">
              <a:spcBef>
                <a:spcPts val="1013"/>
              </a:spcBef>
              <a:spcAft>
                <a:spcPts val="338"/>
              </a:spcAft>
            </a:pPr>
            <a:endParaRPr lang="it-IT" b="1" spc="5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38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programmatico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242DA7-0432-58BF-C199-4069591DF559}"/>
              </a:ext>
            </a:extLst>
          </p:cNvPr>
          <p:cNvSpPr txBox="1"/>
          <p:nvPr/>
        </p:nvSpPr>
        <p:spPr>
          <a:xfrm>
            <a:off x="3071664" y="1700808"/>
            <a:ext cx="9361039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PIANO REGIONALE DEI TRASPORTI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PIANO ARIA INTEGRATO REGIONALE 2020 (PAIR 2020),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 Piano Energetico Regionale,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Strategia regionale Agenda 2030 per lo Sviluppo Sostenibile,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Strategia di mitigazione e adattamento per i cambiamenti climatici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PTCP Ravenna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PUG Comune di Ravenna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PAESC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it-I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PIANO D’AZIONE RUMORE</a:t>
            </a:r>
          </a:p>
        </p:txBody>
      </p:sp>
    </p:spTree>
    <p:extLst>
      <p:ext uri="{BB962C8B-B14F-4D97-AF65-F5344CB8AC3E}">
        <p14:creationId xmlns:p14="http://schemas.microsoft.com/office/powerpoint/2010/main" val="324014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1">
            <a:extLst>
              <a:ext uri="{FF2B5EF4-FFF2-40B4-BE49-F238E27FC236}">
                <a16:creationId xmlns:a16="http://schemas.microsoft.com/office/drawing/2014/main" id="{03A66624-5F9D-9A33-35F5-128520F9944F}"/>
              </a:ext>
            </a:extLst>
          </p:cNvPr>
          <p:cNvSpPr txBox="1">
            <a:spLocks/>
          </p:cNvSpPr>
          <p:nvPr/>
        </p:nvSpPr>
        <p:spPr>
          <a:xfrm>
            <a:off x="590619" y="332656"/>
            <a:ext cx="8574710" cy="54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86912" rtl="0" eaLnBrk="1" latinLnBrk="0" hangingPunct="1">
              <a:lnSpc>
                <a:spcPct val="80000"/>
              </a:lnSpc>
              <a:spcBef>
                <a:spcPts val="1079"/>
              </a:spcBef>
              <a:buFont typeface="Arial" panose="020B0604020202020204" pitchFamily="34" charset="0"/>
              <a:buNone/>
              <a:defRPr sz="1000" b="1" i="0" kern="1200">
                <a:solidFill>
                  <a:schemeClr val="accent2"/>
                </a:solidFill>
                <a:latin typeface="Titillium Web Black" charset="0"/>
                <a:ea typeface="Titillium Web Black" charset="0"/>
                <a:cs typeface="Titillium Web Black" charset="0"/>
              </a:defRPr>
            </a:lvl1pPr>
            <a:lvl2pPr marL="74018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2pPr>
            <a:lvl3pPr marL="123364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3pPr>
            <a:lvl4pPr marL="172709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4pPr>
            <a:lvl5pPr marL="2220552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Wingdings" charset="2"/>
              <a:buChar char="§"/>
              <a:defRPr sz="1295" b="0" i="0" kern="1200">
                <a:solidFill>
                  <a:schemeClr val="tx1"/>
                </a:solidFill>
                <a:latin typeface="Titillium Web" charset="0"/>
                <a:ea typeface="Titillium Web" charset="0"/>
                <a:cs typeface="Titillium Web" charset="0"/>
              </a:defRPr>
            </a:lvl5pPr>
            <a:lvl6pPr marL="2714008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464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00920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4376" indent="-246728" algn="l" defTabSz="986912" rtl="0" eaLnBrk="1" latinLnBrk="0" hangingPunct="1">
              <a:lnSpc>
                <a:spcPct val="90000"/>
              </a:lnSpc>
              <a:spcBef>
                <a:spcPts val="540"/>
              </a:spcBef>
              <a:buFont typeface="Arial" panose="020B0604020202020204" pitchFamily="34" charset="0"/>
              <a:buChar char="•"/>
              <a:defRPr sz="19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Obiettivi di sostenibilità</a:t>
            </a:r>
          </a:p>
          <a:p>
            <a:endParaRPr lang="it-IT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973B078-64AE-2496-431C-8F5D38337DBE}"/>
              </a:ext>
            </a:extLst>
          </p:cNvPr>
          <p:cNvSpPr/>
          <p:nvPr/>
        </p:nvSpPr>
        <p:spPr>
          <a:xfrm>
            <a:off x="8858619" y="1196752"/>
            <a:ext cx="3127586" cy="5545108"/>
          </a:xfrm>
          <a:prstGeom prst="rect">
            <a:avLst/>
          </a:prstGeom>
        </p:spPr>
        <p:txBody>
          <a:bodyPr wrap="square" lIns="66980" tIns="0" rIns="66980" bIns="0">
            <a:spAutoFit/>
          </a:bodyPr>
          <a:lstStyle/>
          <a:p>
            <a:pPr>
              <a:spcBef>
                <a:spcPts val="1117"/>
              </a:spcBef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Considerando che finalità della valutazione ambientale strategica è la verifica della rispondenza del Piano con gli obiettivi dello sviluppo sostenibile, è necessario proporre una serie di obiettivi e riferimenti che aiutino nella valutazione della situazione ambientale e del grado di sostenibilità delle proposte di Piano</a:t>
            </a:r>
          </a:p>
          <a:p>
            <a:pPr>
              <a:spcBef>
                <a:spcPts val="1117"/>
              </a:spcBef>
              <a:tabLst>
                <a:tab pos="0" algn="l"/>
                <a:tab pos="277628" algn="l"/>
                <a:tab pos="556242" algn="l"/>
                <a:tab pos="834855" algn="l"/>
                <a:tab pos="1113468" algn="l"/>
                <a:tab pos="1392080" algn="l"/>
                <a:tab pos="1670693" algn="l"/>
                <a:tab pos="1949306" algn="l"/>
                <a:tab pos="2227920" algn="l"/>
                <a:tab pos="2506532" algn="l"/>
                <a:tab pos="2785145" algn="l"/>
                <a:tab pos="3063758" algn="l"/>
                <a:tab pos="3342371" algn="l"/>
                <a:tab pos="3620984" algn="l"/>
                <a:tab pos="3899598" algn="l"/>
                <a:tab pos="4178209" algn="l"/>
                <a:tab pos="4456823" algn="l"/>
                <a:tab pos="4735436" algn="l"/>
                <a:tab pos="5014049" algn="l"/>
                <a:tab pos="5292662" algn="l"/>
                <a:tab pos="5571274" algn="l"/>
              </a:tabLst>
              <a:defRPr/>
            </a:pPr>
            <a:r>
              <a:rPr lang="it-IT" spc="62" dirty="0">
                <a:latin typeface="Arial" panose="020B0604020202020204" pitchFamily="34" charset="0"/>
                <a:cs typeface="Arial" panose="020B0604020202020204" pitchFamily="34" charset="0"/>
              </a:rPr>
              <a:t>A tal fine sono stati selezionati una serie di obiettivi di sostenibilità assunti da piani, protocolli, documenti</a:t>
            </a:r>
            <a:endParaRPr lang="it-IT" b="1" spc="62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01">
              <a:spcBef>
                <a:spcPts val="1117"/>
              </a:spcBef>
              <a:spcAft>
                <a:spcPts val="373"/>
              </a:spcAft>
            </a:pPr>
            <a:endParaRPr lang="it-IT" b="1" spc="6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BF027E5A-B29B-08A8-E3E0-8DA358CDDD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60267"/>
              </p:ext>
            </p:extLst>
          </p:nvPr>
        </p:nvGraphicFramePr>
        <p:xfrm>
          <a:off x="1202782" y="788987"/>
          <a:ext cx="7030639" cy="606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3" imgW="6116755" imgH="5280670" progId="Word.Document.12">
                  <p:embed/>
                </p:oleObj>
              </mc:Choice>
              <mc:Fallback>
                <p:oleObj name="Document" r:id="rId3" imgW="6116755" imgH="52806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02782" y="788987"/>
                        <a:ext cx="7030639" cy="606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2488375"/>
      </p:ext>
    </p:extLst>
  </p:cSld>
  <p:clrMapOvr>
    <a:masterClrMapping/>
  </p:clrMapOvr>
</p:sld>
</file>

<file path=ppt/theme/theme1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alassia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20217</TotalTime>
  <Words>1334</Words>
  <Application>Microsoft Office PowerPoint</Application>
  <PresentationFormat>Widescreen</PresentationFormat>
  <Paragraphs>144</Paragraphs>
  <Slides>19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19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CIDFont+F1</vt:lpstr>
      <vt:lpstr>CIDFont+F2</vt:lpstr>
      <vt:lpstr>Symbol</vt:lpstr>
      <vt:lpstr>Times New Roman</vt:lpstr>
      <vt:lpstr>Titillium Web Black</vt:lpstr>
      <vt:lpstr>Wingdings</vt:lpstr>
      <vt:lpstr>3_Personalizza struttura</vt:lpstr>
      <vt:lpstr>Document</vt:lpstr>
      <vt:lpstr>Worksheet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Vanesa Casolo</dc:creator>
  <cp:lastModifiedBy>CASILIO DORIANA</cp:lastModifiedBy>
  <cp:revision>1318</cp:revision>
  <cp:lastPrinted>2021-05-19T10:43:18Z</cp:lastPrinted>
  <dcterms:created xsi:type="dcterms:W3CDTF">2012-11-09T11:27:24Z</dcterms:created>
  <dcterms:modified xsi:type="dcterms:W3CDTF">2022-06-06T12:21:44Z</dcterms:modified>
</cp:coreProperties>
</file>